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5"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2" r:id="rId1"/>
  </p:sldMasterIdLst>
  <p:notesMasterIdLst>
    <p:notesMasterId r:id="rId76"/>
  </p:notesMasterIdLst>
  <p:handoutMasterIdLst>
    <p:handoutMasterId r:id="rId77"/>
  </p:handoutMasterIdLst>
  <p:sldIdLst>
    <p:sldId id="410" r:id="rId2"/>
    <p:sldId id="409" r:id="rId3"/>
    <p:sldId id="262" r:id="rId4"/>
    <p:sldId id="382" r:id="rId5"/>
    <p:sldId id="413" r:id="rId6"/>
    <p:sldId id="323" r:id="rId7"/>
    <p:sldId id="322" r:id="rId8"/>
    <p:sldId id="330" r:id="rId9"/>
    <p:sldId id="332" r:id="rId10"/>
    <p:sldId id="328" r:id="rId11"/>
    <p:sldId id="303" r:id="rId12"/>
    <p:sldId id="373" r:id="rId13"/>
    <p:sldId id="267" r:id="rId14"/>
    <p:sldId id="268" r:id="rId15"/>
    <p:sldId id="269" r:id="rId16"/>
    <p:sldId id="314" r:id="rId17"/>
    <p:sldId id="305" r:id="rId18"/>
    <p:sldId id="270" r:id="rId19"/>
    <p:sldId id="331" r:id="rId20"/>
    <p:sldId id="360" r:id="rId21"/>
    <p:sldId id="361" r:id="rId22"/>
    <p:sldId id="362" r:id="rId23"/>
    <p:sldId id="363" r:id="rId24"/>
    <p:sldId id="364" r:id="rId25"/>
    <p:sldId id="365" r:id="rId26"/>
    <p:sldId id="366" r:id="rId27"/>
    <p:sldId id="367" r:id="rId28"/>
    <p:sldId id="372" r:id="rId29"/>
    <p:sldId id="368" r:id="rId30"/>
    <p:sldId id="369" r:id="rId31"/>
    <p:sldId id="359" r:id="rId32"/>
    <p:sldId id="327" r:id="rId33"/>
    <p:sldId id="371" r:id="rId34"/>
    <p:sldId id="337" r:id="rId35"/>
    <p:sldId id="336" r:id="rId36"/>
    <p:sldId id="379" r:id="rId37"/>
    <p:sldId id="380" r:id="rId38"/>
    <p:sldId id="341" r:id="rId39"/>
    <p:sldId id="343" r:id="rId40"/>
    <p:sldId id="374" r:id="rId41"/>
    <p:sldId id="358" r:id="rId42"/>
    <p:sldId id="357" r:id="rId43"/>
    <p:sldId id="342" r:id="rId44"/>
    <p:sldId id="375" r:id="rId45"/>
    <p:sldId id="383" r:id="rId46"/>
    <p:sldId id="376" r:id="rId47"/>
    <p:sldId id="384" r:id="rId48"/>
    <p:sldId id="393" r:id="rId49"/>
    <p:sldId id="391" r:id="rId50"/>
    <p:sldId id="394" r:id="rId51"/>
    <p:sldId id="392" r:id="rId52"/>
    <p:sldId id="344" r:id="rId53"/>
    <p:sldId id="345" r:id="rId54"/>
    <p:sldId id="346" r:id="rId55"/>
    <p:sldId id="347" r:id="rId56"/>
    <p:sldId id="414" r:id="rId57"/>
    <p:sldId id="415" r:id="rId58"/>
    <p:sldId id="416" r:id="rId59"/>
    <p:sldId id="417" r:id="rId60"/>
    <p:sldId id="418" r:id="rId61"/>
    <p:sldId id="419" r:id="rId62"/>
    <p:sldId id="420" r:id="rId63"/>
    <p:sldId id="406" r:id="rId64"/>
    <p:sldId id="404" r:id="rId65"/>
    <p:sldId id="396" r:id="rId66"/>
    <p:sldId id="397" r:id="rId67"/>
    <p:sldId id="399" r:id="rId68"/>
    <p:sldId id="407" r:id="rId69"/>
    <p:sldId id="400" r:id="rId70"/>
    <p:sldId id="401" r:id="rId71"/>
    <p:sldId id="402" r:id="rId72"/>
    <p:sldId id="408" r:id="rId73"/>
    <p:sldId id="377" r:id="rId74"/>
    <p:sldId id="378" r:id="rId75"/>
  </p:sldIdLst>
  <p:sldSz cx="9144000" cy="6858000" type="screen4x3"/>
  <p:notesSz cx="9926638" cy="6797675"/>
  <p:defaultTextStyle>
    <a:defPPr>
      <a:defRPr lang="en-GB"/>
    </a:defPPr>
    <a:lvl1pPr algn="l" rtl="0" fontAlgn="base">
      <a:spcBef>
        <a:spcPct val="0"/>
      </a:spcBef>
      <a:spcAft>
        <a:spcPct val="0"/>
      </a:spcAft>
      <a:defRPr sz="7600" b="1" kern="1200">
        <a:solidFill>
          <a:srgbClr val="FFD624"/>
        </a:solidFill>
        <a:latin typeface="Verdana" pitchFamily="34" charset="0"/>
        <a:ea typeface="+mn-ea"/>
        <a:cs typeface="+mn-cs"/>
      </a:defRPr>
    </a:lvl1pPr>
    <a:lvl2pPr marL="457200" algn="l" rtl="0" fontAlgn="base">
      <a:spcBef>
        <a:spcPct val="0"/>
      </a:spcBef>
      <a:spcAft>
        <a:spcPct val="0"/>
      </a:spcAft>
      <a:defRPr sz="7600" b="1" kern="1200">
        <a:solidFill>
          <a:srgbClr val="FFD624"/>
        </a:solidFill>
        <a:latin typeface="Verdana" pitchFamily="34" charset="0"/>
        <a:ea typeface="+mn-ea"/>
        <a:cs typeface="+mn-cs"/>
      </a:defRPr>
    </a:lvl2pPr>
    <a:lvl3pPr marL="914400" algn="l" rtl="0" fontAlgn="base">
      <a:spcBef>
        <a:spcPct val="0"/>
      </a:spcBef>
      <a:spcAft>
        <a:spcPct val="0"/>
      </a:spcAft>
      <a:defRPr sz="7600" b="1" kern="1200">
        <a:solidFill>
          <a:srgbClr val="FFD624"/>
        </a:solidFill>
        <a:latin typeface="Verdana" pitchFamily="34" charset="0"/>
        <a:ea typeface="+mn-ea"/>
        <a:cs typeface="+mn-cs"/>
      </a:defRPr>
    </a:lvl3pPr>
    <a:lvl4pPr marL="1371600" algn="l" rtl="0" fontAlgn="base">
      <a:spcBef>
        <a:spcPct val="0"/>
      </a:spcBef>
      <a:spcAft>
        <a:spcPct val="0"/>
      </a:spcAft>
      <a:defRPr sz="7600" b="1" kern="1200">
        <a:solidFill>
          <a:srgbClr val="FFD624"/>
        </a:solidFill>
        <a:latin typeface="Verdana" pitchFamily="34" charset="0"/>
        <a:ea typeface="+mn-ea"/>
        <a:cs typeface="+mn-cs"/>
      </a:defRPr>
    </a:lvl4pPr>
    <a:lvl5pPr marL="1828800" algn="l" rtl="0" fontAlgn="base">
      <a:spcBef>
        <a:spcPct val="0"/>
      </a:spcBef>
      <a:spcAft>
        <a:spcPct val="0"/>
      </a:spcAft>
      <a:defRPr sz="7600" b="1" kern="1200">
        <a:solidFill>
          <a:srgbClr val="FFD624"/>
        </a:solidFill>
        <a:latin typeface="Verdana" pitchFamily="34" charset="0"/>
        <a:ea typeface="+mn-ea"/>
        <a:cs typeface="+mn-cs"/>
      </a:defRPr>
    </a:lvl5pPr>
    <a:lvl6pPr marL="2286000" algn="l" defTabSz="914400" rtl="0" eaLnBrk="1" latinLnBrk="0" hangingPunct="1">
      <a:defRPr sz="7600" b="1" kern="1200">
        <a:solidFill>
          <a:srgbClr val="FFD624"/>
        </a:solidFill>
        <a:latin typeface="Verdana" pitchFamily="34" charset="0"/>
        <a:ea typeface="+mn-ea"/>
        <a:cs typeface="+mn-cs"/>
      </a:defRPr>
    </a:lvl6pPr>
    <a:lvl7pPr marL="2743200" algn="l" defTabSz="914400" rtl="0" eaLnBrk="1" latinLnBrk="0" hangingPunct="1">
      <a:defRPr sz="7600" b="1" kern="1200">
        <a:solidFill>
          <a:srgbClr val="FFD624"/>
        </a:solidFill>
        <a:latin typeface="Verdana" pitchFamily="34" charset="0"/>
        <a:ea typeface="+mn-ea"/>
        <a:cs typeface="+mn-cs"/>
      </a:defRPr>
    </a:lvl7pPr>
    <a:lvl8pPr marL="3200400" algn="l" defTabSz="914400" rtl="0" eaLnBrk="1" latinLnBrk="0" hangingPunct="1">
      <a:defRPr sz="7600" b="1" kern="1200">
        <a:solidFill>
          <a:srgbClr val="FFD624"/>
        </a:solidFill>
        <a:latin typeface="Verdana" pitchFamily="34" charset="0"/>
        <a:ea typeface="+mn-ea"/>
        <a:cs typeface="+mn-cs"/>
      </a:defRPr>
    </a:lvl8pPr>
    <a:lvl9pPr marL="3657600" algn="l" defTabSz="914400" rtl="0" eaLnBrk="1" latinLnBrk="0" hangingPunct="1">
      <a:defRPr sz="7600" b="1" kern="1200">
        <a:solidFill>
          <a:srgbClr val="FFD624"/>
        </a:solidFill>
        <a:latin typeface="Verdana" pitchFamily="34" charset="0"/>
        <a:ea typeface="+mn-ea"/>
        <a:cs typeface="+mn-cs"/>
      </a:defRPr>
    </a:lvl9pPr>
  </p:defaultTextStyle>
  <p:extLst>
    <p:ext uri="{EFAFB233-063F-42B5-8137-9DF3F51BA10A}">
      <p15:sldGuideLst xmlns:p15="http://schemas.microsoft.com/office/powerpoint/2012/main">
        <p15:guide id="1" orient="horz" pos="527">
          <p15:clr>
            <a:srgbClr val="A4A3A4"/>
          </p15:clr>
        </p15:guide>
        <p15:guide id="2" pos="975">
          <p15:clr>
            <a:srgbClr val="A4A3A4"/>
          </p15:clr>
        </p15:guide>
      </p15:sldGuideLst>
    </p:ext>
    <p:ext uri="{2D200454-40CA-4A62-9FC3-DE9A4176ACB9}">
      <p15:notesGuideLst xmlns:p15="http://schemas.microsoft.com/office/powerpoint/2012/main">
        <p15:guide id="1" orient="horz" pos="2141">
          <p15:clr>
            <a:srgbClr val="A4A3A4"/>
          </p15:clr>
        </p15:guide>
        <p15:guide id="2" pos="312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0C0"/>
    <a:srgbClr val="FF9900"/>
    <a:srgbClr val="87E187"/>
    <a:srgbClr val="33CC33"/>
    <a:srgbClr val="0F5494"/>
    <a:srgbClr val="009999"/>
    <a:srgbClr val="006666"/>
    <a:srgbClr val="CCFFCC"/>
    <a:srgbClr val="006600"/>
    <a:srgbClr val="99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510" autoAdjust="0"/>
    <p:restoredTop sz="94660"/>
  </p:normalViewPr>
  <p:slideViewPr>
    <p:cSldViewPr>
      <p:cViewPr>
        <p:scale>
          <a:sx n="100" d="100"/>
          <a:sy n="100" d="100"/>
        </p:scale>
        <p:origin x="576" y="240"/>
      </p:cViewPr>
      <p:guideLst>
        <p:guide orient="horz" pos="527"/>
        <p:guide pos="975"/>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78" d="100"/>
          <a:sy n="78" d="100"/>
        </p:scale>
        <p:origin x="-3966" y="-114"/>
      </p:cViewPr>
      <p:guideLst>
        <p:guide orient="horz" pos="2141"/>
        <p:guide pos="3127"/>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63" Type="http://schemas.openxmlformats.org/officeDocument/2006/relationships/slide" Target="slides/slide62.xml"/><Relationship Id="rId64" Type="http://schemas.openxmlformats.org/officeDocument/2006/relationships/slide" Target="slides/slide63.xml"/><Relationship Id="rId65" Type="http://schemas.openxmlformats.org/officeDocument/2006/relationships/slide" Target="slides/slide64.xml"/><Relationship Id="rId66" Type="http://schemas.openxmlformats.org/officeDocument/2006/relationships/slide" Target="slides/slide65.xml"/><Relationship Id="rId67" Type="http://schemas.openxmlformats.org/officeDocument/2006/relationships/slide" Target="slides/slide66.xml"/><Relationship Id="rId68" Type="http://schemas.openxmlformats.org/officeDocument/2006/relationships/slide" Target="slides/slide67.xml"/><Relationship Id="rId69" Type="http://schemas.openxmlformats.org/officeDocument/2006/relationships/slide" Target="slides/slide68.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80" Type="http://schemas.openxmlformats.org/officeDocument/2006/relationships/theme" Target="theme/theme1.xml"/><Relationship Id="rId81" Type="http://schemas.openxmlformats.org/officeDocument/2006/relationships/tableStyles" Target="tableStyles.xml"/><Relationship Id="rId70" Type="http://schemas.openxmlformats.org/officeDocument/2006/relationships/slide" Target="slides/slide69.xml"/><Relationship Id="rId71" Type="http://schemas.openxmlformats.org/officeDocument/2006/relationships/slide" Target="slides/slide70.xml"/><Relationship Id="rId72" Type="http://schemas.openxmlformats.org/officeDocument/2006/relationships/slide" Target="slides/slide71.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73" Type="http://schemas.openxmlformats.org/officeDocument/2006/relationships/slide" Target="slides/slide72.xml"/><Relationship Id="rId74" Type="http://schemas.openxmlformats.org/officeDocument/2006/relationships/slide" Target="slides/slide73.xml"/><Relationship Id="rId75" Type="http://schemas.openxmlformats.org/officeDocument/2006/relationships/slide" Target="slides/slide74.xml"/><Relationship Id="rId76" Type="http://schemas.openxmlformats.org/officeDocument/2006/relationships/notesMaster" Target="notesMasters/notesMaster1.xml"/><Relationship Id="rId77" Type="http://schemas.openxmlformats.org/officeDocument/2006/relationships/handoutMaster" Target="handoutMasters/handoutMaster1.xml"/><Relationship Id="rId78" Type="http://schemas.openxmlformats.org/officeDocument/2006/relationships/presProps" Target="presProps.xml"/><Relationship Id="rId79" Type="http://schemas.openxmlformats.org/officeDocument/2006/relationships/viewProps" Target="viewProps.xml"/><Relationship Id="rId60" Type="http://schemas.openxmlformats.org/officeDocument/2006/relationships/slide" Target="slides/slide59.xml"/><Relationship Id="rId61" Type="http://schemas.openxmlformats.org/officeDocument/2006/relationships/slide" Target="slides/slide60.xml"/><Relationship Id="rId62" Type="http://schemas.openxmlformats.org/officeDocument/2006/relationships/slide" Target="slides/slide6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1" y="0"/>
            <a:ext cx="4302625" cy="340265"/>
          </a:xfrm>
          <a:prstGeom prst="rect">
            <a:avLst/>
          </a:prstGeom>
          <a:noFill/>
          <a:ln w="9525">
            <a:noFill/>
            <a:miter lim="800000"/>
            <a:headEnd/>
            <a:tailEnd/>
          </a:ln>
          <a:effectLst/>
        </p:spPr>
        <p:txBody>
          <a:bodyPr vert="horz" wrap="square" lIns="91418" tIns="45709" rIns="91418" bIns="45709" numCol="1" anchor="t" anchorCtr="0" compatLnSpc="1">
            <a:prstTxWarp prst="textNoShape">
              <a:avLst/>
            </a:prstTxWarp>
          </a:bodyPr>
          <a:lstStyle>
            <a:lvl1pPr>
              <a:defRPr sz="1200" b="0">
                <a:solidFill>
                  <a:schemeClr val="tx1"/>
                </a:solidFill>
                <a:latin typeface="Arial" charset="0"/>
              </a:defRPr>
            </a:lvl1pPr>
          </a:lstStyle>
          <a:p>
            <a:pPr>
              <a:defRPr/>
            </a:pPr>
            <a:endParaRPr lang="en-GB"/>
          </a:p>
        </p:txBody>
      </p:sp>
      <p:sp>
        <p:nvSpPr>
          <p:cNvPr id="37891" name="Rectangle 3"/>
          <p:cNvSpPr>
            <a:spLocks noGrp="1" noChangeArrowheads="1"/>
          </p:cNvSpPr>
          <p:nvPr>
            <p:ph type="dt" sz="quarter" idx="1"/>
          </p:nvPr>
        </p:nvSpPr>
        <p:spPr bwMode="auto">
          <a:xfrm>
            <a:off x="5621697" y="0"/>
            <a:ext cx="4302625" cy="340265"/>
          </a:xfrm>
          <a:prstGeom prst="rect">
            <a:avLst/>
          </a:prstGeom>
          <a:noFill/>
          <a:ln w="9525">
            <a:noFill/>
            <a:miter lim="800000"/>
            <a:headEnd/>
            <a:tailEnd/>
          </a:ln>
          <a:effectLst/>
        </p:spPr>
        <p:txBody>
          <a:bodyPr vert="horz" wrap="square" lIns="91418" tIns="45709" rIns="91418" bIns="45709" numCol="1" anchor="t" anchorCtr="0" compatLnSpc="1">
            <a:prstTxWarp prst="textNoShape">
              <a:avLst/>
            </a:prstTxWarp>
          </a:bodyPr>
          <a:lstStyle>
            <a:lvl1pPr algn="r">
              <a:defRPr sz="1200" b="0">
                <a:solidFill>
                  <a:schemeClr val="tx1"/>
                </a:solidFill>
                <a:latin typeface="Arial" charset="0"/>
              </a:defRPr>
            </a:lvl1pPr>
          </a:lstStyle>
          <a:p>
            <a:pPr>
              <a:defRPr/>
            </a:pPr>
            <a:endParaRPr lang="en-GB"/>
          </a:p>
        </p:txBody>
      </p:sp>
      <p:sp>
        <p:nvSpPr>
          <p:cNvPr id="37892" name="Rectangle 4"/>
          <p:cNvSpPr>
            <a:spLocks noGrp="1" noChangeArrowheads="1"/>
          </p:cNvSpPr>
          <p:nvPr>
            <p:ph type="ftr" sz="quarter" idx="2"/>
          </p:nvPr>
        </p:nvSpPr>
        <p:spPr bwMode="auto">
          <a:xfrm>
            <a:off x="1" y="6456325"/>
            <a:ext cx="4302625" cy="340264"/>
          </a:xfrm>
          <a:prstGeom prst="rect">
            <a:avLst/>
          </a:prstGeom>
          <a:noFill/>
          <a:ln w="9525">
            <a:noFill/>
            <a:miter lim="800000"/>
            <a:headEnd/>
            <a:tailEnd/>
          </a:ln>
          <a:effectLst/>
        </p:spPr>
        <p:txBody>
          <a:bodyPr vert="horz" wrap="square" lIns="91418" tIns="45709" rIns="91418" bIns="45709" numCol="1" anchor="b" anchorCtr="0" compatLnSpc="1">
            <a:prstTxWarp prst="textNoShape">
              <a:avLst/>
            </a:prstTxWarp>
          </a:bodyPr>
          <a:lstStyle>
            <a:lvl1pPr>
              <a:defRPr sz="1200" b="0">
                <a:solidFill>
                  <a:schemeClr val="tx1"/>
                </a:solidFill>
                <a:latin typeface="Arial" charset="0"/>
              </a:defRPr>
            </a:lvl1pPr>
          </a:lstStyle>
          <a:p>
            <a:pPr>
              <a:defRPr/>
            </a:pPr>
            <a:endParaRPr lang="en-GB"/>
          </a:p>
        </p:txBody>
      </p:sp>
      <p:sp>
        <p:nvSpPr>
          <p:cNvPr id="37893" name="Rectangle 5"/>
          <p:cNvSpPr>
            <a:spLocks noGrp="1" noChangeArrowheads="1"/>
          </p:cNvSpPr>
          <p:nvPr>
            <p:ph type="sldNum" sz="quarter" idx="3"/>
          </p:nvPr>
        </p:nvSpPr>
        <p:spPr bwMode="auto">
          <a:xfrm>
            <a:off x="5621697" y="6456325"/>
            <a:ext cx="4302625" cy="340264"/>
          </a:xfrm>
          <a:prstGeom prst="rect">
            <a:avLst/>
          </a:prstGeom>
          <a:noFill/>
          <a:ln w="9525">
            <a:noFill/>
            <a:miter lim="800000"/>
            <a:headEnd/>
            <a:tailEnd/>
          </a:ln>
          <a:effectLst/>
        </p:spPr>
        <p:txBody>
          <a:bodyPr vert="horz" wrap="square" lIns="91418" tIns="45709" rIns="91418" bIns="45709" numCol="1" anchor="b" anchorCtr="0" compatLnSpc="1">
            <a:prstTxWarp prst="textNoShape">
              <a:avLst/>
            </a:prstTxWarp>
          </a:bodyPr>
          <a:lstStyle>
            <a:lvl1pPr algn="r">
              <a:defRPr sz="1200" b="0">
                <a:solidFill>
                  <a:schemeClr val="tx1"/>
                </a:solidFill>
                <a:latin typeface="Arial" charset="0"/>
              </a:defRPr>
            </a:lvl1pPr>
          </a:lstStyle>
          <a:p>
            <a:pPr>
              <a:defRPr/>
            </a:pPr>
            <a:fld id="{5EC7A9CE-B5D3-4830-AA57-DD8049CE9F26}" type="slidenum">
              <a:rPr lang="en-GB"/>
              <a:pPr>
                <a:defRPr/>
              </a:pPr>
              <a:t>‹#›</a:t>
            </a:fld>
            <a:endParaRPr lang="en-GB"/>
          </a:p>
        </p:txBody>
      </p:sp>
    </p:spTree>
    <p:extLst>
      <p:ext uri="{BB962C8B-B14F-4D97-AF65-F5344CB8AC3E}">
        <p14:creationId xmlns:p14="http://schemas.microsoft.com/office/powerpoint/2010/main" val="15000963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1" y="0"/>
            <a:ext cx="4302625" cy="340265"/>
          </a:xfrm>
          <a:prstGeom prst="rect">
            <a:avLst/>
          </a:prstGeom>
          <a:noFill/>
          <a:ln w="9525">
            <a:noFill/>
            <a:miter lim="800000"/>
            <a:headEnd/>
            <a:tailEnd/>
          </a:ln>
          <a:effectLst/>
        </p:spPr>
        <p:txBody>
          <a:bodyPr vert="horz" wrap="square" lIns="91418" tIns="45709" rIns="91418" bIns="45709" numCol="1" anchor="t" anchorCtr="0" compatLnSpc="1">
            <a:prstTxWarp prst="textNoShape">
              <a:avLst/>
            </a:prstTxWarp>
          </a:bodyPr>
          <a:lstStyle>
            <a:lvl1pPr>
              <a:defRPr sz="1200" b="0">
                <a:solidFill>
                  <a:schemeClr val="tx1"/>
                </a:solidFill>
                <a:latin typeface="Arial" charset="0"/>
              </a:defRPr>
            </a:lvl1pPr>
          </a:lstStyle>
          <a:p>
            <a:pPr>
              <a:defRPr/>
            </a:pPr>
            <a:endParaRPr lang="en-GB"/>
          </a:p>
        </p:txBody>
      </p:sp>
      <p:sp>
        <p:nvSpPr>
          <p:cNvPr id="36867" name="Rectangle 3"/>
          <p:cNvSpPr>
            <a:spLocks noGrp="1" noChangeArrowheads="1"/>
          </p:cNvSpPr>
          <p:nvPr>
            <p:ph type="dt" idx="1"/>
          </p:nvPr>
        </p:nvSpPr>
        <p:spPr bwMode="auto">
          <a:xfrm>
            <a:off x="5621697" y="0"/>
            <a:ext cx="4302625" cy="340265"/>
          </a:xfrm>
          <a:prstGeom prst="rect">
            <a:avLst/>
          </a:prstGeom>
          <a:noFill/>
          <a:ln w="9525">
            <a:noFill/>
            <a:miter lim="800000"/>
            <a:headEnd/>
            <a:tailEnd/>
          </a:ln>
          <a:effectLst/>
        </p:spPr>
        <p:txBody>
          <a:bodyPr vert="horz" wrap="square" lIns="91418" tIns="45709" rIns="91418" bIns="45709" numCol="1" anchor="t" anchorCtr="0" compatLnSpc="1">
            <a:prstTxWarp prst="textNoShape">
              <a:avLst/>
            </a:prstTxWarp>
          </a:bodyPr>
          <a:lstStyle>
            <a:lvl1pPr algn="r">
              <a:defRPr sz="1200" b="0">
                <a:solidFill>
                  <a:schemeClr val="tx1"/>
                </a:solidFill>
                <a:latin typeface="Arial" charset="0"/>
              </a:defRPr>
            </a:lvl1pPr>
          </a:lstStyle>
          <a:p>
            <a:pPr>
              <a:defRPr/>
            </a:pPr>
            <a:endParaRPr lang="en-GB"/>
          </a:p>
        </p:txBody>
      </p:sp>
      <p:sp>
        <p:nvSpPr>
          <p:cNvPr id="8196" name="Rectangle 4"/>
          <p:cNvSpPr>
            <a:spLocks noGrp="1" noRot="1" noChangeAspect="1" noChangeArrowheads="1" noTextEdit="1"/>
          </p:cNvSpPr>
          <p:nvPr>
            <p:ph type="sldImg" idx="2"/>
          </p:nvPr>
        </p:nvSpPr>
        <p:spPr bwMode="auto">
          <a:xfrm>
            <a:off x="3263900" y="509588"/>
            <a:ext cx="3400425" cy="2549525"/>
          </a:xfrm>
          <a:prstGeom prst="rect">
            <a:avLst/>
          </a:prstGeom>
          <a:noFill/>
          <a:ln w="9525">
            <a:solidFill>
              <a:srgbClr val="000000"/>
            </a:solidFill>
            <a:miter lim="800000"/>
            <a:headEnd/>
            <a:tailEnd/>
          </a:ln>
        </p:spPr>
      </p:sp>
      <p:sp>
        <p:nvSpPr>
          <p:cNvPr id="36869" name="Rectangle 5"/>
          <p:cNvSpPr>
            <a:spLocks noGrp="1" noChangeArrowheads="1"/>
          </p:cNvSpPr>
          <p:nvPr>
            <p:ph type="body" sz="quarter" idx="3"/>
          </p:nvPr>
        </p:nvSpPr>
        <p:spPr bwMode="auto">
          <a:xfrm>
            <a:off x="992201" y="3228706"/>
            <a:ext cx="7942238" cy="3059117"/>
          </a:xfrm>
          <a:prstGeom prst="rect">
            <a:avLst/>
          </a:prstGeom>
          <a:noFill/>
          <a:ln w="9525">
            <a:noFill/>
            <a:miter lim="800000"/>
            <a:headEnd/>
            <a:tailEnd/>
          </a:ln>
          <a:effectLst/>
        </p:spPr>
        <p:txBody>
          <a:bodyPr vert="horz" wrap="square" lIns="91418" tIns="45709" rIns="91418" bIns="45709"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36870" name="Rectangle 6"/>
          <p:cNvSpPr>
            <a:spLocks noGrp="1" noChangeArrowheads="1"/>
          </p:cNvSpPr>
          <p:nvPr>
            <p:ph type="ftr" sz="quarter" idx="4"/>
          </p:nvPr>
        </p:nvSpPr>
        <p:spPr bwMode="auto">
          <a:xfrm>
            <a:off x="1" y="6456325"/>
            <a:ext cx="4302625" cy="340264"/>
          </a:xfrm>
          <a:prstGeom prst="rect">
            <a:avLst/>
          </a:prstGeom>
          <a:noFill/>
          <a:ln w="9525">
            <a:noFill/>
            <a:miter lim="800000"/>
            <a:headEnd/>
            <a:tailEnd/>
          </a:ln>
          <a:effectLst/>
        </p:spPr>
        <p:txBody>
          <a:bodyPr vert="horz" wrap="square" lIns="91418" tIns="45709" rIns="91418" bIns="45709" numCol="1" anchor="b" anchorCtr="0" compatLnSpc="1">
            <a:prstTxWarp prst="textNoShape">
              <a:avLst/>
            </a:prstTxWarp>
          </a:bodyPr>
          <a:lstStyle>
            <a:lvl1pPr>
              <a:defRPr sz="1200" b="0">
                <a:solidFill>
                  <a:schemeClr val="tx1"/>
                </a:solidFill>
                <a:latin typeface="Arial" charset="0"/>
              </a:defRPr>
            </a:lvl1pPr>
          </a:lstStyle>
          <a:p>
            <a:pPr>
              <a:defRPr/>
            </a:pPr>
            <a:endParaRPr lang="en-GB"/>
          </a:p>
        </p:txBody>
      </p:sp>
      <p:sp>
        <p:nvSpPr>
          <p:cNvPr id="36871" name="Rectangle 7"/>
          <p:cNvSpPr>
            <a:spLocks noGrp="1" noChangeArrowheads="1"/>
          </p:cNvSpPr>
          <p:nvPr>
            <p:ph type="sldNum" sz="quarter" idx="5"/>
          </p:nvPr>
        </p:nvSpPr>
        <p:spPr bwMode="auto">
          <a:xfrm>
            <a:off x="5621697" y="6456325"/>
            <a:ext cx="4302625" cy="340264"/>
          </a:xfrm>
          <a:prstGeom prst="rect">
            <a:avLst/>
          </a:prstGeom>
          <a:noFill/>
          <a:ln w="9525">
            <a:noFill/>
            <a:miter lim="800000"/>
            <a:headEnd/>
            <a:tailEnd/>
          </a:ln>
          <a:effectLst/>
        </p:spPr>
        <p:txBody>
          <a:bodyPr vert="horz" wrap="square" lIns="91418" tIns="45709" rIns="91418" bIns="45709" numCol="1" anchor="b" anchorCtr="0" compatLnSpc="1">
            <a:prstTxWarp prst="textNoShape">
              <a:avLst/>
            </a:prstTxWarp>
          </a:bodyPr>
          <a:lstStyle>
            <a:lvl1pPr algn="r">
              <a:defRPr sz="1200" b="0">
                <a:solidFill>
                  <a:schemeClr val="tx1"/>
                </a:solidFill>
                <a:latin typeface="Arial" charset="0"/>
              </a:defRPr>
            </a:lvl1pPr>
          </a:lstStyle>
          <a:p>
            <a:pPr>
              <a:defRPr/>
            </a:pPr>
            <a:fld id="{36441B25-C4D1-47DB-817D-B9C4FC5392FB}" type="slidenum">
              <a:rPr lang="en-GB"/>
              <a:pPr>
                <a:defRPr/>
              </a:pPr>
              <a:t>‹#›</a:t>
            </a:fld>
            <a:endParaRPr lang="en-GB"/>
          </a:p>
        </p:txBody>
      </p:sp>
    </p:spTree>
    <p:extLst>
      <p:ext uri="{BB962C8B-B14F-4D97-AF65-F5344CB8AC3E}">
        <p14:creationId xmlns:p14="http://schemas.microsoft.com/office/powerpoint/2010/main" val="80740659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36441B25-C4D1-47DB-817D-B9C4FC5392FB}" type="slidenum">
              <a:rPr lang="en-GB" smtClean="0"/>
              <a:pPr>
                <a:defRPr/>
              </a:pPr>
              <a:t>3</a:t>
            </a:fld>
            <a:endParaRPr lang="en-GB" dirty="0"/>
          </a:p>
        </p:txBody>
      </p:sp>
    </p:spTree>
    <p:extLst>
      <p:ext uri="{BB962C8B-B14F-4D97-AF65-F5344CB8AC3E}">
        <p14:creationId xmlns:p14="http://schemas.microsoft.com/office/powerpoint/2010/main" val="10280057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36441B25-C4D1-47DB-817D-B9C4FC5392FB}" type="slidenum">
              <a:rPr lang="en-GB" smtClean="0"/>
              <a:pPr>
                <a:defRPr/>
              </a:pPr>
              <a:t>4</a:t>
            </a:fld>
            <a:endParaRPr lang="en-GB" dirty="0"/>
          </a:p>
        </p:txBody>
      </p:sp>
    </p:spTree>
    <p:extLst>
      <p:ext uri="{BB962C8B-B14F-4D97-AF65-F5344CB8AC3E}">
        <p14:creationId xmlns:p14="http://schemas.microsoft.com/office/powerpoint/2010/main" val="10280057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36441B25-C4D1-47DB-817D-B9C4FC5392FB}" type="slidenum">
              <a:rPr lang="en-GB" smtClean="0"/>
              <a:pPr>
                <a:defRPr/>
              </a:pPr>
              <a:t>73</a:t>
            </a:fld>
            <a:endParaRPr lang="en-GB"/>
          </a:p>
        </p:txBody>
      </p:sp>
    </p:spTree>
    <p:extLst>
      <p:ext uri="{BB962C8B-B14F-4D97-AF65-F5344CB8AC3E}">
        <p14:creationId xmlns:p14="http://schemas.microsoft.com/office/powerpoint/2010/main" val="19248970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5.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8.png"/><Relationship Id="rId4" Type="http://schemas.openxmlformats.org/officeDocument/2006/relationships/image" Target="../media/image9.jpeg"/><Relationship Id="rId1" Type="http://schemas.openxmlformats.org/officeDocument/2006/relationships/slideMaster" Target="../slideMasters/slideMaster1.xml"/><Relationship Id="rId2" Type="http://schemas.openxmlformats.org/officeDocument/2006/relationships/image" Target="../media/image7.jpe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904999"/>
            <a:ext cx="6858000" cy="1604963"/>
          </a:xfrm>
        </p:spPr>
        <p:txBody>
          <a:bodyPr anchor="ctr" anchorCtr="0">
            <a:normAutofit/>
          </a:bodyPr>
          <a:lstStyle>
            <a:lvl1pPr algn="ctr">
              <a:defRPr sz="3600"/>
            </a:lvl1pPr>
          </a:lstStyle>
          <a:p>
            <a:r>
              <a:rPr lang="pl-PL" smtClean="0"/>
              <a:t>Kliknij, aby edytować styl</a:t>
            </a:r>
            <a:endParaRPr lang="tr-TR" dirty="0"/>
          </a:p>
        </p:txBody>
      </p:sp>
      <p:sp>
        <p:nvSpPr>
          <p:cNvPr id="3" name="Subtitle 2"/>
          <p:cNvSpPr>
            <a:spLocks noGrp="1"/>
          </p:cNvSpPr>
          <p:nvPr>
            <p:ph type="subTitle" idx="1"/>
          </p:nvPr>
        </p:nvSpPr>
        <p:spPr>
          <a:xfrm>
            <a:off x="1143000" y="4000500"/>
            <a:ext cx="6858000" cy="1762124"/>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smtClean="0"/>
              <a:t>Kliknij, aby edytować styl wzorca podtytułu</a:t>
            </a:r>
            <a:endParaRPr lang="tr-TR"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pPr>
              <a:defRPr/>
            </a:pPr>
            <a:endParaRPr lang="en-GB" dirty="0"/>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pPr>
              <a:defRPr/>
            </a:pPr>
            <a:fld id="{9C8D21B7-B314-438C-91E9-7FF9087DC078}" type="slidenum">
              <a:rPr lang="en-GB" smtClean="0"/>
              <a:pPr>
                <a:defRPr/>
              </a:pPr>
              <a:t>‹#›</a:t>
            </a:fld>
            <a:endParaRPr lang="en-GB" dirty="0"/>
          </a:p>
        </p:txBody>
      </p:sp>
      <p:sp>
        <p:nvSpPr>
          <p:cNvPr id="8" name="Title 1"/>
          <p:cNvSpPr txBox="1">
            <a:spLocks/>
          </p:cNvSpPr>
          <p:nvPr/>
        </p:nvSpPr>
        <p:spPr>
          <a:xfrm>
            <a:off x="2548916" y="475272"/>
            <a:ext cx="4045516" cy="65812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tr-TR" sz="1600" b="1" i="1" dirty="0"/>
              <a:t>TURKEY IN HORIZON </a:t>
            </a:r>
            <a:r>
              <a:rPr lang="tr-TR" sz="1600" b="1" i="1" dirty="0" smtClean="0"/>
              <a:t>2020</a:t>
            </a:r>
            <a:endParaRPr lang="en-US" sz="1600" dirty="0"/>
          </a:p>
          <a:p>
            <a:pPr algn="ctr"/>
            <a:r>
              <a:rPr lang="tr-TR" sz="1600" b="1" i="1" dirty="0" smtClean="0"/>
              <a:t>ALTUN</a:t>
            </a:r>
            <a:r>
              <a:rPr lang="tr-TR" sz="1600" b="1" i="1" dirty="0"/>
              <a:t>/HORIZ/TR2012/0740.14-2/SER/005</a:t>
            </a:r>
            <a:endParaRPr lang="en-US" sz="1600" dirty="0"/>
          </a:p>
        </p:txBody>
      </p:sp>
      <p:pic>
        <p:nvPicPr>
          <p:cNvPr id="9" name="Picture 8" descr="C:\Users\KonradN\Desktop\H2020 Logo\H2020-HORIZONTAL-02.png"/>
          <p:cNvPicPr/>
          <p:nvPr/>
        </p:nvPicPr>
        <p:blipFill rotWithShape="1">
          <a:blip r:embed="rId2" cstate="print">
            <a:extLst>
              <a:ext uri="{28A0092B-C50C-407E-A947-70E740481C1C}">
                <a14:useLocalDpi xmlns:a14="http://schemas.microsoft.com/office/drawing/2010/main" val="0"/>
              </a:ext>
            </a:extLst>
          </a:blip>
          <a:srcRect l="7393" t="28831" r="6290" b="29344"/>
          <a:stretch/>
        </p:blipFill>
        <p:spPr bwMode="auto">
          <a:xfrm>
            <a:off x="223609" y="458894"/>
            <a:ext cx="2018665" cy="690880"/>
          </a:xfrm>
          <a:prstGeom prst="rect">
            <a:avLst/>
          </a:prstGeom>
          <a:noFill/>
          <a:ln>
            <a:noFill/>
          </a:ln>
          <a:extLst>
            <a:ext uri="{53640926-AAD7-44D8-BBD7-CCE9431645EC}">
              <a14:shadowObscured xmlns:a14="http://schemas.microsoft.com/office/drawing/2010/main"/>
            </a:ext>
          </a:extLst>
        </p:spPr>
      </p:pic>
      <p:pic>
        <p:nvPicPr>
          <p:cNvPr id="10" name="Picture 9"/>
          <p:cNvPicPr/>
          <p:nvPr/>
        </p:nvPicPr>
        <p:blipFill>
          <a:blip r:embed="rId3" cstate="print">
            <a:extLst>
              <a:ext uri="{28A0092B-C50C-407E-A947-70E740481C1C}">
                <a14:useLocalDpi xmlns:a14="http://schemas.microsoft.com/office/drawing/2010/main" val="0"/>
              </a:ext>
            </a:extLst>
          </a:blip>
          <a:stretch>
            <a:fillRect/>
          </a:stretch>
        </p:blipFill>
        <p:spPr>
          <a:xfrm>
            <a:off x="6901074" y="258234"/>
            <a:ext cx="2013585" cy="1092200"/>
          </a:xfrm>
          <a:prstGeom prst="rect">
            <a:avLst/>
          </a:prstGeom>
        </p:spPr>
      </p:pic>
      <p:sp>
        <p:nvSpPr>
          <p:cNvPr id="11" name="Line 6"/>
          <p:cNvSpPr>
            <a:spLocks noChangeShapeType="1"/>
          </p:cNvSpPr>
          <p:nvPr/>
        </p:nvSpPr>
        <p:spPr bwMode="auto">
          <a:xfrm>
            <a:off x="0" y="1456243"/>
            <a:ext cx="914400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2" name="Line 6"/>
          <p:cNvSpPr>
            <a:spLocks noChangeShapeType="1"/>
          </p:cNvSpPr>
          <p:nvPr/>
        </p:nvSpPr>
        <p:spPr bwMode="auto">
          <a:xfrm>
            <a:off x="0" y="1502281"/>
            <a:ext cx="91440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3" name="Line 6"/>
          <p:cNvSpPr>
            <a:spLocks noChangeShapeType="1"/>
          </p:cNvSpPr>
          <p:nvPr/>
        </p:nvSpPr>
        <p:spPr bwMode="auto">
          <a:xfrm>
            <a:off x="0" y="1475293"/>
            <a:ext cx="9144000"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4" name="Line 6"/>
          <p:cNvSpPr>
            <a:spLocks noChangeShapeType="1"/>
          </p:cNvSpPr>
          <p:nvPr/>
        </p:nvSpPr>
        <p:spPr bwMode="auto">
          <a:xfrm>
            <a:off x="0" y="6096081"/>
            <a:ext cx="914400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5" name="Line 6"/>
          <p:cNvSpPr>
            <a:spLocks noChangeShapeType="1"/>
          </p:cNvSpPr>
          <p:nvPr/>
        </p:nvSpPr>
        <p:spPr bwMode="auto">
          <a:xfrm>
            <a:off x="0" y="6142119"/>
            <a:ext cx="91440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6" name="Line 6"/>
          <p:cNvSpPr>
            <a:spLocks noChangeShapeType="1"/>
          </p:cNvSpPr>
          <p:nvPr/>
        </p:nvSpPr>
        <p:spPr bwMode="auto">
          <a:xfrm>
            <a:off x="0" y="6115131"/>
            <a:ext cx="9144000"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Tree>
    <p:extLst>
      <p:ext uri="{BB962C8B-B14F-4D97-AF65-F5344CB8AC3E}">
        <p14:creationId xmlns:p14="http://schemas.microsoft.com/office/powerpoint/2010/main" val="23819668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smtClean="0"/>
              <a:t>Kliknij, aby edytować styl</a:t>
            </a:r>
            <a:endParaRPr lang="tr-TR"/>
          </a:p>
        </p:txBody>
      </p:sp>
      <p:sp>
        <p:nvSpPr>
          <p:cNvPr id="3" name="Vertical Text Placeholder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tr-TR"/>
          </a:p>
        </p:txBody>
      </p:sp>
      <p:sp>
        <p:nvSpPr>
          <p:cNvPr id="4" name="Date Placeholder 3"/>
          <p:cNvSpPr>
            <a:spLocks noGrp="1"/>
          </p:cNvSpPr>
          <p:nvPr>
            <p:ph type="dt" sz="half" idx="10"/>
          </p:nvPr>
        </p:nvSpPr>
        <p:spPr>
          <a:xfrm>
            <a:off x="628650" y="6356351"/>
            <a:ext cx="2057400" cy="365125"/>
          </a:xfrm>
          <a:prstGeom prst="rect">
            <a:avLst/>
          </a:prstGeom>
        </p:spPr>
        <p:txBody>
          <a:bodyPr/>
          <a:lstStyle/>
          <a:p>
            <a:pPr>
              <a:defRPr/>
            </a:pPr>
            <a:endParaRPr lang="en-GB" dirty="0"/>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pPr>
              <a:defRPr/>
            </a:pPr>
            <a:fld id="{9C8D21B7-B314-438C-91E9-7FF9087DC078}" type="slidenum">
              <a:rPr lang="en-GB" smtClean="0"/>
              <a:pPr>
                <a:defRPr/>
              </a:pPr>
              <a:t>‹#›</a:t>
            </a:fld>
            <a:endParaRPr lang="en-GB" dirty="0"/>
          </a:p>
        </p:txBody>
      </p:sp>
    </p:spTree>
    <p:extLst>
      <p:ext uri="{BB962C8B-B14F-4D97-AF65-F5344CB8AC3E}">
        <p14:creationId xmlns:p14="http://schemas.microsoft.com/office/powerpoint/2010/main" val="28230140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pl-PL" smtClean="0"/>
              <a:t>Kliknij, aby edytować styl</a:t>
            </a:r>
            <a:endParaRPr lang="tr-T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tr-TR"/>
          </a:p>
        </p:txBody>
      </p:sp>
      <p:sp>
        <p:nvSpPr>
          <p:cNvPr id="4" name="Date Placeholder 3"/>
          <p:cNvSpPr>
            <a:spLocks noGrp="1"/>
          </p:cNvSpPr>
          <p:nvPr>
            <p:ph type="dt" sz="half" idx="10"/>
          </p:nvPr>
        </p:nvSpPr>
        <p:spPr>
          <a:xfrm>
            <a:off x="628650" y="6356351"/>
            <a:ext cx="2057400" cy="365125"/>
          </a:xfrm>
          <a:prstGeom prst="rect">
            <a:avLst/>
          </a:prstGeom>
        </p:spPr>
        <p:txBody>
          <a:bodyPr/>
          <a:lstStyle/>
          <a:p>
            <a:pPr>
              <a:defRPr/>
            </a:pPr>
            <a:endParaRPr lang="en-GB" dirty="0"/>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pPr>
              <a:defRPr/>
            </a:pPr>
            <a:fld id="{9C8D21B7-B314-438C-91E9-7FF9087DC078}" type="slidenum">
              <a:rPr lang="en-GB" smtClean="0"/>
              <a:pPr>
                <a:defRPr/>
              </a:pPr>
              <a:t>‹#›</a:t>
            </a:fld>
            <a:endParaRPr lang="en-GB" dirty="0"/>
          </a:p>
        </p:txBody>
      </p:sp>
    </p:spTree>
    <p:extLst>
      <p:ext uri="{BB962C8B-B14F-4D97-AF65-F5344CB8AC3E}">
        <p14:creationId xmlns:p14="http://schemas.microsoft.com/office/powerpoint/2010/main" val="18518869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95536" y="116111"/>
            <a:ext cx="8229600" cy="648593"/>
          </a:xfrm>
        </p:spPr>
        <p:txBody>
          <a:bodyPr anchor="t" anchorCtr="0"/>
          <a:lstStyle>
            <a:lvl1pPr>
              <a:defRPr>
                <a:solidFill>
                  <a:schemeClr val="tx1"/>
                </a:solidFill>
              </a:defRPr>
            </a:lvl1pPr>
          </a:lstStyle>
          <a:p>
            <a:r>
              <a:rPr lang="en-US" dirty="0" smtClean="0"/>
              <a:t>Click to edit Master title style</a:t>
            </a:r>
            <a:endParaRPr lang="en-GB" dirty="0"/>
          </a:p>
        </p:txBody>
      </p:sp>
      <p:sp>
        <p:nvSpPr>
          <p:cNvPr id="11" name="Content Placeholder 2"/>
          <p:cNvSpPr>
            <a:spLocks noGrp="1"/>
          </p:cNvSpPr>
          <p:nvPr>
            <p:ph idx="1"/>
          </p:nvPr>
        </p:nvSpPr>
        <p:spPr>
          <a:xfrm>
            <a:off x="395536" y="836712"/>
            <a:ext cx="8229600" cy="5184676"/>
          </a:xfrm>
        </p:spPr>
        <p:txBody>
          <a:bodyPr/>
          <a:lstStyle>
            <a:lvl1pPr marL="361950" indent="-361950">
              <a:spcBef>
                <a:spcPts val="0"/>
              </a:spcBef>
              <a:spcAft>
                <a:spcPts val="600"/>
              </a:spcAft>
              <a:buClr>
                <a:srgbClr val="FF9900"/>
              </a:buClr>
              <a:buSzPct val="120000"/>
              <a:buFont typeface="Wingdings" panose="05000000000000000000" pitchFamily="2" charset="2"/>
              <a:buChar char="§"/>
              <a:defRPr sz="1800" b="1" i="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742950" indent="-285750">
              <a:spcBef>
                <a:spcPts val="0"/>
              </a:spcBef>
              <a:spcAft>
                <a:spcPts val="600"/>
              </a:spcAft>
              <a:buClr>
                <a:srgbClr val="00B0F0"/>
              </a:buClr>
              <a:tabLst>
                <a:tab pos="7623175" algn="l"/>
              </a:tabLst>
              <a:defRPr sz="1600" b="0">
                <a:latin typeface="Verdana" panose="020B0604030504040204" pitchFamily="34" charset="0"/>
                <a:ea typeface="Verdana" panose="020B0604030504040204" pitchFamily="34" charset="0"/>
                <a:cs typeface="Verdana" panose="020B0604030504040204" pitchFamily="34" charset="0"/>
              </a:defRPr>
            </a:lvl2pPr>
            <a:lvl3pPr marL="1143000" indent="-228600">
              <a:spcBef>
                <a:spcPts val="0"/>
              </a:spcBef>
              <a:spcAft>
                <a:spcPts val="600"/>
              </a:spcAft>
              <a:buClr>
                <a:srgbClr val="0070C0"/>
              </a:buClr>
              <a:buFont typeface="Verdana" panose="020B0604030504040204" pitchFamily="34" charset="0"/>
              <a:buChar char="▪"/>
              <a:defRPr b="0">
                <a:latin typeface="Verdana" panose="020B0604030504040204" pitchFamily="34" charset="0"/>
                <a:ea typeface="Verdana" panose="020B0604030504040204" pitchFamily="34" charset="0"/>
                <a:cs typeface="Verdana" panose="020B0604030504040204" pitchFamily="34" charset="0"/>
              </a:defRPr>
            </a:lvl3pPr>
          </a:lstStyle>
          <a:p>
            <a:pPr lvl="0"/>
            <a:r>
              <a:rPr lang="en-US" dirty="0" smtClean="0"/>
              <a:t>Click to edit Master text styles</a:t>
            </a:r>
          </a:p>
          <a:p>
            <a:pPr lvl="1"/>
            <a:r>
              <a:rPr lang="en-US" dirty="0" smtClean="0"/>
              <a:t>Second level</a:t>
            </a:r>
          </a:p>
          <a:p>
            <a:pPr lvl="2"/>
            <a:r>
              <a:rPr lang="en-US" dirty="0" smtClean="0"/>
              <a:t>Third level</a:t>
            </a:r>
          </a:p>
          <a:p>
            <a:pPr lvl="2"/>
            <a:endParaRPr lang="en-US" dirty="0" smtClean="0"/>
          </a:p>
        </p:txBody>
      </p:sp>
      <p:sp>
        <p:nvSpPr>
          <p:cNvPr id="17" name="Rectangle 4"/>
          <p:cNvSpPr>
            <a:spLocks noGrp="1" noChangeArrowheads="1"/>
          </p:cNvSpPr>
          <p:nvPr>
            <p:ph type="dt" sz="half" idx="10"/>
          </p:nvPr>
        </p:nvSpPr>
        <p:spPr>
          <a:xfrm>
            <a:off x="457200" y="6265118"/>
            <a:ext cx="2133600" cy="476250"/>
          </a:xfrm>
          <a:prstGeom prst="rect">
            <a:avLst/>
          </a:prstGeom>
        </p:spPr>
        <p:txBody>
          <a:bodyPr/>
          <a:lstStyle>
            <a:lvl1pPr>
              <a:defRPr dirty="0">
                <a:solidFill>
                  <a:schemeClr val="tx1"/>
                </a:solidFill>
              </a:defRPr>
            </a:lvl1pPr>
          </a:lstStyle>
          <a:p>
            <a:pPr>
              <a:defRPr/>
            </a:pPr>
            <a:endParaRPr lang="en-GB" dirty="0"/>
          </a:p>
        </p:txBody>
      </p:sp>
      <p:sp>
        <p:nvSpPr>
          <p:cNvPr id="19" name="Rectangle 6"/>
          <p:cNvSpPr>
            <a:spLocks noGrp="1" noChangeArrowheads="1"/>
          </p:cNvSpPr>
          <p:nvPr>
            <p:ph type="sldNum" sz="quarter" idx="12"/>
          </p:nvPr>
        </p:nvSpPr>
        <p:spPr>
          <a:xfrm>
            <a:off x="6553200" y="6265118"/>
            <a:ext cx="2133600" cy="476250"/>
          </a:xfrm>
        </p:spPr>
        <p:txBody>
          <a:bodyPr/>
          <a:lstStyle>
            <a:lvl1pPr>
              <a:defRPr smtClean="0">
                <a:solidFill>
                  <a:schemeClr val="tx1"/>
                </a:solidFill>
              </a:defRPr>
            </a:lvl1pPr>
          </a:lstStyle>
          <a:p>
            <a:pPr>
              <a:defRPr/>
            </a:pPr>
            <a:fld id="{2BB59E6E-B967-488E-B209-8B7FA0D7AF99}" type="slidenum">
              <a:rPr lang="en-GB" smtClean="0"/>
              <a:pPr>
                <a:defRPr/>
              </a:pPr>
              <a:t>‹#›</a:t>
            </a:fld>
            <a:endParaRPr lang="en-GB" dirty="0"/>
          </a:p>
        </p:txBody>
      </p:sp>
      <p:pic>
        <p:nvPicPr>
          <p:cNvPr id="9" name="Picture 2" descr="C:\DOCUME~1\lenain\LOCALS~1\Temp\7zECF.tmp\LOGO-CE for RTD EN Landscape Positive Cyan.png"/>
          <p:cNvPicPr>
            <a:picLocks noChangeArrowheads="1"/>
          </p:cNvPicPr>
          <p:nvPr userDrawn="1"/>
        </p:nvPicPr>
        <p:blipFill>
          <a:blip r:embed="rId2" cstate="print"/>
          <a:srcRect/>
          <a:stretch>
            <a:fillRect/>
          </a:stretch>
        </p:blipFill>
        <p:spPr bwMode="auto">
          <a:xfrm>
            <a:off x="6577200" y="5940000"/>
            <a:ext cx="2242800" cy="597600"/>
          </a:xfrm>
          <a:prstGeom prst="rect">
            <a:avLst/>
          </a:prstGeom>
          <a:noFill/>
        </p:spPr>
      </p:pic>
      <p:sp>
        <p:nvSpPr>
          <p:cNvPr id="3" name="TextBox 2"/>
          <p:cNvSpPr txBox="1"/>
          <p:nvPr userDrawn="1"/>
        </p:nvSpPr>
        <p:spPr>
          <a:xfrm>
            <a:off x="445989" y="6309320"/>
            <a:ext cx="1871910" cy="261610"/>
          </a:xfrm>
          <a:prstGeom prst="rect">
            <a:avLst/>
          </a:prstGeom>
          <a:solidFill>
            <a:schemeClr val="bg1"/>
          </a:solidFill>
        </p:spPr>
        <p:txBody>
          <a:bodyPr wrap="square" rtlCol="0">
            <a:spAutoFit/>
          </a:bodyPr>
          <a:lstStyle/>
          <a:p>
            <a:pPr algn="l" defTabSz="457200" fontAlgn="auto">
              <a:spcBef>
                <a:spcPts val="0"/>
              </a:spcBef>
              <a:spcAft>
                <a:spcPts val="0"/>
              </a:spcAft>
            </a:pPr>
            <a:r>
              <a:rPr lang="en-GB" sz="1100" b="1" dirty="0" smtClean="0">
                <a:solidFill>
                  <a:schemeClr val="bg2"/>
                </a:solidFill>
                <a:ea typeface="Verdana" panose="020B0604030504040204" pitchFamily="34" charset="0"/>
                <a:cs typeface="Verdana" panose="020B0604030504040204" pitchFamily="34" charset="0"/>
              </a:rPr>
              <a:t>HORIZON 2020</a:t>
            </a:r>
            <a:endParaRPr lang="en-GB" sz="1100" b="1" dirty="0">
              <a:solidFill>
                <a:schemeClr val="bg2"/>
              </a:solidFill>
              <a:ea typeface="Verdana" panose="020B0604030504040204" pitchFamily="34" charset="0"/>
              <a:cs typeface="Verdana" panose="020B0604030504040204" pitchFamily="34" charset="0"/>
            </a:endParaRPr>
          </a:p>
        </p:txBody>
      </p:sp>
      <p:sp>
        <p:nvSpPr>
          <p:cNvPr id="12" name="Rectangle 6"/>
          <p:cNvSpPr txBox="1">
            <a:spLocks noChangeArrowheads="1"/>
          </p:cNvSpPr>
          <p:nvPr userDrawn="1"/>
        </p:nvSpPr>
        <p:spPr bwMode="auto">
          <a:xfrm>
            <a:off x="-31427" y="6499820"/>
            <a:ext cx="477416" cy="36893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defPPr>
              <a:defRPr lang="en-GB"/>
            </a:defPPr>
            <a:lvl1pPr algn="r" rtl="0" fontAlgn="base">
              <a:spcBef>
                <a:spcPct val="0"/>
              </a:spcBef>
              <a:spcAft>
                <a:spcPct val="0"/>
              </a:spcAft>
              <a:defRPr sz="1100" b="0" kern="1200" smtClean="0">
                <a:solidFill>
                  <a:schemeClr val="tx1"/>
                </a:solidFill>
                <a:latin typeface="Arial" charset="0"/>
                <a:ea typeface="+mn-ea"/>
                <a:cs typeface="+mn-cs"/>
              </a:defRPr>
            </a:lvl1pPr>
            <a:lvl2pPr marL="457200" algn="l" rtl="0" fontAlgn="base">
              <a:spcBef>
                <a:spcPct val="0"/>
              </a:spcBef>
              <a:spcAft>
                <a:spcPct val="0"/>
              </a:spcAft>
              <a:defRPr sz="7600" b="1" kern="1200">
                <a:solidFill>
                  <a:srgbClr val="FFD624"/>
                </a:solidFill>
                <a:latin typeface="Verdana" pitchFamily="34" charset="0"/>
                <a:ea typeface="+mn-ea"/>
                <a:cs typeface="+mn-cs"/>
              </a:defRPr>
            </a:lvl2pPr>
            <a:lvl3pPr marL="914400" algn="l" rtl="0" fontAlgn="base">
              <a:spcBef>
                <a:spcPct val="0"/>
              </a:spcBef>
              <a:spcAft>
                <a:spcPct val="0"/>
              </a:spcAft>
              <a:defRPr sz="7600" b="1" kern="1200">
                <a:solidFill>
                  <a:srgbClr val="FFD624"/>
                </a:solidFill>
                <a:latin typeface="Verdana" pitchFamily="34" charset="0"/>
                <a:ea typeface="+mn-ea"/>
                <a:cs typeface="+mn-cs"/>
              </a:defRPr>
            </a:lvl3pPr>
            <a:lvl4pPr marL="1371600" algn="l" rtl="0" fontAlgn="base">
              <a:spcBef>
                <a:spcPct val="0"/>
              </a:spcBef>
              <a:spcAft>
                <a:spcPct val="0"/>
              </a:spcAft>
              <a:defRPr sz="7600" b="1" kern="1200">
                <a:solidFill>
                  <a:srgbClr val="FFD624"/>
                </a:solidFill>
                <a:latin typeface="Verdana" pitchFamily="34" charset="0"/>
                <a:ea typeface="+mn-ea"/>
                <a:cs typeface="+mn-cs"/>
              </a:defRPr>
            </a:lvl4pPr>
            <a:lvl5pPr marL="1828800" algn="l" rtl="0" fontAlgn="base">
              <a:spcBef>
                <a:spcPct val="0"/>
              </a:spcBef>
              <a:spcAft>
                <a:spcPct val="0"/>
              </a:spcAft>
              <a:defRPr sz="7600" b="1" kern="1200">
                <a:solidFill>
                  <a:srgbClr val="FFD624"/>
                </a:solidFill>
                <a:latin typeface="Verdana" pitchFamily="34" charset="0"/>
                <a:ea typeface="+mn-ea"/>
                <a:cs typeface="+mn-cs"/>
              </a:defRPr>
            </a:lvl5pPr>
            <a:lvl6pPr marL="2286000" algn="l" defTabSz="914400" rtl="0" eaLnBrk="1" latinLnBrk="0" hangingPunct="1">
              <a:defRPr sz="7600" b="1" kern="1200">
                <a:solidFill>
                  <a:srgbClr val="FFD624"/>
                </a:solidFill>
                <a:latin typeface="Verdana" pitchFamily="34" charset="0"/>
                <a:ea typeface="+mn-ea"/>
                <a:cs typeface="+mn-cs"/>
              </a:defRPr>
            </a:lvl6pPr>
            <a:lvl7pPr marL="2743200" algn="l" defTabSz="914400" rtl="0" eaLnBrk="1" latinLnBrk="0" hangingPunct="1">
              <a:defRPr sz="7600" b="1" kern="1200">
                <a:solidFill>
                  <a:srgbClr val="FFD624"/>
                </a:solidFill>
                <a:latin typeface="Verdana" pitchFamily="34" charset="0"/>
                <a:ea typeface="+mn-ea"/>
                <a:cs typeface="+mn-cs"/>
              </a:defRPr>
            </a:lvl7pPr>
            <a:lvl8pPr marL="3200400" algn="l" defTabSz="914400" rtl="0" eaLnBrk="1" latinLnBrk="0" hangingPunct="1">
              <a:defRPr sz="7600" b="1" kern="1200">
                <a:solidFill>
                  <a:srgbClr val="FFD624"/>
                </a:solidFill>
                <a:latin typeface="Verdana" pitchFamily="34" charset="0"/>
                <a:ea typeface="+mn-ea"/>
                <a:cs typeface="+mn-cs"/>
              </a:defRPr>
            </a:lvl8pPr>
            <a:lvl9pPr marL="3657600" algn="l" defTabSz="914400" rtl="0" eaLnBrk="1" latinLnBrk="0" hangingPunct="1">
              <a:defRPr sz="7600" b="1" kern="1200">
                <a:solidFill>
                  <a:srgbClr val="FFD624"/>
                </a:solidFill>
                <a:latin typeface="Verdana" pitchFamily="34" charset="0"/>
                <a:ea typeface="+mn-ea"/>
                <a:cs typeface="+mn-cs"/>
              </a:defRPr>
            </a:lvl9pPr>
          </a:lstStyle>
          <a:p>
            <a:pPr algn="l">
              <a:defRPr/>
            </a:pPr>
            <a:fld id="{2BB59E6E-B967-488E-B209-8B7FA0D7AF99}" type="slidenum">
              <a:rPr lang="en-GB" b="0" i="1" smtClean="0">
                <a:latin typeface="Verdana" panose="020B0604030504040204" pitchFamily="34" charset="0"/>
                <a:ea typeface="Verdana" panose="020B0604030504040204" pitchFamily="34" charset="0"/>
                <a:cs typeface="Verdana" panose="020B0604030504040204" pitchFamily="34" charset="0"/>
              </a:rPr>
              <a:pPr algn="l">
                <a:defRPr/>
              </a:pPr>
              <a:t>‹#›</a:t>
            </a:fld>
            <a:endParaRPr lang="en-GB" b="0" i="1" dirty="0">
              <a:latin typeface="Verdana" panose="020B0604030504040204" pitchFamily="34" charset="0"/>
              <a:ea typeface="Verdana" panose="020B0604030504040204" pitchFamily="34" charset="0"/>
              <a:cs typeface="Verdana" panose="020B0604030504040204" pitchFamily="34" charset="0"/>
            </a:endParaRPr>
          </a:p>
        </p:txBody>
      </p:sp>
    </p:spTree>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pic>
        <p:nvPicPr>
          <p:cNvPr id="15" name="Picture 3"/>
          <p:cNvPicPr>
            <a:picLocks noChangeAspect="1"/>
          </p:cNvPicPr>
          <p:nvPr userDrawn="1"/>
        </p:nvPicPr>
        <p:blipFill>
          <a:blip r:embed="rId2">
            <a:extLst>
              <a:ext uri="{28A0092B-C50C-407E-A947-70E740481C1C}">
                <a14:useLocalDpi xmlns:a14="http://schemas.microsoft.com/office/drawing/2010/main" val="0"/>
              </a:ext>
            </a:extLst>
          </a:blip>
          <a:srcRect t="15884" b="-2"/>
          <a:stretch>
            <a:fillRect/>
          </a:stretch>
        </p:blipFill>
        <p:spPr bwMode="auto">
          <a:xfrm>
            <a:off x="-17463" y="1104900"/>
            <a:ext cx="9197976" cy="5802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Picture 2" descr="C:\DOCUME~1\lenain\LOCALS~1\Temp\7zECB.tmp\LOGO-CE for RTD EN Positive Cyan.pn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665538" y="323850"/>
            <a:ext cx="1811337" cy="139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 name="Picture 6"/>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4219575" y="6430963"/>
            <a:ext cx="685800"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Content Placeholder 2"/>
          <p:cNvSpPr>
            <a:spLocks noGrp="1"/>
          </p:cNvSpPr>
          <p:nvPr>
            <p:ph idx="10"/>
          </p:nvPr>
        </p:nvSpPr>
        <p:spPr>
          <a:xfrm>
            <a:off x="4122000" y="3212976"/>
            <a:ext cx="4536504" cy="1872208"/>
          </a:xfrm>
          <a:prstGeom prst="rect">
            <a:avLst/>
          </a:prstGeom>
        </p:spPr>
        <p:txBody>
          <a:bodyPr/>
          <a:lstStyle>
            <a:lvl1pPr marL="0" indent="0">
              <a:spcBef>
                <a:spcPts val="0"/>
              </a:spcBef>
              <a:buNone/>
              <a:defRPr sz="2000" b="1" i="0">
                <a:solidFill>
                  <a:schemeClr val="bg1"/>
                </a:solidFill>
                <a:latin typeface="Verdana" pitchFamily="34" charset="0"/>
                <a:ea typeface="Verdana" pitchFamily="34" charset="0"/>
                <a:cs typeface="Verdana" pitchFamily="34" charset="0"/>
              </a:defRPr>
            </a:lvl1pPr>
            <a:lvl3pPr marL="228600" indent="-228600" algn="l">
              <a:defRPr sz="3000" b="1">
                <a:solidFill>
                  <a:schemeClr val="bg1"/>
                </a:solidFill>
              </a:defRPr>
            </a:lvl3pPr>
          </a:lstStyle>
          <a:p>
            <a:pPr lvl="0"/>
            <a:r>
              <a:rPr lang="en-US" dirty="0" smtClean="0"/>
              <a:t>Click to edit Master text styles</a:t>
            </a:r>
          </a:p>
        </p:txBody>
      </p:sp>
      <p:sp>
        <p:nvSpPr>
          <p:cNvPr id="19" name="Title 1"/>
          <p:cNvSpPr>
            <a:spLocks noGrp="1"/>
          </p:cNvSpPr>
          <p:nvPr>
            <p:ph type="title"/>
          </p:nvPr>
        </p:nvSpPr>
        <p:spPr>
          <a:xfrm>
            <a:off x="251520" y="1951427"/>
            <a:ext cx="8640960" cy="2088232"/>
          </a:xfrm>
          <a:prstGeom prst="rect">
            <a:avLst/>
          </a:prstGeom>
        </p:spPr>
        <p:txBody>
          <a:bodyPr/>
          <a:lstStyle>
            <a:lvl1pPr algn="ctr">
              <a:defRPr sz="5400">
                <a:solidFill>
                  <a:srgbClr val="FFD624"/>
                </a:solidFill>
                <a:latin typeface="Verdana" pitchFamily="34" charset="0"/>
                <a:ea typeface="Verdana" pitchFamily="34" charset="0"/>
                <a:cs typeface="Verdana" pitchFamily="34" charset="0"/>
              </a:defRPr>
            </a:lvl1pPr>
          </a:lstStyle>
          <a:p>
            <a:r>
              <a:rPr lang="en-US" dirty="0" smtClean="0"/>
              <a:t>Click to edit Master title style</a:t>
            </a:r>
            <a:endParaRPr lang="en-GB" dirty="0"/>
          </a:p>
        </p:txBody>
      </p:sp>
      <p:sp>
        <p:nvSpPr>
          <p:cNvPr id="20" name="Content Placeholder 2"/>
          <p:cNvSpPr>
            <a:spLocks noGrp="1"/>
          </p:cNvSpPr>
          <p:nvPr>
            <p:ph idx="11"/>
          </p:nvPr>
        </p:nvSpPr>
        <p:spPr>
          <a:xfrm>
            <a:off x="4122000" y="5301208"/>
            <a:ext cx="4456881" cy="720080"/>
          </a:xfrm>
          <a:prstGeom prst="rect">
            <a:avLst/>
          </a:prstGeom>
        </p:spPr>
        <p:txBody>
          <a:bodyPr/>
          <a:lstStyle>
            <a:lvl1pPr marL="0" indent="0">
              <a:spcBef>
                <a:spcPts val="300"/>
              </a:spcBef>
              <a:spcAft>
                <a:spcPts val="300"/>
              </a:spcAft>
              <a:buNone/>
              <a:defRPr sz="1600" b="0" i="0">
                <a:solidFill>
                  <a:schemeClr val="bg1"/>
                </a:solidFill>
                <a:latin typeface="Verdana" pitchFamily="34" charset="0"/>
                <a:ea typeface="Verdana" pitchFamily="34" charset="0"/>
                <a:cs typeface="Verdana" pitchFamily="34" charset="0"/>
              </a:defRPr>
            </a:lvl1pPr>
            <a:lvl3pPr marL="228600" indent="-228600" algn="l">
              <a:defRPr sz="3000" b="1">
                <a:solidFill>
                  <a:schemeClr val="bg1"/>
                </a:solidFill>
              </a:defRPr>
            </a:lvl3pPr>
          </a:lstStyle>
          <a:p>
            <a:pPr lvl="0"/>
            <a:r>
              <a:rPr lang="en-US" dirty="0" smtClean="0"/>
              <a:t>Click to edit Master text styles</a:t>
            </a:r>
          </a:p>
        </p:txBody>
      </p:sp>
    </p:spTree>
    <p:extLst>
      <p:ext uri="{BB962C8B-B14F-4D97-AF65-F5344CB8AC3E}">
        <p14:creationId xmlns:p14="http://schemas.microsoft.com/office/powerpoint/2010/main" val="422577816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itle 1"/>
          <p:cNvSpPr>
            <a:spLocks noGrp="1"/>
          </p:cNvSpPr>
          <p:nvPr>
            <p:ph type="title"/>
          </p:nvPr>
        </p:nvSpPr>
        <p:spPr>
          <a:xfrm>
            <a:off x="831846" y="269877"/>
            <a:ext cx="7886700" cy="587374"/>
          </a:xfrm>
        </p:spPr>
        <p:txBody>
          <a:bodyPr>
            <a:normAutofit/>
          </a:bodyPr>
          <a:lstStyle>
            <a:lvl1pPr>
              <a:defRPr sz="3400"/>
            </a:lvl1pPr>
          </a:lstStyle>
          <a:p>
            <a:r>
              <a:rPr lang="pl-PL" smtClean="0"/>
              <a:t>Kliknij, aby edytować styl</a:t>
            </a:r>
            <a:endParaRPr lang="tr-TR"/>
          </a:p>
        </p:txBody>
      </p:sp>
      <p:sp>
        <p:nvSpPr>
          <p:cNvPr id="3" name="Content Placeholder 2"/>
          <p:cNvSpPr>
            <a:spLocks noGrp="1"/>
          </p:cNvSpPr>
          <p:nvPr>
            <p:ph idx="1"/>
          </p:nvPr>
        </p:nvSpPr>
        <p:spPr>
          <a:xfrm>
            <a:off x="831846" y="1111250"/>
            <a:ext cx="7886700" cy="5065713"/>
          </a:xfrm>
        </p:spPr>
        <p:txBody>
          <a:bodyPr/>
          <a:lstStyle>
            <a:lvl1pPr marL="0" indent="0">
              <a:buNone/>
              <a:defRPr/>
            </a:lvl1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tr-TR" dirty="0"/>
          </a:p>
        </p:txBody>
      </p:sp>
      <p:sp>
        <p:nvSpPr>
          <p:cNvPr id="4" name="Date Placeholder 3"/>
          <p:cNvSpPr>
            <a:spLocks noGrp="1"/>
          </p:cNvSpPr>
          <p:nvPr>
            <p:ph type="dt" sz="half" idx="10"/>
          </p:nvPr>
        </p:nvSpPr>
        <p:spPr>
          <a:xfrm>
            <a:off x="1660525" y="6337302"/>
            <a:ext cx="2057400" cy="365125"/>
          </a:xfrm>
          <a:prstGeom prst="rect">
            <a:avLst/>
          </a:prstGeom>
        </p:spPr>
        <p:txBody>
          <a:bodyPr/>
          <a:lstStyle>
            <a:lvl1pPr algn="ctr">
              <a:defRPr sz="1200"/>
            </a:lvl1pPr>
          </a:lstStyle>
          <a:p>
            <a:pPr>
              <a:defRPr/>
            </a:pPr>
            <a:endParaRPr lang="en-GB" dirty="0"/>
          </a:p>
        </p:txBody>
      </p:sp>
      <p:sp>
        <p:nvSpPr>
          <p:cNvPr id="5" name="Footer Placeholder 4"/>
          <p:cNvSpPr>
            <a:spLocks noGrp="1"/>
          </p:cNvSpPr>
          <p:nvPr>
            <p:ph type="ftr" sz="quarter" idx="11"/>
          </p:nvPr>
        </p:nvSpPr>
        <p:spPr>
          <a:xfrm>
            <a:off x="4943793" y="6350319"/>
            <a:ext cx="2279332" cy="339091"/>
          </a:xfrm>
        </p:spPr>
        <p:txBody>
          <a:bodyPr/>
          <a:lstStyle/>
          <a:p>
            <a:endParaRPr lang="tr-TR" dirty="0"/>
          </a:p>
        </p:txBody>
      </p:sp>
      <p:sp>
        <p:nvSpPr>
          <p:cNvPr id="6" name="Slide Number Placeholder 5"/>
          <p:cNvSpPr>
            <a:spLocks noGrp="1"/>
          </p:cNvSpPr>
          <p:nvPr>
            <p:ph type="sldNum" sz="quarter" idx="12"/>
          </p:nvPr>
        </p:nvSpPr>
        <p:spPr>
          <a:xfrm>
            <a:off x="8016874" y="6318251"/>
            <a:ext cx="498475" cy="403226"/>
          </a:xfrm>
        </p:spPr>
        <p:txBody>
          <a:bodyPr/>
          <a:lstStyle/>
          <a:p>
            <a:pPr>
              <a:defRPr/>
            </a:pPr>
            <a:fld id="{9C8D21B7-B314-438C-91E9-7FF9087DC078}" type="slidenum">
              <a:rPr lang="en-GB" smtClean="0"/>
              <a:pPr>
                <a:defRPr/>
              </a:pPr>
              <a:t>‹#›</a:t>
            </a:fld>
            <a:endParaRPr lang="en-GB" dirty="0"/>
          </a:p>
        </p:txBody>
      </p:sp>
      <p:cxnSp>
        <p:nvCxnSpPr>
          <p:cNvPr id="8" name="Straight Connector 7"/>
          <p:cNvCxnSpPr/>
          <p:nvPr/>
        </p:nvCxnSpPr>
        <p:spPr>
          <a:xfrm>
            <a:off x="0" y="6254750"/>
            <a:ext cx="9144000" cy="0"/>
          </a:xfrm>
          <a:prstGeom prst="line">
            <a:avLst/>
          </a:prstGeom>
        </p:spPr>
        <p:style>
          <a:lnRef idx="2">
            <a:schemeClr val="accent1"/>
          </a:lnRef>
          <a:fillRef idx="0">
            <a:schemeClr val="accent1"/>
          </a:fillRef>
          <a:effectRef idx="1">
            <a:schemeClr val="accent1"/>
          </a:effectRef>
          <a:fontRef idx="minor">
            <a:schemeClr val="tx1"/>
          </a:fontRef>
        </p:style>
      </p:cxnSp>
      <p:sp>
        <p:nvSpPr>
          <p:cNvPr id="9" name="Line 6"/>
          <p:cNvSpPr>
            <a:spLocks noChangeShapeType="1"/>
          </p:cNvSpPr>
          <p:nvPr/>
        </p:nvSpPr>
        <p:spPr bwMode="auto">
          <a:xfrm>
            <a:off x="0" y="967843"/>
            <a:ext cx="914400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 name="Line 6"/>
          <p:cNvSpPr>
            <a:spLocks noChangeShapeType="1"/>
          </p:cNvSpPr>
          <p:nvPr/>
        </p:nvSpPr>
        <p:spPr bwMode="auto">
          <a:xfrm>
            <a:off x="0" y="1013881"/>
            <a:ext cx="91440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 name="Line 6"/>
          <p:cNvSpPr>
            <a:spLocks noChangeShapeType="1"/>
          </p:cNvSpPr>
          <p:nvPr/>
        </p:nvSpPr>
        <p:spPr bwMode="auto">
          <a:xfrm>
            <a:off x="0" y="986893"/>
            <a:ext cx="9144000"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2" name="Line 6"/>
          <p:cNvSpPr>
            <a:spLocks noChangeShapeType="1"/>
          </p:cNvSpPr>
          <p:nvPr/>
        </p:nvSpPr>
        <p:spPr bwMode="auto">
          <a:xfrm>
            <a:off x="0" y="6234113"/>
            <a:ext cx="914400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3" name="Line 6"/>
          <p:cNvSpPr>
            <a:spLocks noChangeShapeType="1"/>
          </p:cNvSpPr>
          <p:nvPr/>
        </p:nvSpPr>
        <p:spPr bwMode="auto">
          <a:xfrm>
            <a:off x="0" y="6280151"/>
            <a:ext cx="91440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4" name="Line 6"/>
          <p:cNvSpPr>
            <a:spLocks noChangeShapeType="1"/>
          </p:cNvSpPr>
          <p:nvPr/>
        </p:nvSpPr>
        <p:spPr bwMode="auto">
          <a:xfrm>
            <a:off x="0" y="6253163"/>
            <a:ext cx="9144000"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pic>
        <p:nvPicPr>
          <p:cNvPr id="15" name="Picture 14" descr="C:\Users\KonradN\Desktop\H2020 Logo\H2020-HORIZONTAL-02.png"/>
          <p:cNvPicPr/>
          <p:nvPr/>
        </p:nvPicPr>
        <p:blipFill rotWithShape="1">
          <a:blip r:embed="rId2" cstate="print">
            <a:extLst>
              <a:ext uri="{28A0092B-C50C-407E-A947-70E740481C1C}">
                <a14:useLocalDpi xmlns:a14="http://schemas.microsoft.com/office/drawing/2010/main" val="0"/>
              </a:ext>
            </a:extLst>
          </a:blip>
          <a:srcRect l="7393" t="28831" r="6290" b="29344"/>
          <a:stretch/>
        </p:blipFill>
        <p:spPr bwMode="auto">
          <a:xfrm rot="16200000">
            <a:off x="-597257" y="2900190"/>
            <a:ext cx="1854914" cy="66040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903230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pl-PL" smtClean="0"/>
              <a:t>Kliknij, aby edytować styl</a:t>
            </a:r>
            <a:endParaRPr lang="tr-TR"/>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smtClean="0"/>
              <a:t>Kliknij, aby edytować style wzorca tekstu</a:t>
            </a:r>
          </a:p>
        </p:txBody>
      </p:sp>
      <p:sp>
        <p:nvSpPr>
          <p:cNvPr id="4" name="Date Placeholder 3"/>
          <p:cNvSpPr>
            <a:spLocks noGrp="1"/>
          </p:cNvSpPr>
          <p:nvPr>
            <p:ph type="dt" sz="half" idx="10"/>
          </p:nvPr>
        </p:nvSpPr>
        <p:spPr>
          <a:xfrm>
            <a:off x="628650" y="6356351"/>
            <a:ext cx="2057400" cy="365125"/>
          </a:xfrm>
          <a:prstGeom prst="rect">
            <a:avLst/>
          </a:prstGeom>
        </p:spPr>
        <p:txBody>
          <a:bodyPr/>
          <a:lstStyle/>
          <a:p>
            <a:pPr>
              <a:defRPr/>
            </a:pPr>
            <a:endParaRPr lang="en-GB" dirty="0"/>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pPr>
              <a:defRPr/>
            </a:pPr>
            <a:fld id="{9C8D21B7-B314-438C-91E9-7FF9087DC078}" type="slidenum">
              <a:rPr lang="en-GB" smtClean="0"/>
              <a:pPr>
                <a:defRPr/>
              </a:pPr>
              <a:t>‹#›</a:t>
            </a:fld>
            <a:endParaRPr lang="en-GB" dirty="0"/>
          </a:p>
        </p:txBody>
      </p:sp>
    </p:spTree>
    <p:extLst>
      <p:ext uri="{BB962C8B-B14F-4D97-AF65-F5344CB8AC3E}">
        <p14:creationId xmlns:p14="http://schemas.microsoft.com/office/powerpoint/2010/main" val="6130605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smtClean="0"/>
              <a:t>Kliknij, aby edytować styl</a:t>
            </a:r>
            <a:endParaRPr lang="tr-TR"/>
          </a:p>
        </p:txBody>
      </p:sp>
      <p:sp>
        <p:nvSpPr>
          <p:cNvPr id="3" name="Content Placeholder 2"/>
          <p:cNvSpPr>
            <a:spLocks noGrp="1"/>
          </p:cNvSpPr>
          <p:nvPr>
            <p:ph sz="half" idx="1"/>
          </p:nvPr>
        </p:nvSpPr>
        <p:spPr>
          <a:xfrm>
            <a:off x="628650" y="1825625"/>
            <a:ext cx="3886200" cy="4351338"/>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tr-TR"/>
          </a:p>
        </p:txBody>
      </p:sp>
      <p:sp>
        <p:nvSpPr>
          <p:cNvPr id="4" name="Content Placeholder 3"/>
          <p:cNvSpPr>
            <a:spLocks noGrp="1"/>
          </p:cNvSpPr>
          <p:nvPr>
            <p:ph sz="half" idx="2"/>
          </p:nvPr>
        </p:nvSpPr>
        <p:spPr>
          <a:xfrm>
            <a:off x="4629150" y="1825625"/>
            <a:ext cx="3886200" cy="4351338"/>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tr-TR"/>
          </a:p>
        </p:txBody>
      </p:sp>
      <p:sp>
        <p:nvSpPr>
          <p:cNvPr id="5" name="Date Placeholder 4"/>
          <p:cNvSpPr>
            <a:spLocks noGrp="1"/>
          </p:cNvSpPr>
          <p:nvPr>
            <p:ph type="dt" sz="half" idx="10"/>
          </p:nvPr>
        </p:nvSpPr>
        <p:spPr>
          <a:xfrm>
            <a:off x="628650" y="6356351"/>
            <a:ext cx="2057400" cy="365125"/>
          </a:xfrm>
          <a:prstGeom prst="rect">
            <a:avLst/>
          </a:prstGeom>
        </p:spPr>
        <p:txBody>
          <a:bodyPr/>
          <a:lstStyle/>
          <a:p>
            <a:pPr>
              <a:defRPr/>
            </a:pPr>
            <a:endParaRPr lang="en-GB" dirty="0"/>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pPr>
              <a:defRPr/>
            </a:pPr>
            <a:fld id="{9C8D21B7-B314-438C-91E9-7FF9087DC078}" type="slidenum">
              <a:rPr lang="en-GB" smtClean="0"/>
              <a:pPr>
                <a:defRPr/>
              </a:pPr>
              <a:t>‹#›</a:t>
            </a:fld>
            <a:endParaRPr lang="en-GB" dirty="0"/>
          </a:p>
        </p:txBody>
      </p:sp>
    </p:spTree>
    <p:extLst>
      <p:ext uri="{BB962C8B-B14F-4D97-AF65-F5344CB8AC3E}">
        <p14:creationId xmlns:p14="http://schemas.microsoft.com/office/powerpoint/2010/main" val="13357660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pl-PL" smtClean="0"/>
              <a:t>Kliknij, aby edytować styl</a:t>
            </a:r>
            <a:endParaRPr lang="tr-T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Content Placeholder 3"/>
          <p:cNvSpPr>
            <a:spLocks noGrp="1"/>
          </p:cNvSpPr>
          <p:nvPr>
            <p:ph sz="half" idx="2"/>
          </p:nvPr>
        </p:nvSpPr>
        <p:spPr>
          <a:xfrm>
            <a:off x="629842" y="2505075"/>
            <a:ext cx="3868340" cy="3684588"/>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tr-T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Content Placeholder 5"/>
          <p:cNvSpPr>
            <a:spLocks noGrp="1"/>
          </p:cNvSpPr>
          <p:nvPr>
            <p:ph sz="quarter" idx="4"/>
          </p:nvPr>
        </p:nvSpPr>
        <p:spPr>
          <a:xfrm>
            <a:off x="4629150" y="2505075"/>
            <a:ext cx="3887391" cy="3684588"/>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tr-TR"/>
          </a:p>
        </p:txBody>
      </p:sp>
      <p:sp>
        <p:nvSpPr>
          <p:cNvPr id="7" name="Date Placeholder 6"/>
          <p:cNvSpPr>
            <a:spLocks noGrp="1"/>
          </p:cNvSpPr>
          <p:nvPr>
            <p:ph type="dt" sz="half" idx="10"/>
          </p:nvPr>
        </p:nvSpPr>
        <p:spPr>
          <a:xfrm>
            <a:off x="628650" y="6356351"/>
            <a:ext cx="2057400" cy="365125"/>
          </a:xfrm>
          <a:prstGeom prst="rect">
            <a:avLst/>
          </a:prstGeom>
        </p:spPr>
        <p:txBody>
          <a:bodyPr/>
          <a:lstStyle/>
          <a:p>
            <a:pPr>
              <a:defRPr/>
            </a:pPr>
            <a:endParaRPr lang="en-GB" dirty="0"/>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pPr>
              <a:defRPr/>
            </a:pPr>
            <a:fld id="{9C8D21B7-B314-438C-91E9-7FF9087DC078}" type="slidenum">
              <a:rPr lang="en-GB" smtClean="0"/>
              <a:pPr>
                <a:defRPr/>
              </a:pPr>
              <a:t>‹#›</a:t>
            </a:fld>
            <a:endParaRPr lang="en-GB" dirty="0"/>
          </a:p>
        </p:txBody>
      </p:sp>
    </p:spTree>
    <p:extLst>
      <p:ext uri="{BB962C8B-B14F-4D97-AF65-F5344CB8AC3E}">
        <p14:creationId xmlns:p14="http://schemas.microsoft.com/office/powerpoint/2010/main" val="39801379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smtClean="0"/>
              <a:t>Kliknij, aby edytować styl</a:t>
            </a:r>
            <a:endParaRPr lang="tr-TR"/>
          </a:p>
        </p:txBody>
      </p:sp>
      <p:sp>
        <p:nvSpPr>
          <p:cNvPr id="3" name="Date Placeholder 2"/>
          <p:cNvSpPr>
            <a:spLocks noGrp="1"/>
          </p:cNvSpPr>
          <p:nvPr>
            <p:ph type="dt" sz="half" idx="10"/>
          </p:nvPr>
        </p:nvSpPr>
        <p:spPr>
          <a:xfrm>
            <a:off x="628650" y="6356351"/>
            <a:ext cx="2057400" cy="365125"/>
          </a:xfrm>
          <a:prstGeom prst="rect">
            <a:avLst/>
          </a:prstGeom>
        </p:spPr>
        <p:txBody>
          <a:bodyPr/>
          <a:lstStyle/>
          <a:p>
            <a:pPr>
              <a:defRPr/>
            </a:pPr>
            <a:endParaRPr lang="en-GB" dirty="0"/>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pPr>
              <a:defRPr/>
            </a:pPr>
            <a:fld id="{9C8D21B7-B314-438C-91E9-7FF9087DC078}" type="slidenum">
              <a:rPr lang="en-GB" smtClean="0"/>
              <a:pPr>
                <a:defRPr/>
              </a:pPr>
              <a:t>‹#›</a:t>
            </a:fld>
            <a:endParaRPr lang="en-GB" dirty="0"/>
          </a:p>
        </p:txBody>
      </p:sp>
    </p:spTree>
    <p:extLst>
      <p:ext uri="{BB962C8B-B14F-4D97-AF65-F5344CB8AC3E}">
        <p14:creationId xmlns:p14="http://schemas.microsoft.com/office/powerpoint/2010/main" val="6115958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28650" y="6356351"/>
            <a:ext cx="2057400" cy="365125"/>
          </a:xfrm>
          <a:prstGeom prst="rect">
            <a:avLst/>
          </a:prstGeom>
        </p:spPr>
        <p:txBody>
          <a:bodyPr/>
          <a:lstStyle/>
          <a:p>
            <a:pPr>
              <a:defRPr/>
            </a:pPr>
            <a:endParaRPr lang="en-GB" dirty="0"/>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pPr>
              <a:defRPr/>
            </a:pPr>
            <a:fld id="{9C8D21B7-B314-438C-91E9-7FF9087DC078}" type="slidenum">
              <a:rPr lang="en-GB" smtClean="0"/>
              <a:pPr>
                <a:defRPr/>
              </a:pPr>
              <a:t>‹#›</a:t>
            </a:fld>
            <a:endParaRPr lang="en-GB" dirty="0"/>
          </a:p>
        </p:txBody>
      </p:sp>
    </p:spTree>
    <p:extLst>
      <p:ext uri="{BB962C8B-B14F-4D97-AF65-F5344CB8AC3E}">
        <p14:creationId xmlns:p14="http://schemas.microsoft.com/office/powerpoint/2010/main" val="37586684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pl-PL" smtClean="0"/>
              <a:t>Kliknij, aby edytować styl</a:t>
            </a:r>
            <a:endParaRPr lang="tr-TR"/>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tr-T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smtClean="0"/>
              <a:t>Kliknij, aby edytować style wzorca tekstu</a:t>
            </a:r>
          </a:p>
        </p:txBody>
      </p:sp>
      <p:sp>
        <p:nvSpPr>
          <p:cNvPr id="5" name="Date Placeholder 4"/>
          <p:cNvSpPr>
            <a:spLocks noGrp="1"/>
          </p:cNvSpPr>
          <p:nvPr>
            <p:ph type="dt" sz="half" idx="10"/>
          </p:nvPr>
        </p:nvSpPr>
        <p:spPr>
          <a:xfrm>
            <a:off x="628650" y="6356351"/>
            <a:ext cx="2057400" cy="365125"/>
          </a:xfrm>
          <a:prstGeom prst="rect">
            <a:avLst/>
          </a:prstGeom>
        </p:spPr>
        <p:txBody>
          <a:bodyPr/>
          <a:lstStyle/>
          <a:p>
            <a:pPr>
              <a:defRPr/>
            </a:pPr>
            <a:endParaRPr lang="en-GB" dirty="0"/>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pPr>
              <a:defRPr/>
            </a:pPr>
            <a:fld id="{9C8D21B7-B314-438C-91E9-7FF9087DC078}" type="slidenum">
              <a:rPr lang="en-GB" smtClean="0"/>
              <a:pPr>
                <a:defRPr/>
              </a:pPr>
              <a:t>‹#›</a:t>
            </a:fld>
            <a:endParaRPr lang="en-GB" dirty="0"/>
          </a:p>
        </p:txBody>
      </p:sp>
    </p:spTree>
    <p:extLst>
      <p:ext uri="{BB962C8B-B14F-4D97-AF65-F5344CB8AC3E}">
        <p14:creationId xmlns:p14="http://schemas.microsoft.com/office/powerpoint/2010/main" val="20695680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pl-PL" smtClean="0"/>
              <a:t>Kliknij, aby edytować styl</a:t>
            </a:r>
            <a:endParaRPr lang="tr-TR"/>
          </a:p>
        </p:txBody>
      </p:sp>
      <p:sp>
        <p:nvSpPr>
          <p:cNvPr id="3" name="Picture Placeholder 2"/>
          <p:cNvSpPr>
            <a:spLocks noGrp="1"/>
          </p:cNvSpPr>
          <p:nvPr>
            <p:ph type="pic" idx="1"/>
          </p:nvPr>
        </p:nvSpPr>
        <p:spPr>
          <a:xfrm>
            <a:off x="3887391" y="987426"/>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l-PL" smtClean="0"/>
              <a:t>Kliknij ikonę, aby dodać obraz</a:t>
            </a:r>
            <a:endParaRPr lang="tr-T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smtClean="0"/>
              <a:t>Kliknij, aby edytować style wzorca tekstu</a:t>
            </a:r>
          </a:p>
        </p:txBody>
      </p:sp>
      <p:sp>
        <p:nvSpPr>
          <p:cNvPr id="5" name="Date Placeholder 4"/>
          <p:cNvSpPr>
            <a:spLocks noGrp="1"/>
          </p:cNvSpPr>
          <p:nvPr>
            <p:ph type="dt" sz="half" idx="10"/>
          </p:nvPr>
        </p:nvSpPr>
        <p:spPr>
          <a:xfrm>
            <a:off x="628650" y="6356351"/>
            <a:ext cx="2057400" cy="365125"/>
          </a:xfrm>
          <a:prstGeom prst="rect">
            <a:avLst/>
          </a:prstGeom>
        </p:spPr>
        <p:txBody>
          <a:bodyPr/>
          <a:lstStyle/>
          <a:p>
            <a:pPr>
              <a:defRPr/>
            </a:pPr>
            <a:endParaRPr lang="en-GB" dirty="0"/>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pPr>
              <a:defRPr/>
            </a:pPr>
            <a:fld id="{9C8D21B7-B314-438C-91E9-7FF9087DC078}" type="slidenum">
              <a:rPr lang="en-GB" smtClean="0"/>
              <a:pPr>
                <a:defRPr/>
              </a:pPr>
              <a:t>‹#›</a:t>
            </a:fld>
            <a:endParaRPr lang="en-GB" dirty="0"/>
          </a:p>
        </p:txBody>
      </p:sp>
    </p:spTree>
    <p:extLst>
      <p:ext uri="{BB962C8B-B14F-4D97-AF65-F5344CB8AC3E}">
        <p14:creationId xmlns:p14="http://schemas.microsoft.com/office/powerpoint/2010/main" val="2272332014"/>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theme" Target="../theme/theme1.xml"/><Relationship Id="rId15" Type="http://schemas.openxmlformats.org/officeDocument/2006/relationships/image" Target="../media/image1.jpeg"/><Relationship Id="rId16" Type="http://schemas.openxmlformats.org/officeDocument/2006/relationships/image" Target="../media/image2.jpeg"/><Relationship Id="rId17" Type="http://schemas.openxmlformats.org/officeDocument/2006/relationships/image" Target="../media/image3.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pl-PL" smtClean="0"/>
              <a:t>Kliknij, aby edytować styl</a:t>
            </a:r>
            <a:endParaRPr lang="tr-T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tr-TR"/>
          </a:p>
        </p:txBody>
      </p:sp>
      <p:sp>
        <p:nvSpPr>
          <p:cNvPr id="5" name="Footer Placeholder 4"/>
          <p:cNvSpPr>
            <a:spLocks noGrp="1"/>
          </p:cNvSpPr>
          <p:nvPr>
            <p:ph type="ftr" sz="quarter" idx="3"/>
          </p:nvPr>
        </p:nvSpPr>
        <p:spPr>
          <a:xfrm>
            <a:off x="1435418" y="6350000"/>
            <a:ext cx="2279332" cy="339091"/>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dirty="0"/>
          </a:p>
        </p:txBody>
      </p:sp>
      <p:sp>
        <p:nvSpPr>
          <p:cNvPr id="6" name="Slide Number Placeholder 5"/>
          <p:cNvSpPr>
            <a:spLocks noGrp="1"/>
          </p:cNvSpPr>
          <p:nvPr>
            <p:ph type="sldNum" sz="quarter" idx="4"/>
          </p:nvPr>
        </p:nvSpPr>
        <p:spPr>
          <a:xfrm>
            <a:off x="8016874" y="6318251"/>
            <a:ext cx="498475" cy="403226"/>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9C8D21B7-B314-438C-91E9-7FF9087DC078}" type="slidenum">
              <a:rPr lang="en-GB" smtClean="0"/>
              <a:pPr>
                <a:defRPr/>
              </a:pPr>
              <a:t>‹#›</a:t>
            </a:fld>
            <a:endParaRPr lang="en-GB" dirty="0"/>
          </a:p>
        </p:txBody>
      </p:sp>
      <p:pic>
        <p:nvPicPr>
          <p:cNvPr id="7" name="Picture 6"/>
          <p:cNvPicPr/>
          <p:nvPr/>
        </p:nvPicPr>
        <p:blipFill>
          <a:blip r:embed="rId15" cstate="print">
            <a:extLst>
              <a:ext uri="{28A0092B-C50C-407E-A947-70E740481C1C}">
                <a14:useLocalDpi xmlns:a14="http://schemas.microsoft.com/office/drawing/2010/main" val="0"/>
              </a:ext>
            </a:extLst>
          </a:blip>
          <a:stretch>
            <a:fillRect/>
          </a:stretch>
        </p:blipFill>
        <p:spPr>
          <a:xfrm>
            <a:off x="574040" y="6275705"/>
            <a:ext cx="756920" cy="534670"/>
          </a:xfrm>
          <a:prstGeom prst="rect">
            <a:avLst/>
          </a:prstGeom>
        </p:spPr>
      </p:pic>
      <p:pic>
        <p:nvPicPr>
          <p:cNvPr id="8" name="Picture 7"/>
          <p:cNvPicPr/>
          <p:nvPr/>
        </p:nvPicPr>
        <p:blipFill>
          <a:blip r:embed="rId16" cstate="print">
            <a:extLst>
              <a:ext uri="{28A0092B-C50C-407E-A947-70E740481C1C}">
                <a14:useLocalDpi xmlns:a14="http://schemas.microsoft.com/office/drawing/2010/main" val="0"/>
              </a:ext>
            </a:extLst>
          </a:blip>
          <a:stretch>
            <a:fillRect/>
          </a:stretch>
        </p:blipFill>
        <p:spPr>
          <a:xfrm>
            <a:off x="4195921" y="6369050"/>
            <a:ext cx="344805" cy="347980"/>
          </a:xfrm>
          <a:prstGeom prst="rect">
            <a:avLst/>
          </a:prstGeom>
        </p:spPr>
      </p:pic>
      <p:pic>
        <p:nvPicPr>
          <p:cNvPr id="9" name="Picture 8"/>
          <p:cNvPicPr/>
          <p:nvPr/>
        </p:nvPicPr>
        <p:blipFill>
          <a:blip r:embed="rId17">
            <a:extLst>
              <a:ext uri="{28A0092B-C50C-407E-A947-70E740481C1C}">
                <a14:useLocalDpi xmlns:a14="http://schemas.microsoft.com/office/drawing/2010/main" val="0"/>
              </a:ext>
            </a:extLst>
          </a:blip>
          <a:stretch>
            <a:fillRect/>
          </a:stretch>
        </p:blipFill>
        <p:spPr>
          <a:xfrm>
            <a:off x="7405688" y="6320790"/>
            <a:ext cx="333375" cy="444500"/>
          </a:xfrm>
          <a:prstGeom prst="rect">
            <a:avLst/>
          </a:prstGeom>
        </p:spPr>
      </p:pic>
    </p:spTree>
    <p:extLst>
      <p:ext uri="{BB962C8B-B14F-4D97-AF65-F5344CB8AC3E}">
        <p14:creationId xmlns:p14="http://schemas.microsoft.com/office/powerpoint/2010/main" val="1447777113"/>
      </p:ext>
    </p:extLst>
  </p:cSld>
  <p:clrMap bg1="lt1" tx1="dk1" bg2="lt2" tx2="dk2" accent1="accent1" accent2="accent2" accent3="accent3" accent4="accent4" accent5="accent5" accent6="accent6" hlink="hlink" folHlink="folHlink"/>
  <p:sldLayoutIdLst>
    <p:sldLayoutId id="2147483753" r:id="rId1"/>
    <p:sldLayoutId id="2147483754" r:id="rId2"/>
    <p:sldLayoutId id="2147483755" r:id="rId3"/>
    <p:sldLayoutId id="2147483756" r:id="rId4"/>
    <p:sldLayoutId id="2147483757" r:id="rId5"/>
    <p:sldLayoutId id="2147483758" r:id="rId6"/>
    <p:sldLayoutId id="2147483759" r:id="rId7"/>
    <p:sldLayoutId id="2147483760" r:id="rId8"/>
    <p:sldLayoutId id="2147483761" r:id="rId9"/>
    <p:sldLayoutId id="2147483762" r:id="rId10"/>
    <p:sldLayoutId id="2147483763" r:id="rId11"/>
    <p:sldLayoutId id="2147483764" r:id="rId12"/>
    <p:sldLayoutId id="2147483765"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0.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ec.europa.eu/research/participants/data/ref/h2020/experts_manual/h2020-experts-mono-contract_en.pdf"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0.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0.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0.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0.pn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ec.europa.eu/research/participants/portal/desktop/en/support/reference_terms.html" TargetMode="Externa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ec.europa.eu/research/participants/portal/desktop/en/opportunities/h2020/ftags/ssh.html#c,topics=flags/s/SSH/1/1&amp;+callStatus/asc"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ec.europa.eu/research/participants/portal/desktop/en/opportunities/h2020/ftags/international_cooperation.html#c,topics=flags/s/IntlCoop/1/1&amp;+callDeadline/desc" TargetMode="Externa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1.png"/></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slide" Target="slide65.xml"/><Relationship Id="rId3" Type="http://schemas.openxmlformats.org/officeDocument/2006/relationships/slide" Target="slide49.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slide" Target="slide3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slide" Target="slide35.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p:txBody>
          <a:bodyPr/>
          <a:lstStyle/>
          <a:p>
            <a:r>
              <a:rPr lang="pl-PL" dirty="0" smtClean="0"/>
              <a:t>Horizon 2020</a:t>
            </a:r>
            <a:br>
              <a:rPr lang="pl-PL" dirty="0" smtClean="0"/>
            </a:br>
            <a:r>
              <a:rPr lang="pl-PL" dirty="0" smtClean="0"/>
              <a:t>Evaluation of </a:t>
            </a:r>
            <a:r>
              <a:rPr lang="pl-PL" dirty="0" err="1" smtClean="0"/>
              <a:t>proposals</a:t>
            </a:r>
            <a:endParaRPr lang="en-GB" dirty="0"/>
          </a:p>
        </p:txBody>
      </p:sp>
      <p:sp>
        <p:nvSpPr>
          <p:cNvPr id="3" name="Podtytuł 2"/>
          <p:cNvSpPr>
            <a:spLocks noGrp="1"/>
          </p:cNvSpPr>
          <p:nvPr>
            <p:ph type="subTitle" idx="1"/>
          </p:nvPr>
        </p:nvSpPr>
        <p:spPr/>
        <p:txBody>
          <a:bodyPr/>
          <a:lstStyle/>
          <a:p>
            <a:r>
              <a:rPr lang="pl-PL" dirty="0" smtClean="0"/>
              <a:t>4th IMS Workshop</a:t>
            </a:r>
          </a:p>
          <a:p>
            <a:r>
              <a:rPr lang="pl-PL" dirty="0" smtClean="0"/>
              <a:t>Istanbul, 8-9.12.2016</a:t>
            </a:r>
            <a:endParaRPr lang="en-GB" dirty="0"/>
          </a:p>
        </p:txBody>
      </p:sp>
    </p:spTree>
    <p:extLst>
      <p:ext uri="{BB962C8B-B14F-4D97-AF65-F5344CB8AC3E}">
        <p14:creationId xmlns:p14="http://schemas.microsoft.com/office/powerpoint/2010/main" val="2263517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en-GB" dirty="0" smtClean="0"/>
              <a:t>Evaluation and operational capacity</a:t>
            </a:r>
            <a:endParaRPr lang="en-GB" dirty="0"/>
          </a:p>
        </p:txBody>
      </p:sp>
      <p:sp>
        <p:nvSpPr>
          <p:cNvPr id="3" name="Symbol zastępczy zawartości 2"/>
          <p:cNvSpPr>
            <a:spLocks noGrp="1"/>
          </p:cNvSpPr>
          <p:nvPr>
            <p:ph idx="1"/>
          </p:nvPr>
        </p:nvSpPr>
        <p:spPr/>
        <p:txBody>
          <a:bodyPr>
            <a:normAutofit fontScale="92500"/>
          </a:bodyPr>
          <a:lstStyle/>
          <a:p>
            <a:pPr>
              <a:spcBef>
                <a:spcPts val="600"/>
              </a:spcBef>
            </a:pPr>
            <a:r>
              <a:rPr lang="en-GB" dirty="0" smtClean="0"/>
              <a:t>Evaluation by </a:t>
            </a:r>
            <a:r>
              <a:rPr lang="en-GB" u="sng" dirty="0" smtClean="0"/>
              <a:t>independent experts </a:t>
            </a:r>
            <a:r>
              <a:rPr lang="en-GB" dirty="0" smtClean="0"/>
              <a:t>on scientific merits</a:t>
            </a:r>
          </a:p>
          <a:p>
            <a:pPr>
              <a:spcBef>
                <a:spcPts val="600"/>
              </a:spcBef>
            </a:pPr>
            <a:r>
              <a:rPr lang="en-GB" dirty="0" smtClean="0"/>
              <a:t>Evaluation against </a:t>
            </a:r>
            <a:r>
              <a:rPr lang="en-GB" u="sng" dirty="0" smtClean="0"/>
              <a:t>criteria</a:t>
            </a:r>
            <a:r>
              <a:rPr lang="en-GB" dirty="0" smtClean="0"/>
              <a:t> for the specific type of action and </a:t>
            </a:r>
            <a:r>
              <a:rPr lang="en-GB" u="sng" dirty="0" smtClean="0"/>
              <a:t>additional criteria</a:t>
            </a:r>
            <a:r>
              <a:rPr lang="en-GB" dirty="0" smtClean="0"/>
              <a:t> specified in WP</a:t>
            </a:r>
          </a:p>
          <a:p>
            <a:pPr lvl="1">
              <a:spcBef>
                <a:spcPts val="600"/>
              </a:spcBef>
            </a:pPr>
            <a:r>
              <a:rPr lang="en-GB" dirty="0" smtClean="0"/>
              <a:t>Excellence</a:t>
            </a:r>
          </a:p>
          <a:p>
            <a:pPr lvl="1">
              <a:spcBef>
                <a:spcPts val="600"/>
              </a:spcBef>
            </a:pPr>
            <a:r>
              <a:rPr lang="en-GB" dirty="0" smtClean="0"/>
              <a:t>Impact</a:t>
            </a:r>
          </a:p>
          <a:p>
            <a:pPr lvl="1">
              <a:spcBef>
                <a:spcPts val="600"/>
              </a:spcBef>
            </a:pPr>
            <a:r>
              <a:rPr lang="en-GB" dirty="0" smtClean="0"/>
              <a:t>Quality and efficiency of implementation</a:t>
            </a:r>
          </a:p>
          <a:p>
            <a:pPr>
              <a:spcBef>
                <a:spcPts val="600"/>
              </a:spcBef>
            </a:pPr>
            <a:r>
              <a:rPr lang="en-GB" dirty="0" smtClean="0"/>
              <a:t>Check </a:t>
            </a:r>
            <a:r>
              <a:rPr lang="en-GB" u="sng" dirty="0" smtClean="0"/>
              <a:t>scope</a:t>
            </a:r>
            <a:r>
              <a:rPr lang="en-GB" dirty="0" smtClean="0"/>
              <a:t> of the proposal</a:t>
            </a:r>
          </a:p>
          <a:p>
            <a:pPr lvl="1">
              <a:spcBef>
                <a:spcPts val="600"/>
              </a:spcBef>
            </a:pPr>
            <a:r>
              <a:rPr lang="en-GB" dirty="0" smtClean="0"/>
              <a:t>Proposal content must correspond, wholly or in part, to the topic description against which it is submitted</a:t>
            </a:r>
          </a:p>
          <a:p>
            <a:pPr>
              <a:spcBef>
                <a:spcPts val="600"/>
              </a:spcBef>
            </a:pPr>
            <a:r>
              <a:rPr lang="en-GB" dirty="0" smtClean="0"/>
              <a:t>Opinion on </a:t>
            </a:r>
            <a:r>
              <a:rPr lang="en-GB" u="sng" dirty="0" smtClean="0"/>
              <a:t>operational capacity</a:t>
            </a:r>
            <a:r>
              <a:rPr lang="en-GB" dirty="0" smtClean="0"/>
              <a:t> to implement the action</a:t>
            </a:r>
          </a:p>
          <a:p>
            <a:pPr lvl="1">
              <a:spcBef>
                <a:spcPts val="600"/>
              </a:spcBef>
            </a:pPr>
            <a:r>
              <a:rPr lang="en-GB" dirty="0" smtClean="0"/>
              <a:t>Based on description of participants (consortium members</a:t>
            </a:r>
            <a:r>
              <a:rPr lang="pl-PL" dirty="0" smtClean="0"/>
              <a:t>)</a:t>
            </a:r>
            <a:endParaRPr lang="en-GB" dirty="0"/>
          </a:p>
        </p:txBody>
      </p:sp>
    </p:spTree>
    <p:extLst>
      <p:ext uri="{BB962C8B-B14F-4D97-AF65-F5344CB8AC3E}">
        <p14:creationId xmlns:p14="http://schemas.microsoft.com/office/powerpoint/2010/main" val="328084224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idx="10"/>
          </p:nvPr>
        </p:nvSpPr>
        <p:spPr>
          <a:xfrm>
            <a:off x="4122000" y="4005064"/>
            <a:ext cx="4536504" cy="1080120"/>
          </a:xfrm>
        </p:spPr>
        <p:txBody>
          <a:bodyPr/>
          <a:lstStyle/>
          <a:p>
            <a:pPr lvl="0"/>
            <a:endParaRPr lang="en-GB" dirty="0"/>
          </a:p>
        </p:txBody>
      </p:sp>
      <p:sp>
        <p:nvSpPr>
          <p:cNvPr id="2" name="Title 1"/>
          <p:cNvSpPr>
            <a:spLocks noGrp="1"/>
          </p:cNvSpPr>
          <p:nvPr>
            <p:ph type="title"/>
          </p:nvPr>
        </p:nvSpPr>
        <p:spPr/>
        <p:txBody>
          <a:bodyPr>
            <a:normAutofit fontScale="90000"/>
          </a:bodyPr>
          <a:lstStyle/>
          <a:p>
            <a:pPr lvl="0"/>
            <a:r>
              <a:rPr lang="en-GB" dirty="0"/>
              <a:t>HORIZON 2020</a:t>
            </a:r>
            <a:br>
              <a:rPr lang="en-GB" dirty="0"/>
            </a:br>
            <a:r>
              <a:rPr lang="en-GB" dirty="0"/>
              <a:t>Role of independent </a:t>
            </a:r>
            <a:r>
              <a:rPr lang="en-GB" dirty="0" smtClean="0"/>
              <a:t>experts</a:t>
            </a:r>
            <a:endParaRPr lang="en-GB" dirty="0"/>
          </a:p>
        </p:txBody>
      </p:sp>
      <p:sp>
        <p:nvSpPr>
          <p:cNvPr id="4" name="Symbol zastępczy zawartości 3"/>
          <p:cNvSpPr>
            <a:spLocks noGrp="1"/>
          </p:cNvSpPr>
          <p:nvPr>
            <p:ph idx="11"/>
          </p:nvPr>
        </p:nvSpPr>
        <p:spPr/>
        <p:txBody>
          <a:bodyPr/>
          <a:lstStyle/>
          <a:p>
            <a:endParaRPr lang="en-GB"/>
          </a:p>
        </p:txBody>
      </p:sp>
    </p:spTree>
    <p:extLst>
      <p:ext uri="{BB962C8B-B14F-4D97-AF65-F5344CB8AC3E}">
        <p14:creationId xmlns:p14="http://schemas.microsoft.com/office/powerpoint/2010/main" val="15643748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dirty="0" smtClean="0"/>
              <a:t>How </a:t>
            </a:r>
            <a:r>
              <a:rPr lang="pl-PL" dirty="0" err="1" smtClean="0"/>
              <a:t>are</a:t>
            </a:r>
            <a:r>
              <a:rPr lang="pl-PL" dirty="0" smtClean="0"/>
              <a:t> the </a:t>
            </a:r>
            <a:r>
              <a:rPr lang="pl-PL" dirty="0" err="1" smtClean="0"/>
              <a:t>evaluators</a:t>
            </a:r>
            <a:r>
              <a:rPr lang="pl-PL" dirty="0" smtClean="0"/>
              <a:t> </a:t>
            </a:r>
            <a:r>
              <a:rPr lang="pl-PL" dirty="0" err="1" smtClean="0"/>
              <a:t>selected</a:t>
            </a:r>
            <a:endParaRPr lang="en-GB" dirty="0"/>
          </a:p>
        </p:txBody>
      </p:sp>
      <p:sp>
        <p:nvSpPr>
          <p:cNvPr id="3" name="Symbol zastępczy zawartości 2"/>
          <p:cNvSpPr>
            <a:spLocks noGrp="1"/>
          </p:cNvSpPr>
          <p:nvPr>
            <p:ph idx="1"/>
          </p:nvPr>
        </p:nvSpPr>
        <p:spPr/>
        <p:txBody>
          <a:bodyPr>
            <a:normAutofit/>
          </a:bodyPr>
          <a:lstStyle/>
          <a:p>
            <a:r>
              <a:rPr lang="pl-PL" dirty="0" smtClean="0"/>
              <a:t>A high </a:t>
            </a:r>
            <a:r>
              <a:rPr lang="pl-PL" dirty="0" err="1" smtClean="0"/>
              <a:t>level</a:t>
            </a:r>
            <a:r>
              <a:rPr lang="pl-PL" dirty="0" smtClean="0"/>
              <a:t> of </a:t>
            </a:r>
            <a:r>
              <a:rPr lang="pl-PL" dirty="0" err="1" smtClean="0"/>
              <a:t>skill</a:t>
            </a:r>
            <a:r>
              <a:rPr lang="pl-PL" dirty="0" smtClean="0"/>
              <a:t>, </a:t>
            </a:r>
            <a:r>
              <a:rPr lang="pl-PL" dirty="0" err="1" smtClean="0"/>
              <a:t>experience</a:t>
            </a:r>
            <a:r>
              <a:rPr lang="pl-PL" dirty="0" smtClean="0"/>
              <a:t> and </a:t>
            </a:r>
            <a:r>
              <a:rPr lang="pl-PL" dirty="0" err="1" smtClean="0"/>
              <a:t>knowledge</a:t>
            </a:r>
            <a:r>
              <a:rPr lang="pl-PL" dirty="0" smtClean="0"/>
              <a:t> in the </a:t>
            </a:r>
            <a:r>
              <a:rPr lang="pl-PL" dirty="0" err="1" smtClean="0"/>
              <a:t>relevant</a:t>
            </a:r>
            <a:r>
              <a:rPr lang="pl-PL" dirty="0" smtClean="0"/>
              <a:t> </a:t>
            </a:r>
            <a:r>
              <a:rPr lang="pl-PL" dirty="0" err="1" smtClean="0"/>
              <a:t>areas</a:t>
            </a:r>
            <a:r>
              <a:rPr lang="pl-PL" dirty="0" smtClean="0"/>
              <a:t> (</a:t>
            </a:r>
            <a:r>
              <a:rPr lang="pl-PL" i="1" dirty="0" err="1" smtClean="0"/>
              <a:t>e.g</a:t>
            </a:r>
            <a:r>
              <a:rPr lang="pl-PL" i="1" dirty="0" smtClean="0"/>
              <a:t>. </a:t>
            </a:r>
            <a:r>
              <a:rPr lang="pl-PL" i="1" dirty="0" err="1" smtClean="0"/>
              <a:t>project</a:t>
            </a:r>
            <a:r>
              <a:rPr lang="pl-PL" i="1" dirty="0" smtClean="0"/>
              <a:t> management, </a:t>
            </a:r>
            <a:r>
              <a:rPr lang="pl-PL" i="1" dirty="0" err="1" smtClean="0"/>
              <a:t>innovation</a:t>
            </a:r>
            <a:r>
              <a:rPr lang="pl-PL" i="1" dirty="0" smtClean="0"/>
              <a:t>, </a:t>
            </a:r>
            <a:r>
              <a:rPr lang="pl-PL" i="1" dirty="0" err="1" smtClean="0"/>
              <a:t>exploitation</a:t>
            </a:r>
            <a:r>
              <a:rPr lang="pl-PL" i="1" dirty="0" smtClean="0"/>
              <a:t>, </a:t>
            </a:r>
            <a:r>
              <a:rPr lang="pl-PL" i="1" dirty="0" err="1" smtClean="0"/>
              <a:t>dissemination</a:t>
            </a:r>
            <a:r>
              <a:rPr lang="pl-PL" i="1" dirty="0" smtClean="0"/>
              <a:t> and </a:t>
            </a:r>
            <a:r>
              <a:rPr lang="pl-PL" i="1" dirty="0" err="1" smtClean="0"/>
              <a:t>communication</a:t>
            </a:r>
            <a:r>
              <a:rPr lang="pl-PL" dirty="0" smtClean="0"/>
              <a:t>)</a:t>
            </a:r>
          </a:p>
          <a:p>
            <a:pPr marL="0" indent="0">
              <a:buNone/>
            </a:pPr>
            <a:r>
              <a:rPr lang="pl-PL" dirty="0" smtClean="0"/>
              <a:t>and </a:t>
            </a:r>
            <a:r>
              <a:rPr lang="pl-PL" dirty="0" err="1" smtClean="0"/>
              <a:t>balance</a:t>
            </a:r>
            <a:r>
              <a:rPr lang="pl-PL" dirty="0" smtClean="0"/>
              <a:t> in </a:t>
            </a:r>
            <a:r>
              <a:rPr lang="pl-PL" dirty="0" err="1" smtClean="0"/>
              <a:t>terms</a:t>
            </a:r>
            <a:r>
              <a:rPr lang="pl-PL" dirty="0" smtClean="0"/>
              <a:t> of</a:t>
            </a:r>
            <a:r>
              <a:rPr lang="pl-PL" b="0" dirty="0" smtClean="0"/>
              <a:t>:</a:t>
            </a:r>
          </a:p>
          <a:p>
            <a:pPr marL="457200" indent="-457200">
              <a:buFont typeface="Arial" panose="020B0604020202020204" pitchFamily="34" charset="0"/>
              <a:buChar char="•"/>
            </a:pPr>
            <a:r>
              <a:rPr lang="pl-PL" sz="2400" b="0" dirty="0" err="1"/>
              <a:t>s</a:t>
            </a:r>
            <a:r>
              <a:rPr lang="pl-PL" sz="2400" b="0" dirty="0" err="1" smtClean="0"/>
              <a:t>kills</a:t>
            </a:r>
            <a:r>
              <a:rPr lang="pl-PL" sz="2400" b="0" dirty="0" smtClean="0"/>
              <a:t>, </a:t>
            </a:r>
            <a:r>
              <a:rPr lang="pl-PL" sz="2400" b="0" dirty="0" err="1" smtClean="0"/>
              <a:t>experience</a:t>
            </a:r>
            <a:r>
              <a:rPr lang="pl-PL" sz="2400" b="0" dirty="0" smtClean="0"/>
              <a:t> and </a:t>
            </a:r>
            <a:r>
              <a:rPr lang="pl-PL" sz="2400" b="0" dirty="0" err="1" smtClean="0"/>
              <a:t>knowledge</a:t>
            </a:r>
            <a:endParaRPr lang="pl-PL" sz="2400" b="0" dirty="0" smtClean="0"/>
          </a:p>
          <a:p>
            <a:pPr marL="457200" indent="-457200">
              <a:buFont typeface="Arial" panose="020B0604020202020204" pitchFamily="34" charset="0"/>
              <a:buChar char="•"/>
            </a:pPr>
            <a:r>
              <a:rPr lang="pl-PL" sz="2400" b="0" dirty="0" err="1"/>
              <a:t>g</a:t>
            </a:r>
            <a:r>
              <a:rPr lang="pl-PL" sz="2400" b="0" dirty="0" err="1" smtClean="0"/>
              <a:t>eographical</a:t>
            </a:r>
            <a:r>
              <a:rPr lang="pl-PL" sz="2400" b="0" dirty="0" smtClean="0"/>
              <a:t> </a:t>
            </a:r>
            <a:r>
              <a:rPr lang="pl-PL" sz="2400" b="0" dirty="0" err="1" smtClean="0"/>
              <a:t>diversity</a:t>
            </a:r>
            <a:endParaRPr lang="pl-PL" sz="2400" b="0" dirty="0" smtClean="0"/>
          </a:p>
          <a:p>
            <a:pPr marL="457200" indent="-457200">
              <a:buFont typeface="Arial" panose="020B0604020202020204" pitchFamily="34" charset="0"/>
              <a:buChar char="•"/>
            </a:pPr>
            <a:r>
              <a:rPr lang="pl-PL" sz="2400" b="0" dirty="0" err="1"/>
              <a:t>g</a:t>
            </a:r>
            <a:r>
              <a:rPr lang="pl-PL" sz="2400" b="0" dirty="0" err="1" smtClean="0"/>
              <a:t>ender</a:t>
            </a:r>
            <a:endParaRPr lang="pl-PL" sz="2400" b="0" dirty="0" smtClean="0"/>
          </a:p>
          <a:p>
            <a:pPr marL="457200" indent="-457200">
              <a:buFont typeface="Arial" panose="020B0604020202020204" pitchFamily="34" charset="0"/>
              <a:buChar char="•"/>
            </a:pPr>
            <a:r>
              <a:rPr lang="pl-PL" sz="2400" b="0" dirty="0" err="1"/>
              <a:t>w</a:t>
            </a:r>
            <a:r>
              <a:rPr lang="pl-PL" sz="2400" b="0" dirty="0" err="1" smtClean="0"/>
              <a:t>here</a:t>
            </a:r>
            <a:r>
              <a:rPr lang="pl-PL" sz="2400" b="0" dirty="0" smtClean="0"/>
              <a:t> </a:t>
            </a:r>
            <a:r>
              <a:rPr lang="pl-PL" sz="2400" b="0" dirty="0" err="1" smtClean="0"/>
              <a:t>appropriate</a:t>
            </a:r>
            <a:r>
              <a:rPr lang="pl-PL" sz="2400" b="0" dirty="0" smtClean="0"/>
              <a:t>, the </a:t>
            </a:r>
            <a:r>
              <a:rPr lang="pl-PL" sz="2400" b="0" dirty="0" err="1" smtClean="0"/>
              <a:t>private</a:t>
            </a:r>
            <a:r>
              <a:rPr lang="pl-PL" sz="2400" b="0" dirty="0" smtClean="0"/>
              <a:t> and public </a:t>
            </a:r>
            <a:r>
              <a:rPr lang="pl-PL" sz="2400" b="0" dirty="0" err="1" smtClean="0"/>
              <a:t>sectors</a:t>
            </a:r>
            <a:endParaRPr lang="pl-PL" sz="2400" b="0" dirty="0" smtClean="0"/>
          </a:p>
          <a:p>
            <a:r>
              <a:rPr lang="pl-PL" b="0" dirty="0" smtClean="0"/>
              <a:t>and </a:t>
            </a:r>
            <a:r>
              <a:rPr lang="pl-PL" b="0" dirty="0" err="1" smtClean="0"/>
              <a:t>appropriate</a:t>
            </a:r>
            <a:r>
              <a:rPr lang="pl-PL" b="0" dirty="0" smtClean="0"/>
              <a:t> </a:t>
            </a:r>
            <a:r>
              <a:rPr lang="pl-PL" b="0" dirty="0" err="1" smtClean="0"/>
              <a:t>turnover</a:t>
            </a:r>
            <a:r>
              <a:rPr lang="pl-PL" b="0" dirty="0" smtClean="0"/>
              <a:t> from </a:t>
            </a:r>
            <a:r>
              <a:rPr lang="pl-PL" b="0" dirty="0" err="1" smtClean="0"/>
              <a:t>year</a:t>
            </a:r>
            <a:r>
              <a:rPr lang="pl-PL" b="0" dirty="0" smtClean="0"/>
              <a:t> to </a:t>
            </a:r>
            <a:r>
              <a:rPr lang="pl-PL" b="0" dirty="0" err="1" smtClean="0"/>
              <a:t>year</a:t>
            </a:r>
            <a:endParaRPr lang="pl-PL" b="0" dirty="0" smtClean="0"/>
          </a:p>
          <a:p>
            <a:endParaRPr lang="en-GB" b="0" dirty="0"/>
          </a:p>
        </p:txBody>
      </p:sp>
      <p:pic>
        <p:nvPicPr>
          <p:cNvPr id="5" name="Picture 2" descr="image0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68344" y="332656"/>
            <a:ext cx="1296144" cy="15121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9893399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chemeClr val="tx1"/>
                </a:solidFill>
              </a:rPr>
              <a:t>Role of independent experts</a:t>
            </a:r>
            <a:r>
              <a:rPr lang="en-US" u="sng" dirty="0">
                <a:solidFill>
                  <a:schemeClr val="tx1"/>
                </a:solidFill>
              </a:rPr>
              <a:t> </a:t>
            </a:r>
            <a:endParaRPr lang="fr-BE" sz="2000" dirty="0">
              <a:solidFill>
                <a:schemeClr val="tx1"/>
              </a:solidFill>
            </a:endParaRPr>
          </a:p>
        </p:txBody>
      </p:sp>
      <p:sp>
        <p:nvSpPr>
          <p:cNvPr id="3" name="Content Placeholder 2"/>
          <p:cNvSpPr>
            <a:spLocks noGrp="1"/>
          </p:cNvSpPr>
          <p:nvPr>
            <p:ph idx="1"/>
          </p:nvPr>
        </p:nvSpPr>
        <p:spPr/>
        <p:txBody>
          <a:bodyPr>
            <a:normAutofit fontScale="85000" lnSpcReduction="20000"/>
          </a:bodyPr>
          <a:lstStyle/>
          <a:p>
            <a:pPr marL="457200" lvl="0" indent="-457200">
              <a:lnSpc>
                <a:spcPct val="110000"/>
              </a:lnSpc>
              <a:spcBef>
                <a:spcPts val="0"/>
              </a:spcBef>
              <a:spcAft>
                <a:spcPts val="600"/>
              </a:spcAft>
              <a:buClr>
                <a:srgbClr val="0070C0"/>
              </a:buClr>
              <a:buFont typeface="Arial" panose="020B0604020202020204" pitchFamily="34" charset="0"/>
              <a:buChar char="•"/>
            </a:pPr>
            <a:r>
              <a:rPr lang="en-GB" dirty="0">
                <a:solidFill>
                  <a:srgbClr val="0070C0"/>
                </a:solidFill>
              </a:rPr>
              <a:t>As </a:t>
            </a:r>
            <a:r>
              <a:rPr lang="en-GB" dirty="0" smtClean="0">
                <a:solidFill>
                  <a:srgbClr val="0070C0"/>
                </a:solidFill>
              </a:rPr>
              <a:t>an independent </a:t>
            </a:r>
            <a:r>
              <a:rPr lang="en-GB" dirty="0">
                <a:solidFill>
                  <a:srgbClr val="0070C0"/>
                </a:solidFill>
              </a:rPr>
              <a:t>expert, you evaluate proposals </a:t>
            </a:r>
            <a:r>
              <a:rPr lang="en-GB" dirty="0" smtClean="0">
                <a:solidFill>
                  <a:srgbClr val="0070C0"/>
                </a:solidFill>
              </a:rPr>
              <a:t/>
            </a:r>
            <a:br>
              <a:rPr lang="en-GB" dirty="0" smtClean="0">
                <a:solidFill>
                  <a:srgbClr val="0070C0"/>
                </a:solidFill>
              </a:rPr>
            </a:br>
            <a:r>
              <a:rPr lang="en-GB" dirty="0" smtClean="0">
                <a:solidFill>
                  <a:srgbClr val="0070C0"/>
                </a:solidFill>
              </a:rPr>
              <a:t>submitted </a:t>
            </a:r>
            <a:r>
              <a:rPr lang="en-GB" dirty="0">
                <a:solidFill>
                  <a:srgbClr val="0070C0"/>
                </a:solidFill>
              </a:rPr>
              <a:t>in response to a given </a:t>
            </a:r>
            <a:r>
              <a:rPr lang="en-GB" dirty="0" smtClean="0">
                <a:solidFill>
                  <a:srgbClr val="0070C0"/>
                </a:solidFill>
              </a:rPr>
              <a:t>call </a:t>
            </a:r>
          </a:p>
          <a:p>
            <a:pPr marL="457200" indent="-457200">
              <a:lnSpc>
                <a:spcPct val="110000"/>
              </a:lnSpc>
              <a:spcBef>
                <a:spcPts val="0"/>
              </a:spcBef>
              <a:spcAft>
                <a:spcPts val="600"/>
              </a:spcAft>
              <a:buClr>
                <a:srgbClr val="0070C0"/>
              </a:buClr>
              <a:buFont typeface="Arial" panose="020B0604020202020204" pitchFamily="34" charset="0"/>
              <a:buChar char="•"/>
            </a:pPr>
            <a:r>
              <a:rPr lang="pl-PL" dirty="0">
                <a:solidFill>
                  <a:srgbClr val="0070C0"/>
                </a:solidFill>
              </a:rPr>
              <a:t>Y</a:t>
            </a:r>
            <a:r>
              <a:rPr lang="en-GB" dirty="0" err="1" smtClean="0">
                <a:solidFill>
                  <a:srgbClr val="0070C0"/>
                </a:solidFill>
              </a:rPr>
              <a:t>ou</a:t>
            </a:r>
            <a:r>
              <a:rPr lang="en-GB" dirty="0" smtClean="0">
                <a:solidFill>
                  <a:srgbClr val="0070C0"/>
                </a:solidFill>
              </a:rPr>
              <a:t> </a:t>
            </a:r>
            <a:r>
              <a:rPr lang="en-GB" dirty="0">
                <a:solidFill>
                  <a:srgbClr val="0070C0"/>
                </a:solidFill>
              </a:rPr>
              <a:t>are responsible for carrying out the evaluation </a:t>
            </a:r>
            <a:br>
              <a:rPr lang="en-GB" dirty="0">
                <a:solidFill>
                  <a:srgbClr val="0070C0"/>
                </a:solidFill>
              </a:rPr>
            </a:br>
            <a:r>
              <a:rPr lang="en-GB" dirty="0">
                <a:solidFill>
                  <a:srgbClr val="0070C0"/>
                </a:solidFill>
              </a:rPr>
              <a:t>of the proposals </a:t>
            </a:r>
            <a:r>
              <a:rPr lang="en-GB" dirty="0" smtClean="0">
                <a:solidFill>
                  <a:srgbClr val="0070C0"/>
                </a:solidFill>
              </a:rPr>
              <a:t>yourself</a:t>
            </a:r>
          </a:p>
          <a:p>
            <a:pPr marL="762000" lvl="2" indent="-361950">
              <a:lnSpc>
                <a:spcPct val="110000"/>
              </a:lnSpc>
              <a:spcBef>
                <a:spcPts val="0"/>
              </a:spcBef>
              <a:spcAft>
                <a:spcPts val="600"/>
              </a:spcAft>
              <a:buSzPct val="120000"/>
              <a:buFont typeface="Verdana" panose="020B0604030504040204" pitchFamily="34" charset="0"/>
              <a:buChar char="−"/>
            </a:pPr>
            <a:r>
              <a:rPr lang="en-GB" sz="2400" b="1" dirty="0" smtClean="0">
                <a:solidFill>
                  <a:srgbClr val="0070C0"/>
                </a:solidFill>
              </a:rPr>
              <a:t>You are not allowed to delegate the work to another person!</a:t>
            </a:r>
          </a:p>
          <a:p>
            <a:pPr marL="361950" lvl="2" indent="-361950">
              <a:lnSpc>
                <a:spcPct val="110000"/>
              </a:lnSpc>
              <a:spcBef>
                <a:spcPts val="0"/>
              </a:spcBef>
              <a:spcAft>
                <a:spcPts val="600"/>
              </a:spcAft>
              <a:buSzPct val="120000"/>
              <a:buFont typeface="Arial" panose="020B0604020202020204" pitchFamily="34" charset="0"/>
              <a:buChar char="•"/>
            </a:pPr>
            <a:r>
              <a:rPr lang="en-GB" sz="2800" dirty="0">
                <a:solidFill>
                  <a:srgbClr val="0070C0"/>
                </a:solidFill>
              </a:rPr>
              <a:t>You must </a:t>
            </a:r>
            <a:r>
              <a:rPr lang="en-GB" sz="2800" dirty="0" smtClean="0">
                <a:solidFill>
                  <a:srgbClr val="0070C0"/>
                </a:solidFill>
              </a:rPr>
              <a:t>close reports </a:t>
            </a:r>
            <a:r>
              <a:rPr lang="en-GB" sz="2800" dirty="0">
                <a:solidFill>
                  <a:srgbClr val="0070C0"/>
                </a:solidFill>
              </a:rPr>
              <a:t>in the electronic system within a given </a:t>
            </a:r>
            <a:r>
              <a:rPr lang="en-GB" sz="2800" dirty="0" smtClean="0">
                <a:solidFill>
                  <a:srgbClr val="0070C0"/>
                </a:solidFill>
              </a:rPr>
              <a:t>deadline</a:t>
            </a:r>
            <a:endParaRPr lang="en-GB" sz="2800" dirty="0">
              <a:solidFill>
                <a:srgbClr val="0070C0"/>
              </a:solidFill>
            </a:endParaRPr>
          </a:p>
          <a:p>
            <a:pPr marL="762000" lvl="2" indent="-361950">
              <a:lnSpc>
                <a:spcPct val="110000"/>
              </a:lnSpc>
              <a:spcBef>
                <a:spcPts val="0"/>
              </a:spcBef>
              <a:spcAft>
                <a:spcPts val="600"/>
              </a:spcAft>
              <a:buSzPct val="120000"/>
              <a:buFont typeface="Verdana" panose="020B0604030504040204" pitchFamily="34" charset="0"/>
              <a:buChar char="−"/>
            </a:pPr>
            <a:r>
              <a:rPr lang="en-GB" sz="2100" b="1" dirty="0" smtClean="0">
                <a:solidFill>
                  <a:srgbClr val="0070C0"/>
                </a:solidFill>
              </a:rPr>
              <a:t>This </a:t>
            </a:r>
            <a:r>
              <a:rPr lang="en-GB" sz="2100" b="1" dirty="0">
                <a:solidFill>
                  <a:srgbClr val="0070C0"/>
                </a:solidFill>
              </a:rPr>
              <a:t>is part of your contractual </a:t>
            </a:r>
            <a:r>
              <a:rPr lang="en-GB" sz="2100" b="1" dirty="0" smtClean="0">
                <a:solidFill>
                  <a:srgbClr val="0070C0"/>
                </a:solidFill>
              </a:rPr>
              <a:t>obligations!</a:t>
            </a:r>
            <a:endParaRPr lang="en-GB" sz="2100" b="1" dirty="0">
              <a:solidFill>
                <a:srgbClr val="0070C0"/>
              </a:solidFill>
            </a:endParaRPr>
          </a:p>
          <a:p>
            <a:pPr marL="762000" lvl="2" indent="-361950">
              <a:lnSpc>
                <a:spcPct val="110000"/>
              </a:lnSpc>
              <a:spcBef>
                <a:spcPts val="0"/>
              </a:spcBef>
              <a:spcAft>
                <a:spcPts val="600"/>
              </a:spcAft>
              <a:buSzPct val="120000"/>
              <a:buFont typeface="Verdana" panose="020B0604030504040204" pitchFamily="34" charset="0"/>
              <a:buChar char="−"/>
            </a:pPr>
            <a:r>
              <a:rPr lang="en-GB" sz="2100" b="1" dirty="0">
                <a:solidFill>
                  <a:srgbClr val="0070C0"/>
                </a:solidFill>
              </a:rPr>
              <a:t>The allowance/expenses you </a:t>
            </a:r>
            <a:r>
              <a:rPr lang="en-GB" sz="2100" b="1" dirty="0" smtClean="0">
                <a:solidFill>
                  <a:srgbClr val="0070C0"/>
                </a:solidFill>
              </a:rPr>
              <a:t>claim </a:t>
            </a:r>
            <a:r>
              <a:rPr lang="en-GB" sz="2100" b="1" dirty="0">
                <a:solidFill>
                  <a:srgbClr val="0070C0"/>
                </a:solidFill>
              </a:rPr>
              <a:t>may be </a:t>
            </a:r>
            <a:r>
              <a:rPr lang="en-GB" sz="2100" b="1" dirty="0" smtClean="0">
                <a:solidFill>
                  <a:srgbClr val="0070C0"/>
                </a:solidFill>
              </a:rPr>
              <a:t>reduced or </a:t>
            </a:r>
            <a:r>
              <a:rPr lang="en-GB" sz="2100" b="1" dirty="0">
                <a:solidFill>
                  <a:srgbClr val="0070C0"/>
                </a:solidFill>
              </a:rPr>
              <a:t>rejected </a:t>
            </a:r>
            <a:r>
              <a:rPr lang="en-GB" sz="2100" b="1" dirty="0" smtClean="0">
                <a:solidFill>
                  <a:srgbClr val="0070C0"/>
                </a:solidFill>
              </a:rPr>
              <a:t>otherwise</a:t>
            </a:r>
            <a:endParaRPr lang="en-GB" sz="2100" b="1" dirty="0">
              <a:solidFill>
                <a:srgbClr val="0070C0"/>
              </a:solidFill>
            </a:endParaRPr>
          </a:p>
          <a:p>
            <a:pPr marL="457200" lvl="0" indent="-457200">
              <a:lnSpc>
                <a:spcPct val="110000"/>
              </a:lnSpc>
              <a:spcBef>
                <a:spcPts val="0"/>
              </a:spcBef>
              <a:spcAft>
                <a:spcPts val="600"/>
              </a:spcAft>
              <a:buClr>
                <a:srgbClr val="0070C0"/>
              </a:buClr>
              <a:buFont typeface="Arial" panose="020B0604020202020204" pitchFamily="34" charset="0"/>
              <a:buChar char="•"/>
            </a:pPr>
            <a:r>
              <a:rPr lang="en-GB" dirty="0">
                <a:solidFill>
                  <a:srgbClr val="0070C0"/>
                </a:solidFill>
              </a:rPr>
              <a:t>Significant funding decisions will be made </a:t>
            </a:r>
            <a:r>
              <a:rPr lang="en-GB" dirty="0" smtClean="0">
                <a:solidFill>
                  <a:srgbClr val="0070C0"/>
                </a:solidFill>
              </a:rPr>
              <a:t/>
            </a:r>
            <a:br>
              <a:rPr lang="en-GB" dirty="0" smtClean="0">
                <a:solidFill>
                  <a:srgbClr val="0070C0"/>
                </a:solidFill>
              </a:rPr>
            </a:br>
            <a:r>
              <a:rPr lang="en-GB" dirty="0" smtClean="0">
                <a:solidFill>
                  <a:srgbClr val="0070C0"/>
                </a:solidFill>
              </a:rPr>
              <a:t>on </a:t>
            </a:r>
            <a:r>
              <a:rPr lang="en-GB" dirty="0">
                <a:solidFill>
                  <a:srgbClr val="0070C0"/>
                </a:solidFill>
              </a:rPr>
              <a:t>the basis of your </a:t>
            </a:r>
            <a:r>
              <a:rPr lang="en-GB" dirty="0" smtClean="0">
                <a:solidFill>
                  <a:srgbClr val="0070C0"/>
                </a:solidFill>
              </a:rPr>
              <a:t>assessment</a:t>
            </a:r>
            <a:endParaRPr lang="pl-PL" dirty="0" smtClean="0">
              <a:solidFill>
                <a:srgbClr val="0070C0"/>
              </a:solidFill>
            </a:endParaRPr>
          </a:p>
          <a:p>
            <a:pPr marL="457200" lvl="0" indent="-457200">
              <a:lnSpc>
                <a:spcPct val="110000"/>
              </a:lnSpc>
              <a:spcBef>
                <a:spcPts val="0"/>
              </a:spcBef>
              <a:spcAft>
                <a:spcPts val="600"/>
              </a:spcAft>
              <a:buClr>
                <a:srgbClr val="0070C0"/>
              </a:buClr>
              <a:buFont typeface="Arial" panose="020B0604020202020204" pitchFamily="34" charset="0"/>
              <a:buChar char="•"/>
            </a:pPr>
            <a:r>
              <a:rPr lang="pl-PL" dirty="0" err="1" smtClean="0">
                <a:solidFill>
                  <a:srgbClr val="0070C0"/>
                </a:solidFill>
              </a:rPr>
              <a:t>If</a:t>
            </a:r>
            <a:r>
              <a:rPr lang="pl-PL" dirty="0" smtClean="0">
                <a:solidFill>
                  <a:srgbClr val="0070C0"/>
                </a:solidFill>
              </a:rPr>
              <a:t> </a:t>
            </a:r>
            <a:r>
              <a:rPr lang="pl-PL" dirty="0" err="1" smtClean="0">
                <a:solidFill>
                  <a:srgbClr val="0070C0"/>
                </a:solidFill>
              </a:rPr>
              <a:t>you</a:t>
            </a:r>
            <a:r>
              <a:rPr lang="pl-PL" dirty="0" smtClean="0">
                <a:solidFill>
                  <a:srgbClr val="0070C0"/>
                </a:solidFill>
              </a:rPr>
              <a:t> </a:t>
            </a:r>
            <a:r>
              <a:rPr lang="pl-PL" dirty="0" err="1" smtClean="0">
                <a:solidFill>
                  <a:srgbClr val="0070C0"/>
                </a:solidFill>
              </a:rPr>
              <a:t>suspect</a:t>
            </a:r>
            <a:r>
              <a:rPr lang="pl-PL" dirty="0" smtClean="0">
                <a:solidFill>
                  <a:srgbClr val="0070C0"/>
                </a:solidFill>
              </a:rPr>
              <a:t> </a:t>
            </a:r>
            <a:r>
              <a:rPr lang="pl-PL" dirty="0" err="1" smtClean="0">
                <a:solidFill>
                  <a:srgbClr val="0070C0"/>
                </a:solidFill>
              </a:rPr>
              <a:t>any</a:t>
            </a:r>
            <a:r>
              <a:rPr lang="pl-PL" dirty="0" smtClean="0">
                <a:solidFill>
                  <a:srgbClr val="0070C0"/>
                </a:solidFill>
              </a:rPr>
              <a:t> form of </a:t>
            </a:r>
            <a:r>
              <a:rPr lang="pl-PL" dirty="0" err="1" smtClean="0">
                <a:solidFill>
                  <a:srgbClr val="0070C0"/>
                </a:solidFill>
              </a:rPr>
              <a:t>misconduct</a:t>
            </a:r>
            <a:r>
              <a:rPr lang="pl-PL" dirty="0" smtClean="0">
                <a:solidFill>
                  <a:srgbClr val="0070C0"/>
                </a:solidFill>
              </a:rPr>
              <a:t> (</a:t>
            </a:r>
            <a:r>
              <a:rPr lang="pl-PL" dirty="0" err="1" smtClean="0">
                <a:solidFill>
                  <a:srgbClr val="0070C0"/>
                </a:solidFill>
              </a:rPr>
              <a:t>e.g</a:t>
            </a:r>
            <a:r>
              <a:rPr lang="pl-PL" dirty="0" smtClean="0">
                <a:solidFill>
                  <a:srgbClr val="0070C0"/>
                </a:solidFill>
              </a:rPr>
              <a:t> </a:t>
            </a:r>
            <a:r>
              <a:rPr lang="pl-PL" dirty="0" err="1" smtClean="0">
                <a:solidFill>
                  <a:srgbClr val="0070C0"/>
                </a:solidFill>
              </a:rPr>
              <a:t>plagiarism</a:t>
            </a:r>
            <a:r>
              <a:rPr lang="pl-PL" dirty="0" smtClean="0">
                <a:solidFill>
                  <a:srgbClr val="0070C0"/>
                </a:solidFill>
              </a:rPr>
              <a:t>, </a:t>
            </a:r>
            <a:r>
              <a:rPr lang="pl-PL" dirty="0" err="1" smtClean="0">
                <a:solidFill>
                  <a:srgbClr val="0070C0"/>
                </a:solidFill>
              </a:rPr>
              <a:t>double</a:t>
            </a:r>
            <a:r>
              <a:rPr lang="pl-PL" dirty="0" smtClean="0">
                <a:solidFill>
                  <a:srgbClr val="0070C0"/>
                </a:solidFill>
              </a:rPr>
              <a:t> </a:t>
            </a:r>
            <a:r>
              <a:rPr lang="pl-PL" dirty="0" err="1" smtClean="0">
                <a:solidFill>
                  <a:srgbClr val="0070C0"/>
                </a:solidFill>
              </a:rPr>
              <a:t>funding</a:t>
            </a:r>
            <a:r>
              <a:rPr lang="pl-PL" dirty="0" smtClean="0">
                <a:solidFill>
                  <a:srgbClr val="0070C0"/>
                </a:solidFill>
              </a:rPr>
              <a:t>, </a:t>
            </a:r>
            <a:r>
              <a:rPr lang="pl-PL" dirty="0" err="1" smtClean="0">
                <a:solidFill>
                  <a:srgbClr val="0070C0"/>
                </a:solidFill>
              </a:rPr>
              <a:t>please</a:t>
            </a:r>
            <a:r>
              <a:rPr lang="pl-PL" dirty="0" smtClean="0">
                <a:solidFill>
                  <a:srgbClr val="0070C0"/>
                </a:solidFill>
              </a:rPr>
              <a:t> report to EC/</a:t>
            </a:r>
            <a:r>
              <a:rPr lang="pl-PL" dirty="0" err="1" smtClean="0">
                <a:solidFill>
                  <a:srgbClr val="0070C0"/>
                </a:solidFill>
              </a:rPr>
              <a:t>Agency</a:t>
            </a:r>
            <a:r>
              <a:rPr lang="pl-PL" dirty="0" smtClean="0">
                <a:solidFill>
                  <a:srgbClr val="0070C0"/>
                </a:solidFill>
              </a:rPr>
              <a:t> </a:t>
            </a:r>
            <a:r>
              <a:rPr lang="pl-PL" dirty="0" err="1" smtClean="0">
                <a:solidFill>
                  <a:srgbClr val="0070C0"/>
                </a:solidFill>
              </a:rPr>
              <a:t>staff</a:t>
            </a:r>
            <a:endParaRPr lang="en-GB" dirty="0">
              <a:solidFill>
                <a:srgbClr val="0070C0"/>
              </a:solidFill>
            </a:endParaRPr>
          </a:p>
        </p:txBody>
      </p:sp>
    </p:spTree>
    <p:extLst>
      <p:ext uri="{BB962C8B-B14F-4D97-AF65-F5344CB8AC3E}">
        <p14:creationId xmlns:p14="http://schemas.microsoft.com/office/powerpoint/2010/main" val="348333056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Guiding principles</a:t>
            </a:r>
            <a:r>
              <a:rPr lang="en-US" u="sng" dirty="0" smtClean="0">
                <a:solidFill>
                  <a:schemeClr val="tx1"/>
                </a:solidFill>
              </a:rPr>
              <a:t> </a:t>
            </a:r>
            <a:endParaRPr lang="fr-BE" sz="2000" dirty="0">
              <a:solidFill>
                <a:schemeClr val="tx1"/>
              </a:solidFill>
            </a:endParaRPr>
          </a:p>
        </p:txBody>
      </p:sp>
      <p:sp>
        <p:nvSpPr>
          <p:cNvPr id="3" name="Content Placeholder 2"/>
          <p:cNvSpPr>
            <a:spLocks noGrp="1"/>
          </p:cNvSpPr>
          <p:nvPr>
            <p:ph idx="1"/>
          </p:nvPr>
        </p:nvSpPr>
        <p:spPr/>
        <p:txBody>
          <a:bodyPr>
            <a:normAutofit fontScale="70000" lnSpcReduction="20000"/>
          </a:bodyPr>
          <a:lstStyle/>
          <a:p>
            <a:pPr lvl="0">
              <a:buClr>
                <a:srgbClr val="0070C0"/>
              </a:buClr>
              <a:buFont typeface="Arial" panose="020B0604020202020204" pitchFamily="34" charset="0"/>
              <a:buChar char="•"/>
            </a:pPr>
            <a:r>
              <a:rPr lang="en-GB" i="1" dirty="0">
                <a:solidFill>
                  <a:srgbClr val="0070C0"/>
                </a:solidFill>
              </a:rPr>
              <a:t>Independence</a:t>
            </a:r>
            <a:endParaRPr lang="en-GB" dirty="0">
              <a:solidFill>
                <a:srgbClr val="0070C0"/>
              </a:solidFill>
            </a:endParaRPr>
          </a:p>
          <a:p>
            <a:pPr lvl="1">
              <a:spcAft>
                <a:spcPts val="0"/>
              </a:spcAft>
              <a:buClr>
                <a:srgbClr val="0070C0"/>
              </a:buClr>
              <a:buFont typeface="Verdana" panose="020B0604030504040204" pitchFamily="34" charset="0"/>
              <a:buChar char="−"/>
            </a:pPr>
            <a:r>
              <a:rPr lang="en-GB" b="1" dirty="0">
                <a:solidFill>
                  <a:srgbClr val="0070C0"/>
                </a:solidFill>
              </a:rPr>
              <a:t>You are </a:t>
            </a:r>
            <a:r>
              <a:rPr lang="en-GB" b="1" dirty="0" smtClean="0">
                <a:solidFill>
                  <a:srgbClr val="0070C0"/>
                </a:solidFill>
              </a:rPr>
              <a:t>evaluating in </a:t>
            </a:r>
            <a:r>
              <a:rPr lang="en-GB" b="1" dirty="0">
                <a:solidFill>
                  <a:srgbClr val="0070C0"/>
                </a:solidFill>
              </a:rPr>
              <a:t>a </a:t>
            </a:r>
            <a:r>
              <a:rPr lang="en-GB" b="1" u="sng" dirty="0">
                <a:solidFill>
                  <a:srgbClr val="0070C0"/>
                </a:solidFill>
              </a:rPr>
              <a:t>personal capacity</a:t>
            </a:r>
            <a:endParaRPr lang="en-GB" u="sng" dirty="0">
              <a:solidFill>
                <a:srgbClr val="0070C0"/>
              </a:solidFill>
            </a:endParaRPr>
          </a:p>
          <a:p>
            <a:pPr lvl="1">
              <a:spcAft>
                <a:spcPts val="0"/>
              </a:spcAft>
              <a:buClr>
                <a:srgbClr val="0070C0"/>
              </a:buClr>
              <a:buFont typeface="Verdana" panose="020B0604030504040204" pitchFamily="34" charset="0"/>
              <a:buChar char="−"/>
            </a:pPr>
            <a:r>
              <a:rPr lang="en-GB" b="1" dirty="0">
                <a:solidFill>
                  <a:srgbClr val="0070C0"/>
                </a:solidFill>
              </a:rPr>
              <a:t>You represent neither your employer, nor your country! </a:t>
            </a:r>
            <a:endParaRPr lang="en-GB" b="1" dirty="0" smtClean="0">
              <a:solidFill>
                <a:srgbClr val="0070C0"/>
              </a:solidFill>
            </a:endParaRPr>
          </a:p>
          <a:p>
            <a:pPr marL="457200" lvl="1" indent="0">
              <a:spcAft>
                <a:spcPts val="0"/>
              </a:spcAft>
              <a:buNone/>
            </a:pPr>
            <a:endParaRPr lang="en-GB" dirty="0"/>
          </a:p>
          <a:p>
            <a:pPr lvl="0">
              <a:buClr>
                <a:srgbClr val="0070C0"/>
              </a:buClr>
              <a:buFont typeface="Arial" panose="020B0604020202020204" pitchFamily="34" charset="0"/>
              <a:buChar char="•"/>
            </a:pPr>
            <a:r>
              <a:rPr lang="en-US" i="1" dirty="0">
                <a:solidFill>
                  <a:srgbClr val="0070C0"/>
                </a:solidFill>
              </a:rPr>
              <a:t>Impartiality</a:t>
            </a:r>
            <a:endParaRPr lang="en-GB" dirty="0">
              <a:solidFill>
                <a:srgbClr val="0070C0"/>
              </a:solidFill>
            </a:endParaRPr>
          </a:p>
          <a:p>
            <a:pPr lvl="1">
              <a:spcAft>
                <a:spcPts val="0"/>
              </a:spcAft>
              <a:buClr>
                <a:srgbClr val="0070C0"/>
              </a:buClr>
              <a:buFont typeface="Verdana" panose="020B0604030504040204" pitchFamily="34" charset="0"/>
              <a:buChar char="−"/>
            </a:pPr>
            <a:r>
              <a:rPr lang="en-GB" b="1" dirty="0">
                <a:solidFill>
                  <a:srgbClr val="0070C0"/>
                </a:solidFill>
              </a:rPr>
              <a:t>You </a:t>
            </a:r>
            <a:r>
              <a:rPr lang="en-GB" b="1" dirty="0" smtClean="0">
                <a:solidFill>
                  <a:srgbClr val="0070C0"/>
                </a:solidFill>
              </a:rPr>
              <a:t>must treat all proposals </a:t>
            </a:r>
            <a:r>
              <a:rPr lang="en-GB" b="1" dirty="0">
                <a:solidFill>
                  <a:srgbClr val="0070C0"/>
                </a:solidFill>
              </a:rPr>
              <a:t>equally and </a:t>
            </a:r>
            <a:r>
              <a:rPr lang="en-GB" b="1" dirty="0" smtClean="0">
                <a:solidFill>
                  <a:srgbClr val="0070C0"/>
                </a:solidFill>
              </a:rPr>
              <a:t>evaluate them </a:t>
            </a:r>
            <a:r>
              <a:rPr lang="en-GB" b="1" u="sng" dirty="0" smtClean="0">
                <a:solidFill>
                  <a:srgbClr val="0070C0"/>
                </a:solidFill>
              </a:rPr>
              <a:t>impartially on their merits</a:t>
            </a:r>
            <a:r>
              <a:rPr lang="en-GB" b="1" dirty="0" smtClean="0">
                <a:solidFill>
                  <a:srgbClr val="0070C0"/>
                </a:solidFill>
              </a:rPr>
              <a:t>, irrespective of their origin or the identity of the applicants</a:t>
            </a:r>
          </a:p>
          <a:p>
            <a:pPr lvl="1">
              <a:spcAft>
                <a:spcPts val="0"/>
              </a:spcAft>
            </a:pPr>
            <a:endParaRPr lang="en-GB" dirty="0"/>
          </a:p>
          <a:p>
            <a:pPr lvl="0">
              <a:buClr>
                <a:srgbClr val="0070C0"/>
              </a:buClr>
              <a:buFont typeface="Arial" panose="020B0604020202020204" pitchFamily="34" charset="0"/>
              <a:buChar char="•"/>
            </a:pPr>
            <a:r>
              <a:rPr lang="en-US" i="1" dirty="0">
                <a:solidFill>
                  <a:srgbClr val="0070C0"/>
                </a:solidFill>
              </a:rPr>
              <a:t>Objectivity</a:t>
            </a:r>
            <a:endParaRPr lang="en-GB" dirty="0">
              <a:solidFill>
                <a:srgbClr val="0070C0"/>
              </a:solidFill>
            </a:endParaRPr>
          </a:p>
          <a:p>
            <a:pPr lvl="1">
              <a:spcAft>
                <a:spcPts val="0"/>
              </a:spcAft>
              <a:buClr>
                <a:srgbClr val="0070C0"/>
              </a:buClr>
              <a:buFont typeface="Verdana" panose="020B0604030504040204" pitchFamily="34" charset="0"/>
              <a:buChar char="−"/>
            </a:pPr>
            <a:r>
              <a:rPr lang="en-US" b="1" dirty="0">
                <a:solidFill>
                  <a:srgbClr val="0070C0"/>
                </a:solidFill>
              </a:rPr>
              <a:t>You </a:t>
            </a:r>
            <a:r>
              <a:rPr lang="en-US" b="1" u="sng" dirty="0">
                <a:solidFill>
                  <a:srgbClr val="0070C0"/>
                </a:solidFill>
              </a:rPr>
              <a:t>evaluate each proposal as submitted</a:t>
            </a:r>
            <a:r>
              <a:rPr lang="en-US" b="1" dirty="0">
                <a:solidFill>
                  <a:srgbClr val="0070C0"/>
                </a:solidFill>
              </a:rPr>
              <a:t>; meaning</a:t>
            </a:r>
            <a:r>
              <a:rPr lang="en-GB" b="1" dirty="0">
                <a:solidFill>
                  <a:srgbClr val="0070C0"/>
                </a:solidFill>
              </a:rPr>
              <a:t> on its own merit, not its potential </a:t>
            </a:r>
            <a:r>
              <a:rPr lang="en-GB" b="1" dirty="0" smtClean="0">
                <a:solidFill>
                  <a:srgbClr val="0070C0"/>
                </a:solidFill>
              </a:rPr>
              <a:t>if certain </a:t>
            </a:r>
            <a:r>
              <a:rPr lang="en-GB" b="1" dirty="0">
                <a:solidFill>
                  <a:srgbClr val="0070C0"/>
                </a:solidFill>
              </a:rPr>
              <a:t>changes were to be made</a:t>
            </a:r>
          </a:p>
          <a:p>
            <a:pPr lvl="1">
              <a:spcAft>
                <a:spcPts val="0"/>
              </a:spcAft>
              <a:buClr>
                <a:srgbClr val="0070C0"/>
              </a:buClr>
              <a:buFont typeface="Verdana" panose="020B0604030504040204" pitchFamily="34" charset="0"/>
              <a:buChar char="−"/>
            </a:pPr>
            <a:endParaRPr lang="en-GB" dirty="0">
              <a:solidFill>
                <a:srgbClr val="0070C0"/>
              </a:solidFill>
            </a:endParaRPr>
          </a:p>
          <a:p>
            <a:pPr lvl="0">
              <a:buClr>
                <a:srgbClr val="0070C0"/>
              </a:buClr>
              <a:buFont typeface="Arial" panose="020B0604020202020204" pitchFamily="34" charset="0"/>
              <a:buChar char="•"/>
            </a:pPr>
            <a:r>
              <a:rPr lang="en-US" i="1" dirty="0">
                <a:solidFill>
                  <a:srgbClr val="0070C0"/>
                </a:solidFill>
              </a:rPr>
              <a:t>Accuracy </a:t>
            </a:r>
            <a:endParaRPr lang="en-GB" dirty="0">
              <a:solidFill>
                <a:srgbClr val="0070C0"/>
              </a:solidFill>
            </a:endParaRPr>
          </a:p>
          <a:p>
            <a:pPr lvl="1">
              <a:spcAft>
                <a:spcPts val="0"/>
              </a:spcAft>
              <a:buClr>
                <a:srgbClr val="0070C0"/>
              </a:buClr>
              <a:buFont typeface="Verdana" panose="020B0604030504040204" pitchFamily="34" charset="0"/>
              <a:buChar char="−"/>
            </a:pPr>
            <a:r>
              <a:rPr lang="en-US" b="1" dirty="0">
                <a:solidFill>
                  <a:srgbClr val="0070C0"/>
                </a:solidFill>
              </a:rPr>
              <a:t>You make your judgment against the </a:t>
            </a:r>
            <a:r>
              <a:rPr lang="en-US" b="1" u="sng" dirty="0">
                <a:solidFill>
                  <a:srgbClr val="0070C0"/>
                </a:solidFill>
              </a:rPr>
              <a:t>official evaluation </a:t>
            </a:r>
            <a:r>
              <a:rPr lang="en-US" b="1" u="sng" dirty="0" smtClean="0">
                <a:solidFill>
                  <a:srgbClr val="0070C0"/>
                </a:solidFill>
              </a:rPr>
              <a:t>criteria </a:t>
            </a:r>
            <a:r>
              <a:rPr lang="en-US" b="1" dirty="0" smtClean="0">
                <a:solidFill>
                  <a:srgbClr val="0070C0"/>
                </a:solidFill>
              </a:rPr>
              <a:t>and the call or topic the proposal addresses, </a:t>
            </a:r>
            <a:r>
              <a:rPr lang="en-US" b="1" dirty="0">
                <a:solidFill>
                  <a:srgbClr val="0070C0"/>
                </a:solidFill>
              </a:rPr>
              <a:t>and nothing </a:t>
            </a:r>
            <a:r>
              <a:rPr lang="en-US" b="1" dirty="0" smtClean="0">
                <a:solidFill>
                  <a:srgbClr val="0070C0"/>
                </a:solidFill>
              </a:rPr>
              <a:t>else</a:t>
            </a:r>
          </a:p>
          <a:p>
            <a:pPr lvl="1">
              <a:spcAft>
                <a:spcPts val="0"/>
              </a:spcAft>
              <a:buClr>
                <a:srgbClr val="0070C0"/>
              </a:buClr>
              <a:buFont typeface="Verdana" panose="020B0604030504040204" pitchFamily="34" charset="0"/>
              <a:buChar char="−"/>
            </a:pPr>
            <a:endParaRPr lang="en-GB" dirty="0" smtClean="0"/>
          </a:p>
          <a:p>
            <a:pPr lvl="0">
              <a:buClr>
                <a:srgbClr val="0070C0"/>
              </a:buClr>
              <a:buFont typeface="Arial" panose="020B0604020202020204" pitchFamily="34" charset="0"/>
              <a:buChar char="•"/>
            </a:pPr>
            <a:r>
              <a:rPr lang="en-US" i="1" dirty="0" smtClean="0">
                <a:solidFill>
                  <a:srgbClr val="0070C0"/>
                </a:solidFill>
              </a:rPr>
              <a:t>Consistency</a:t>
            </a:r>
            <a:endParaRPr lang="en-GB" dirty="0">
              <a:solidFill>
                <a:srgbClr val="0070C0"/>
              </a:solidFill>
            </a:endParaRPr>
          </a:p>
          <a:p>
            <a:pPr lvl="1">
              <a:spcAft>
                <a:spcPts val="0"/>
              </a:spcAft>
              <a:buClr>
                <a:srgbClr val="0070C0"/>
              </a:buClr>
              <a:buFont typeface="Verdana" panose="020B0604030504040204" pitchFamily="34" charset="0"/>
              <a:buChar char="−"/>
            </a:pPr>
            <a:r>
              <a:rPr lang="en-US" b="1" dirty="0">
                <a:solidFill>
                  <a:srgbClr val="0070C0"/>
                </a:solidFill>
              </a:rPr>
              <a:t>You apply the </a:t>
            </a:r>
            <a:r>
              <a:rPr lang="en-US" b="1" u="sng" dirty="0">
                <a:solidFill>
                  <a:srgbClr val="0070C0"/>
                </a:solidFill>
              </a:rPr>
              <a:t>same standard </a:t>
            </a:r>
            <a:r>
              <a:rPr lang="en-US" b="1" dirty="0">
                <a:solidFill>
                  <a:srgbClr val="0070C0"/>
                </a:solidFill>
              </a:rPr>
              <a:t>of judgment to all proposals</a:t>
            </a:r>
            <a:endParaRPr lang="en-GB" dirty="0">
              <a:solidFill>
                <a:srgbClr val="0070C0"/>
              </a:solidFill>
            </a:endParaRPr>
          </a:p>
        </p:txBody>
      </p:sp>
    </p:spTree>
    <p:extLst>
      <p:ext uri="{BB962C8B-B14F-4D97-AF65-F5344CB8AC3E}">
        <p14:creationId xmlns:p14="http://schemas.microsoft.com/office/powerpoint/2010/main" val="72273474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Confidentiality</a:t>
            </a:r>
            <a:r>
              <a:rPr lang="en-US" u="sng" dirty="0" smtClean="0">
                <a:solidFill>
                  <a:schemeClr val="tx1"/>
                </a:solidFill>
              </a:rPr>
              <a:t> </a:t>
            </a:r>
            <a:endParaRPr lang="fr-BE" sz="2000" dirty="0">
              <a:solidFill>
                <a:schemeClr val="tx1"/>
              </a:solidFill>
            </a:endParaRPr>
          </a:p>
        </p:txBody>
      </p:sp>
      <p:sp>
        <p:nvSpPr>
          <p:cNvPr id="3" name="Content Placeholder 2"/>
          <p:cNvSpPr>
            <a:spLocks noGrp="1"/>
          </p:cNvSpPr>
          <p:nvPr>
            <p:ph idx="1"/>
          </p:nvPr>
        </p:nvSpPr>
        <p:spPr/>
        <p:txBody>
          <a:bodyPr>
            <a:normAutofit fontScale="85000" lnSpcReduction="20000"/>
          </a:bodyPr>
          <a:lstStyle/>
          <a:p>
            <a:pPr marL="0" indent="0">
              <a:buNone/>
            </a:pPr>
            <a:r>
              <a:rPr lang="en-GB" dirty="0">
                <a:solidFill>
                  <a:srgbClr val="0070C0"/>
                </a:solidFill>
              </a:rPr>
              <a:t>You must:</a:t>
            </a:r>
          </a:p>
          <a:p>
            <a:pPr marL="457200" indent="-457200">
              <a:buClr>
                <a:srgbClr val="0070C0"/>
              </a:buClr>
              <a:buFont typeface="Arial" panose="020B0604020202020204" pitchFamily="34" charset="0"/>
              <a:buChar char="•"/>
            </a:pPr>
            <a:r>
              <a:rPr lang="en-GB" sz="2600" dirty="0">
                <a:solidFill>
                  <a:srgbClr val="0070C0"/>
                </a:solidFill>
              </a:rPr>
              <a:t>N</a:t>
            </a:r>
            <a:r>
              <a:rPr lang="en-GB" sz="2600" dirty="0" smtClean="0">
                <a:solidFill>
                  <a:srgbClr val="0070C0"/>
                </a:solidFill>
              </a:rPr>
              <a:t>ot </a:t>
            </a:r>
            <a:r>
              <a:rPr lang="en-GB" sz="2600" dirty="0">
                <a:solidFill>
                  <a:srgbClr val="0070C0"/>
                </a:solidFill>
              </a:rPr>
              <a:t>discuss evaluation matters</a:t>
            </a:r>
            <a:r>
              <a:rPr lang="en-GB" sz="2600" b="0" dirty="0">
                <a:solidFill>
                  <a:srgbClr val="0070C0"/>
                </a:solidFill>
              </a:rPr>
              <a:t>, such as the content of proposals, the evaluation results or the opinions of fellow experts, with anyone, including:</a:t>
            </a:r>
          </a:p>
          <a:p>
            <a:pPr lvl="1">
              <a:spcAft>
                <a:spcPts val="0"/>
              </a:spcAft>
              <a:buClr>
                <a:srgbClr val="0070C0"/>
              </a:buClr>
              <a:buFont typeface="Verdana" panose="020B0604030504040204" pitchFamily="34" charset="0"/>
              <a:buChar char="−"/>
            </a:pPr>
            <a:r>
              <a:rPr lang="en-GB" sz="1900" b="1" dirty="0">
                <a:solidFill>
                  <a:srgbClr val="0070C0"/>
                </a:solidFill>
              </a:rPr>
              <a:t>O</a:t>
            </a:r>
            <a:r>
              <a:rPr lang="en-GB" sz="1900" b="1" dirty="0" smtClean="0">
                <a:solidFill>
                  <a:srgbClr val="0070C0"/>
                </a:solidFill>
              </a:rPr>
              <a:t>ther </a:t>
            </a:r>
            <a:r>
              <a:rPr lang="en-GB" sz="1900" b="1" dirty="0">
                <a:solidFill>
                  <a:srgbClr val="0070C0"/>
                </a:solidFill>
              </a:rPr>
              <a:t>experts or Commission/Agencies staff or any other person (e.g. colleagues, students…) not directly involved in the evaluation of the proposal</a:t>
            </a:r>
          </a:p>
          <a:p>
            <a:pPr lvl="1">
              <a:buClr>
                <a:srgbClr val="0070C0"/>
              </a:buClr>
              <a:buFont typeface="Verdana" panose="020B0604030504040204" pitchFamily="34" charset="0"/>
              <a:buChar char="−"/>
            </a:pPr>
            <a:r>
              <a:rPr lang="en-GB" sz="1900" b="1" i="1" u="sng" dirty="0">
                <a:solidFill>
                  <a:srgbClr val="0070C0"/>
                </a:solidFill>
              </a:rPr>
              <a:t>The sole exception</a:t>
            </a:r>
            <a:r>
              <a:rPr lang="en-GB" sz="1900" b="1" dirty="0">
                <a:solidFill>
                  <a:srgbClr val="0070C0"/>
                </a:solidFill>
              </a:rPr>
              <a:t>: your fellow experts who are evaluating the same proposal in a consensus group or </a:t>
            </a:r>
            <a:r>
              <a:rPr lang="en-GB" sz="1900" b="1" dirty="0" smtClean="0">
                <a:solidFill>
                  <a:srgbClr val="0070C0"/>
                </a:solidFill>
              </a:rPr>
              <a:t>Panel review</a:t>
            </a:r>
            <a:endParaRPr lang="en-GB" sz="1900" b="1" dirty="0">
              <a:solidFill>
                <a:srgbClr val="0070C0"/>
              </a:solidFill>
            </a:endParaRPr>
          </a:p>
          <a:p>
            <a:pPr marL="457200" indent="-457200">
              <a:buClr>
                <a:srgbClr val="0070C0"/>
              </a:buClr>
              <a:buFont typeface="Arial" panose="020B0604020202020204" pitchFamily="34" charset="0"/>
              <a:buChar char="•"/>
            </a:pPr>
            <a:r>
              <a:rPr lang="en-GB" dirty="0" smtClean="0">
                <a:solidFill>
                  <a:srgbClr val="0070C0"/>
                </a:solidFill>
              </a:rPr>
              <a:t>Not </a:t>
            </a:r>
            <a:r>
              <a:rPr lang="en-GB" dirty="0">
                <a:solidFill>
                  <a:srgbClr val="0070C0"/>
                </a:solidFill>
              </a:rPr>
              <a:t>contact partners in the consortium, sub-contractors or any third parties </a:t>
            </a:r>
          </a:p>
          <a:p>
            <a:pPr marL="457200" indent="-457200">
              <a:buClr>
                <a:srgbClr val="0070C0"/>
              </a:buClr>
              <a:buFont typeface="Arial" panose="020B0604020202020204" pitchFamily="34" charset="0"/>
              <a:buChar char="•"/>
            </a:pPr>
            <a:r>
              <a:rPr lang="en-GB" dirty="0">
                <a:solidFill>
                  <a:srgbClr val="0070C0"/>
                </a:solidFill>
              </a:rPr>
              <a:t>N</a:t>
            </a:r>
            <a:r>
              <a:rPr lang="en-GB" dirty="0" smtClean="0">
                <a:solidFill>
                  <a:srgbClr val="0070C0"/>
                </a:solidFill>
              </a:rPr>
              <a:t>ot </a:t>
            </a:r>
            <a:r>
              <a:rPr lang="en-GB" dirty="0">
                <a:solidFill>
                  <a:srgbClr val="0070C0"/>
                </a:solidFill>
              </a:rPr>
              <a:t>disclose the names of your fellow experts</a:t>
            </a:r>
          </a:p>
          <a:p>
            <a:pPr lvl="1">
              <a:spcAft>
                <a:spcPts val="0"/>
              </a:spcAft>
              <a:buClr>
                <a:srgbClr val="0070C0"/>
              </a:buClr>
              <a:buFont typeface="Verdana" panose="020B0604030504040204" pitchFamily="34" charset="0"/>
              <a:buChar char="−"/>
            </a:pPr>
            <a:r>
              <a:rPr lang="en-GB" sz="1900" b="1" dirty="0">
                <a:solidFill>
                  <a:srgbClr val="0070C0"/>
                </a:solidFill>
              </a:rPr>
              <a:t>The Commission publishes the names of the experts </a:t>
            </a:r>
            <a:r>
              <a:rPr lang="en-GB" sz="1900" b="1" dirty="0" smtClean="0">
                <a:solidFill>
                  <a:srgbClr val="0070C0"/>
                </a:solidFill>
              </a:rPr>
              <a:t>annually - as </a:t>
            </a:r>
            <a:r>
              <a:rPr lang="en-GB" sz="1900" b="1" dirty="0">
                <a:solidFill>
                  <a:srgbClr val="0070C0"/>
                </a:solidFill>
              </a:rPr>
              <a:t>a </a:t>
            </a:r>
            <a:r>
              <a:rPr lang="en-GB" sz="1900" b="1" dirty="0" smtClean="0">
                <a:solidFill>
                  <a:srgbClr val="0070C0"/>
                </a:solidFill>
              </a:rPr>
              <a:t>group, no </a:t>
            </a:r>
            <a:r>
              <a:rPr lang="en-GB" sz="1900" b="1" dirty="0">
                <a:solidFill>
                  <a:srgbClr val="0070C0"/>
                </a:solidFill>
              </a:rPr>
              <a:t>link can be made between an expert and a </a:t>
            </a:r>
            <a:r>
              <a:rPr lang="en-GB" sz="1900" b="1" dirty="0" smtClean="0">
                <a:solidFill>
                  <a:srgbClr val="0070C0"/>
                </a:solidFill>
              </a:rPr>
              <a:t>proposal</a:t>
            </a:r>
          </a:p>
          <a:p>
            <a:pPr marL="457200" indent="-457200">
              <a:buClr>
                <a:srgbClr val="0070C0"/>
              </a:buClr>
              <a:buFont typeface="Arial" panose="020B0604020202020204" pitchFamily="34" charset="0"/>
              <a:buChar char="•"/>
            </a:pPr>
            <a:r>
              <a:rPr lang="en-GB" sz="2600" dirty="0" smtClean="0">
                <a:solidFill>
                  <a:srgbClr val="0070C0"/>
                </a:solidFill>
              </a:rPr>
              <a:t>Maintain </a:t>
            </a:r>
            <a:r>
              <a:rPr lang="en-GB" sz="2600" dirty="0">
                <a:solidFill>
                  <a:srgbClr val="0070C0"/>
                </a:solidFill>
              </a:rPr>
              <a:t>the confidentiality of documents</a:t>
            </a:r>
            <a:r>
              <a:rPr lang="en-GB" sz="2600" b="0" dirty="0">
                <a:solidFill>
                  <a:srgbClr val="0070C0"/>
                </a:solidFill>
              </a:rPr>
              <a:t>, paper or electronic, at all times and wherever you do your evaluation work (on-site or remotely)</a:t>
            </a:r>
          </a:p>
          <a:p>
            <a:pPr lvl="1">
              <a:spcAft>
                <a:spcPts val="0"/>
              </a:spcAft>
              <a:buClr>
                <a:srgbClr val="0070C0"/>
              </a:buClr>
              <a:buFont typeface="Verdana" panose="020B0604030504040204" pitchFamily="34" charset="0"/>
              <a:buChar char="−"/>
            </a:pPr>
            <a:r>
              <a:rPr lang="en-GB" sz="1900" b="1" dirty="0">
                <a:solidFill>
                  <a:srgbClr val="0070C0"/>
                </a:solidFill>
              </a:rPr>
              <a:t>Please take nothing </a:t>
            </a:r>
            <a:r>
              <a:rPr lang="en-GB" sz="1900" b="1" dirty="0" smtClean="0">
                <a:solidFill>
                  <a:srgbClr val="0070C0"/>
                </a:solidFill>
              </a:rPr>
              <a:t>away from </a:t>
            </a:r>
            <a:r>
              <a:rPr lang="en-GB" sz="1900" b="1" dirty="0">
                <a:solidFill>
                  <a:srgbClr val="0070C0"/>
                </a:solidFill>
              </a:rPr>
              <a:t>the evaluation building (be it paper or electronic)</a:t>
            </a:r>
          </a:p>
          <a:p>
            <a:pPr lvl="1">
              <a:spcAft>
                <a:spcPts val="0"/>
              </a:spcAft>
              <a:buClr>
                <a:srgbClr val="0070C0"/>
              </a:buClr>
              <a:buFont typeface="Verdana" panose="020B0604030504040204" pitchFamily="34" charset="0"/>
              <a:buChar char="−"/>
            </a:pPr>
            <a:r>
              <a:rPr lang="en-GB" sz="1900" b="1" dirty="0">
                <a:solidFill>
                  <a:srgbClr val="0070C0"/>
                </a:solidFill>
              </a:rPr>
              <a:t>Return, destroy or delete all confidential documents, paper or electronic, upon completing your work, as instructed</a:t>
            </a:r>
          </a:p>
        </p:txBody>
      </p:sp>
    </p:spTree>
    <p:extLst>
      <p:ext uri="{BB962C8B-B14F-4D97-AF65-F5344CB8AC3E}">
        <p14:creationId xmlns:p14="http://schemas.microsoft.com/office/powerpoint/2010/main" val="121281500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a:bodyPr>
          <a:lstStyle/>
          <a:p>
            <a:r>
              <a:rPr lang="en-GB" dirty="0"/>
              <a:t>Conflicts of interest (COI) (1)</a:t>
            </a:r>
          </a:p>
        </p:txBody>
      </p:sp>
      <p:sp>
        <p:nvSpPr>
          <p:cNvPr id="8" name="Content Placeholder 7"/>
          <p:cNvSpPr>
            <a:spLocks noGrp="1"/>
          </p:cNvSpPr>
          <p:nvPr>
            <p:ph idx="1"/>
          </p:nvPr>
        </p:nvSpPr>
        <p:spPr/>
        <p:txBody>
          <a:bodyPr>
            <a:normAutofit fontScale="77500" lnSpcReduction="20000"/>
          </a:bodyPr>
          <a:lstStyle/>
          <a:p>
            <a:pPr marL="0" indent="0">
              <a:buClr>
                <a:srgbClr val="0070C0"/>
              </a:buClr>
              <a:buNone/>
            </a:pPr>
            <a:r>
              <a:rPr lang="en-GB" sz="3100" dirty="0" smtClean="0">
                <a:solidFill>
                  <a:srgbClr val="0070C0"/>
                </a:solidFill>
              </a:rPr>
              <a:t>You have a COI if you:</a:t>
            </a:r>
          </a:p>
          <a:p>
            <a:pPr marL="457200" indent="-457200">
              <a:buClr>
                <a:srgbClr val="0070C0"/>
              </a:buClr>
              <a:buFont typeface="Arial" panose="020B0604020202020204" pitchFamily="34" charset="0"/>
              <a:buChar char="•"/>
            </a:pPr>
            <a:r>
              <a:rPr lang="en-GB" dirty="0" smtClean="0">
                <a:solidFill>
                  <a:srgbClr val="0070C0"/>
                </a:solidFill>
              </a:rPr>
              <a:t>were involved in the preparation of the proposal (including pre-proposal checks)</a:t>
            </a:r>
          </a:p>
          <a:p>
            <a:pPr marL="457200" indent="-457200">
              <a:buClr>
                <a:srgbClr val="0070C0"/>
              </a:buClr>
              <a:buFont typeface="Arial" panose="020B0604020202020204" pitchFamily="34" charset="0"/>
              <a:buChar char="•"/>
            </a:pPr>
            <a:r>
              <a:rPr lang="en-GB" dirty="0" smtClean="0">
                <a:solidFill>
                  <a:srgbClr val="0070C0"/>
                </a:solidFill>
              </a:rPr>
              <a:t>stand to benefit directly/indirectly if the proposal is successful</a:t>
            </a:r>
          </a:p>
          <a:p>
            <a:pPr marL="457200" indent="-457200">
              <a:buClr>
                <a:srgbClr val="0070C0"/>
              </a:buClr>
              <a:buFont typeface="Arial" panose="020B0604020202020204" pitchFamily="34" charset="0"/>
              <a:buChar char="•"/>
            </a:pPr>
            <a:r>
              <a:rPr lang="en-GB" dirty="0" smtClean="0">
                <a:solidFill>
                  <a:srgbClr val="0070C0"/>
                </a:solidFill>
              </a:rPr>
              <a:t>have a close family/personal relationship with any person representing an applicant legal entity</a:t>
            </a:r>
          </a:p>
          <a:p>
            <a:pPr marL="457200" indent="-457200">
              <a:buClr>
                <a:srgbClr val="0070C0"/>
              </a:buClr>
              <a:buFont typeface="Arial" panose="020B0604020202020204" pitchFamily="34" charset="0"/>
              <a:buChar char="•"/>
            </a:pPr>
            <a:r>
              <a:rPr lang="en-GB" dirty="0" smtClean="0">
                <a:solidFill>
                  <a:srgbClr val="0070C0"/>
                </a:solidFill>
              </a:rPr>
              <a:t>are a director/trustee/partner of an applicant or involved in the management of an applicant's organisation</a:t>
            </a:r>
          </a:p>
          <a:p>
            <a:pPr marL="457200" indent="-457200">
              <a:buClr>
                <a:srgbClr val="0070C0"/>
              </a:buClr>
              <a:buFont typeface="Arial" panose="020B0604020202020204" pitchFamily="34" charset="0"/>
              <a:buChar char="•"/>
            </a:pPr>
            <a:r>
              <a:rPr lang="en-GB" dirty="0" smtClean="0">
                <a:solidFill>
                  <a:srgbClr val="0070C0"/>
                </a:solidFill>
              </a:rPr>
              <a:t>are employed or contracted by an applicant or a named subcontractor</a:t>
            </a:r>
          </a:p>
          <a:p>
            <a:pPr marL="457200" indent="-457200">
              <a:buClr>
                <a:srgbClr val="0070C0"/>
              </a:buClr>
              <a:buFont typeface="Arial" panose="020B0604020202020204" pitchFamily="34" charset="0"/>
              <a:buChar char="•"/>
            </a:pPr>
            <a:r>
              <a:rPr lang="en-GB" dirty="0" smtClean="0">
                <a:solidFill>
                  <a:srgbClr val="0070C0"/>
                </a:solidFill>
              </a:rPr>
              <a:t>are a member of a Horizon 2020 Advisory Group or Programme Committee in an area related to the call in question</a:t>
            </a:r>
          </a:p>
          <a:p>
            <a:pPr marL="457200" indent="-457200">
              <a:spcAft>
                <a:spcPts val="1200"/>
              </a:spcAft>
              <a:buClr>
                <a:srgbClr val="0070C0"/>
              </a:buClr>
              <a:buFont typeface="Arial" panose="020B0604020202020204" pitchFamily="34" charset="0"/>
              <a:buChar char="•"/>
            </a:pPr>
            <a:r>
              <a:rPr lang="en-GB" dirty="0" smtClean="0">
                <a:solidFill>
                  <a:srgbClr val="0070C0"/>
                </a:solidFill>
              </a:rPr>
              <a:t>are a National Contact Point or are directly working for the Enterprise Europe Network</a:t>
            </a:r>
            <a:endParaRPr lang="en-US" dirty="0">
              <a:solidFill>
                <a:srgbClr val="0070C0"/>
              </a:solidFill>
            </a:endParaRPr>
          </a:p>
        </p:txBody>
      </p:sp>
    </p:spTree>
    <p:extLst>
      <p:ext uri="{BB962C8B-B14F-4D97-AF65-F5344CB8AC3E}">
        <p14:creationId xmlns:p14="http://schemas.microsoft.com/office/powerpoint/2010/main" val="82720097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Conflicts </a:t>
            </a:r>
            <a:r>
              <a:rPr lang="en-GB" dirty="0"/>
              <a:t>of interest (COI) </a:t>
            </a:r>
            <a:r>
              <a:rPr lang="en-GB" dirty="0" smtClean="0"/>
              <a:t>(2)</a:t>
            </a:r>
            <a:endParaRPr lang="fr-BE" sz="2000" dirty="0">
              <a:solidFill>
                <a:schemeClr val="tx1"/>
              </a:solidFill>
            </a:endParaRPr>
          </a:p>
        </p:txBody>
      </p:sp>
      <p:sp>
        <p:nvSpPr>
          <p:cNvPr id="3" name="Content Placeholder 2"/>
          <p:cNvSpPr>
            <a:spLocks noGrp="1"/>
          </p:cNvSpPr>
          <p:nvPr>
            <p:ph idx="1"/>
          </p:nvPr>
        </p:nvSpPr>
        <p:spPr/>
        <p:txBody>
          <a:bodyPr>
            <a:normAutofit fontScale="92500" lnSpcReduction="10000"/>
          </a:bodyPr>
          <a:lstStyle/>
          <a:p>
            <a:pPr marL="0" indent="0">
              <a:spcAft>
                <a:spcPts val="1200"/>
              </a:spcAft>
              <a:buNone/>
            </a:pPr>
            <a:r>
              <a:rPr lang="en-GB" sz="2600" dirty="0">
                <a:solidFill>
                  <a:srgbClr val="0070C0"/>
                </a:solidFill>
              </a:rPr>
              <a:t>You </a:t>
            </a:r>
            <a:r>
              <a:rPr lang="en-GB" sz="2600" dirty="0" smtClean="0">
                <a:solidFill>
                  <a:srgbClr val="0070C0"/>
                </a:solidFill>
              </a:rPr>
              <a:t>may have </a:t>
            </a:r>
            <a:r>
              <a:rPr lang="en-GB" sz="2600" dirty="0">
                <a:solidFill>
                  <a:srgbClr val="0070C0"/>
                </a:solidFill>
              </a:rPr>
              <a:t>a COI if you:</a:t>
            </a:r>
            <a:endParaRPr lang="en-US" sz="2600" dirty="0">
              <a:solidFill>
                <a:srgbClr val="0070C0"/>
              </a:solidFill>
            </a:endParaRPr>
          </a:p>
          <a:p>
            <a:pPr marL="457200" lvl="0" indent="-457200">
              <a:spcAft>
                <a:spcPts val="1200"/>
              </a:spcAft>
              <a:buClr>
                <a:srgbClr val="0070C0"/>
              </a:buClr>
              <a:buFont typeface="Arial" panose="020B0604020202020204" pitchFamily="34" charset="0"/>
              <a:buChar char="•"/>
            </a:pPr>
            <a:r>
              <a:rPr lang="pl-PL" dirty="0" smtClean="0">
                <a:solidFill>
                  <a:srgbClr val="0070C0"/>
                </a:solidFill>
              </a:rPr>
              <a:t>In the </a:t>
            </a:r>
            <a:r>
              <a:rPr lang="pl-PL" dirty="0" err="1" smtClean="0">
                <a:solidFill>
                  <a:srgbClr val="0070C0"/>
                </a:solidFill>
              </a:rPr>
              <a:t>following</a:t>
            </a:r>
            <a:r>
              <a:rPr lang="pl-PL" dirty="0" smtClean="0">
                <a:solidFill>
                  <a:srgbClr val="0070C0"/>
                </a:solidFill>
              </a:rPr>
              <a:t> </a:t>
            </a:r>
            <a:r>
              <a:rPr lang="en-US" dirty="0" smtClean="0">
                <a:solidFill>
                  <a:srgbClr val="0070C0"/>
                </a:solidFill>
              </a:rPr>
              <a:t>situation</a:t>
            </a:r>
            <a:r>
              <a:rPr lang="pl-PL" dirty="0" smtClean="0">
                <a:solidFill>
                  <a:srgbClr val="0070C0"/>
                </a:solidFill>
              </a:rPr>
              <a:t>s</a:t>
            </a:r>
            <a:r>
              <a:rPr lang="en-US" dirty="0" smtClean="0">
                <a:solidFill>
                  <a:srgbClr val="0070C0"/>
                </a:solidFill>
              </a:rPr>
              <a:t> </a:t>
            </a:r>
            <a:r>
              <a:rPr lang="en-US" dirty="0" err="1" smtClean="0">
                <a:solidFill>
                  <a:srgbClr val="0070C0"/>
                </a:solidFill>
              </a:rPr>
              <a:t>th</a:t>
            </a:r>
            <a:r>
              <a:rPr lang="pl-PL" dirty="0" smtClean="0">
                <a:solidFill>
                  <a:srgbClr val="0070C0"/>
                </a:solidFill>
              </a:rPr>
              <a:t>e EC/</a:t>
            </a:r>
            <a:r>
              <a:rPr lang="pl-PL" dirty="0" err="1" smtClean="0">
                <a:solidFill>
                  <a:srgbClr val="0070C0"/>
                </a:solidFill>
              </a:rPr>
              <a:t>Agency</a:t>
            </a:r>
            <a:r>
              <a:rPr lang="pl-PL" dirty="0" smtClean="0">
                <a:solidFill>
                  <a:srgbClr val="0070C0"/>
                </a:solidFill>
              </a:rPr>
              <a:t> </a:t>
            </a:r>
            <a:r>
              <a:rPr lang="pl-PL" dirty="0" err="1" smtClean="0">
                <a:solidFill>
                  <a:srgbClr val="0070C0"/>
                </a:solidFill>
              </a:rPr>
              <a:t>will</a:t>
            </a:r>
            <a:r>
              <a:rPr lang="pl-PL" dirty="0" smtClean="0">
                <a:solidFill>
                  <a:srgbClr val="0070C0"/>
                </a:solidFill>
              </a:rPr>
              <a:t> </a:t>
            </a:r>
            <a:r>
              <a:rPr lang="pl-PL" dirty="0" err="1" smtClean="0">
                <a:solidFill>
                  <a:srgbClr val="0070C0"/>
                </a:solidFill>
              </a:rPr>
              <a:t>decide</a:t>
            </a:r>
            <a:r>
              <a:rPr lang="pl-PL" dirty="0" smtClean="0">
                <a:solidFill>
                  <a:srgbClr val="0070C0"/>
                </a:solidFill>
              </a:rPr>
              <a:t> </a:t>
            </a:r>
            <a:r>
              <a:rPr lang="pl-PL" dirty="0" err="1" smtClean="0">
                <a:solidFill>
                  <a:srgbClr val="0070C0"/>
                </a:solidFill>
              </a:rPr>
              <a:t>whether</a:t>
            </a:r>
            <a:r>
              <a:rPr lang="pl-PL" dirty="0" smtClean="0">
                <a:solidFill>
                  <a:srgbClr val="0070C0"/>
                </a:solidFill>
              </a:rPr>
              <a:t> COI </a:t>
            </a:r>
            <a:r>
              <a:rPr lang="pl-PL" dirty="0" err="1" smtClean="0">
                <a:solidFill>
                  <a:srgbClr val="0070C0"/>
                </a:solidFill>
              </a:rPr>
              <a:t>exists</a:t>
            </a:r>
            <a:r>
              <a:rPr lang="en-US" dirty="0" smtClean="0">
                <a:solidFill>
                  <a:srgbClr val="0070C0"/>
                </a:solidFill>
              </a:rPr>
              <a:t>:</a:t>
            </a:r>
            <a:endParaRPr lang="en-GB" dirty="0">
              <a:solidFill>
                <a:srgbClr val="0070C0"/>
              </a:solidFill>
            </a:endParaRPr>
          </a:p>
          <a:p>
            <a:pPr lvl="1">
              <a:buClr>
                <a:srgbClr val="0070C0"/>
              </a:buClr>
              <a:buFont typeface="Verdana" panose="020B0604030504040204" pitchFamily="34" charset="0"/>
              <a:buChar char="−"/>
            </a:pPr>
            <a:r>
              <a:rPr lang="en-US" dirty="0" smtClean="0">
                <a:solidFill>
                  <a:srgbClr val="0070C0"/>
                </a:solidFill>
              </a:rPr>
              <a:t>Were </a:t>
            </a:r>
            <a:r>
              <a:rPr lang="en-US" dirty="0">
                <a:solidFill>
                  <a:srgbClr val="0070C0"/>
                </a:solidFill>
              </a:rPr>
              <a:t>employed by an applicant or sub-contractor in the last 3 years</a:t>
            </a:r>
            <a:endParaRPr lang="en-GB" dirty="0">
              <a:solidFill>
                <a:srgbClr val="0070C0"/>
              </a:solidFill>
            </a:endParaRPr>
          </a:p>
          <a:p>
            <a:pPr lvl="1">
              <a:buClr>
                <a:srgbClr val="0070C0"/>
              </a:buClr>
              <a:buFont typeface="Verdana" panose="020B0604030504040204" pitchFamily="34" charset="0"/>
              <a:buChar char="−"/>
            </a:pPr>
            <a:r>
              <a:rPr lang="en-US" dirty="0">
                <a:solidFill>
                  <a:srgbClr val="0070C0"/>
                </a:solidFill>
              </a:rPr>
              <a:t>W</a:t>
            </a:r>
            <a:r>
              <a:rPr lang="en-US" dirty="0" smtClean="0">
                <a:solidFill>
                  <a:srgbClr val="0070C0"/>
                </a:solidFill>
              </a:rPr>
              <a:t>ere </a:t>
            </a:r>
            <a:r>
              <a:rPr lang="en-US" dirty="0">
                <a:solidFill>
                  <a:srgbClr val="0070C0"/>
                </a:solidFill>
              </a:rPr>
              <a:t>involved in a grant agreement/decision, the membership of management structures or a research collaboration with an applicant in the last 3 years</a:t>
            </a:r>
            <a:endParaRPr lang="en-GB" dirty="0">
              <a:solidFill>
                <a:srgbClr val="0070C0"/>
              </a:solidFill>
            </a:endParaRPr>
          </a:p>
          <a:p>
            <a:pPr lvl="1">
              <a:spcAft>
                <a:spcPts val="1200"/>
              </a:spcAft>
              <a:buClr>
                <a:srgbClr val="0070C0"/>
              </a:buClr>
              <a:buFont typeface="Verdana" panose="020B0604030504040204" pitchFamily="34" charset="0"/>
              <a:buChar char="−"/>
            </a:pPr>
            <a:r>
              <a:rPr lang="en-US" dirty="0">
                <a:solidFill>
                  <a:srgbClr val="0070C0"/>
                </a:solidFill>
              </a:rPr>
              <a:t>A</a:t>
            </a:r>
            <a:r>
              <a:rPr lang="en-US" dirty="0" smtClean="0">
                <a:solidFill>
                  <a:srgbClr val="0070C0"/>
                </a:solidFill>
              </a:rPr>
              <a:t>re </a:t>
            </a:r>
            <a:r>
              <a:rPr lang="en-US" dirty="0">
                <a:solidFill>
                  <a:srgbClr val="0070C0"/>
                </a:solidFill>
              </a:rPr>
              <a:t>in any other situation that casts doubt on your impartiality or that could reasonably appear to do </a:t>
            </a:r>
            <a:r>
              <a:rPr lang="en-US" dirty="0" smtClean="0">
                <a:solidFill>
                  <a:srgbClr val="0070C0"/>
                </a:solidFill>
              </a:rPr>
              <a:t>so</a:t>
            </a:r>
            <a:r>
              <a:rPr lang="pl-PL" dirty="0" smtClean="0">
                <a:solidFill>
                  <a:srgbClr val="0070C0"/>
                </a:solidFill>
              </a:rPr>
              <a:t> (</a:t>
            </a:r>
            <a:r>
              <a:rPr lang="pl-PL" dirty="0" err="1" smtClean="0">
                <a:solidFill>
                  <a:srgbClr val="0070C0"/>
                </a:solidFill>
              </a:rPr>
              <a:t>e.g</a:t>
            </a:r>
            <a:r>
              <a:rPr lang="pl-PL" dirty="0" smtClean="0">
                <a:solidFill>
                  <a:srgbClr val="0070C0"/>
                </a:solidFill>
              </a:rPr>
              <a:t>. </a:t>
            </a:r>
            <a:r>
              <a:rPr lang="pl-PL" dirty="0" err="1" smtClean="0">
                <a:solidFill>
                  <a:srgbClr val="0070C0"/>
                </a:solidFill>
              </a:rPr>
              <a:t>if</a:t>
            </a:r>
            <a:r>
              <a:rPr lang="pl-PL" dirty="0" smtClean="0">
                <a:solidFill>
                  <a:srgbClr val="0070C0"/>
                </a:solidFill>
              </a:rPr>
              <a:t> </a:t>
            </a:r>
            <a:r>
              <a:rPr lang="pl-PL" dirty="0" err="1" smtClean="0">
                <a:solidFill>
                  <a:srgbClr val="0070C0"/>
                </a:solidFill>
              </a:rPr>
              <a:t>you</a:t>
            </a:r>
            <a:r>
              <a:rPr lang="pl-PL" dirty="0" smtClean="0">
                <a:solidFill>
                  <a:srgbClr val="0070C0"/>
                </a:solidFill>
              </a:rPr>
              <a:t> </a:t>
            </a:r>
            <a:r>
              <a:rPr lang="pl-PL" dirty="0" err="1" smtClean="0">
                <a:solidFill>
                  <a:srgbClr val="0070C0"/>
                </a:solidFill>
              </a:rPr>
              <a:t>are</a:t>
            </a:r>
            <a:r>
              <a:rPr lang="pl-PL" dirty="0" smtClean="0">
                <a:solidFill>
                  <a:srgbClr val="0070C0"/>
                </a:solidFill>
              </a:rPr>
              <a:t> </a:t>
            </a:r>
            <a:r>
              <a:rPr lang="pl-PL" dirty="0" err="1" smtClean="0">
                <a:solidFill>
                  <a:srgbClr val="0070C0"/>
                </a:solidFill>
              </a:rPr>
              <a:t>involved</a:t>
            </a:r>
            <a:r>
              <a:rPr lang="pl-PL" dirty="0" smtClean="0">
                <a:solidFill>
                  <a:srgbClr val="0070C0"/>
                </a:solidFill>
              </a:rPr>
              <a:t> in </a:t>
            </a:r>
            <a:r>
              <a:rPr lang="pl-PL" dirty="0" err="1" smtClean="0">
                <a:solidFill>
                  <a:srgbClr val="0070C0"/>
                </a:solidFill>
              </a:rPr>
              <a:t>competing</a:t>
            </a:r>
            <a:r>
              <a:rPr lang="pl-PL" dirty="0" smtClean="0">
                <a:solidFill>
                  <a:srgbClr val="0070C0"/>
                </a:solidFill>
              </a:rPr>
              <a:t> </a:t>
            </a:r>
            <a:r>
              <a:rPr lang="pl-PL" dirty="0" err="1" smtClean="0">
                <a:solidFill>
                  <a:srgbClr val="0070C0"/>
                </a:solidFill>
              </a:rPr>
              <a:t>proposal</a:t>
            </a:r>
            <a:r>
              <a:rPr lang="pl-PL" dirty="0" smtClean="0">
                <a:solidFill>
                  <a:srgbClr val="0070C0"/>
                </a:solidFill>
              </a:rPr>
              <a:t>)</a:t>
            </a:r>
            <a:endParaRPr lang="en-US" dirty="0" smtClean="0">
              <a:solidFill>
                <a:srgbClr val="0070C0"/>
              </a:solidFill>
            </a:endParaRPr>
          </a:p>
          <a:p>
            <a:pPr marL="457200" indent="-457200">
              <a:spcAft>
                <a:spcPts val="1200"/>
              </a:spcAft>
              <a:buFont typeface="Arial" panose="020B0604020202020204" pitchFamily="34" charset="0"/>
              <a:buChar char="•"/>
            </a:pPr>
            <a:r>
              <a:rPr lang="en-GB" dirty="0">
                <a:solidFill>
                  <a:srgbClr val="0070C0"/>
                </a:solidFill>
              </a:rPr>
              <a:t>COI conditions are spelled out in your </a:t>
            </a:r>
            <a:r>
              <a:rPr lang="en-GB" dirty="0">
                <a:solidFill>
                  <a:srgbClr val="0070C0"/>
                </a:solidFill>
                <a:hlinkClick r:id="rId2"/>
              </a:rPr>
              <a:t>contract</a:t>
            </a:r>
            <a:r>
              <a:rPr lang="en-GB" dirty="0">
                <a:solidFill>
                  <a:srgbClr val="0070C0"/>
                </a:solidFill>
              </a:rPr>
              <a:t> and in the Code of Conduct (Annex 1)</a:t>
            </a:r>
          </a:p>
          <a:p>
            <a:pPr marL="457200" lvl="1" indent="0">
              <a:spcAft>
                <a:spcPts val="1200"/>
              </a:spcAft>
              <a:buNone/>
            </a:pPr>
            <a:endParaRPr lang="fr-BE" dirty="0"/>
          </a:p>
        </p:txBody>
      </p:sp>
    </p:spTree>
    <p:extLst>
      <p:ext uri="{BB962C8B-B14F-4D97-AF65-F5344CB8AC3E}">
        <p14:creationId xmlns:p14="http://schemas.microsoft.com/office/powerpoint/2010/main" val="227788048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Conflicts of interest (</a:t>
            </a:r>
            <a:r>
              <a:rPr lang="en-US" dirty="0" smtClean="0">
                <a:solidFill>
                  <a:schemeClr val="tx1"/>
                </a:solidFill>
              </a:rPr>
              <a:t>COI) (3)</a:t>
            </a:r>
            <a:r>
              <a:rPr lang="en-US" u="sng" dirty="0" smtClean="0">
                <a:solidFill>
                  <a:schemeClr val="tx1"/>
                </a:solidFill>
              </a:rPr>
              <a:t> </a:t>
            </a:r>
            <a:endParaRPr lang="fr-BE" dirty="0">
              <a:solidFill>
                <a:schemeClr val="tx1"/>
              </a:solidFill>
            </a:endParaRPr>
          </a:p>
        </p:txBody>
      </p:sp>
      <p:sp>
        <p:nvSpPr>
          <p:cNvPr id="3" name="Content Placeholder 2"/>
          <p:cNvSpPr>
            <a:spLocks noGrp="1"/>
          </p:cNvSpPr>
          <p:nvPr>
            <p:ph idx="1"/>
          </p:nvPr>
        </p:nvSpPr>
        <p:spPr/>
        <p:txBody>
          <a:bodyPr>
            <a:normAutofit fontScale="85000" lnSpcReduction="10000"/>
          </a:bodyPr>
          <a:lstStyle/>
          <a:p>
            <a:pPr lvl="0">
              <a:buClr>
                <a:srgbClr val="0070C0"/>
              </a:buClr>
              <a:buFont typeface="Arial" panose="020B0604020202020204" pitchFamily="34" charset="0"/>
              <a:buChar char="•"/>
            </a:pPr>
            <a:r>
              <a:rPr lang="en-GB" dirty="0">
                <a:solidFill>
                  <a:srgbClr val="0070C0"/>
                </a:solidFill>
              </a:rPr>
              <a:t>You must inform the </a:t>
            </a:r>
            <a:r>
              <a:rPr lang="en-GB" dirty="0" smtClean="0">
                <a:solidFill>
                  <a:srgbClr val="0070C0"/>
                </a:solidFill>
              </a:rPr>
              <a:t>Commission/Agency </a:t>
            </a:r>
            <a:r>
              <a:rPr lang="en-GB" dirty="0">
                <a:solidFill>
                  <a:srgbClr val="0070C0"/>
                </a:solidFill>
              </a:rPr>
              <a:t>as soon as you become aware of a COI </a:t>
            </a:r>
          </a:p>
          <a:p>
            <a:pPr lvl="1">
              <a:buClr>
                <a:srgbClr val="0070C0"/>
              </a:buClr>
              <a:buFont typeface="Verdana" panose="020B0604030504040204" pitchFamily="34" charset="0"/>
              <a:buChar char="−"/>
            </a:pPr>
            <a:r>
              <a:rPr lang="en-GB" dirty="0">
                <a:solidFill>
                  <a:srgbClr val="0070C0"/>
                </a:solidFill>
              </a:rPr>
              <a:t>B</a:t>
            </a:r>
            <a:r>
              <a:rPr lang="en-GB" dirty="0" smtClean="0">
                <a:solidFill>
                  <a:srgbClr val="0070C0"/>
                </a:solidFill>
              </a:rPr>
              <a:t>efore </a:t>
            </a:r>
            <a:r>
              <a:rPr lang="en-GB" dirty="0">
                <a:solidFill>
                  <a:srgbClr val="0070C0"/>
                </a:solidFill>
              </a:rPr>
              <a:t>the signature of the contract</a:t>
            </a:r>
          </a:p>
          <a:p>
            <a:pPr lvl="1">
              <a:buClr>
                <a:srgbClr val="0070C0"/>
              </a:buClr>
              <a:buFont typeface="Verdana" panose="020B0604030504040204" pitchFamily="34" charset="0"/>
              <a:buChar char="−"/>
            </a:pPr>
            <a:r>
              <a:rPr lang="en-GB" dirty="0">
                <a:solidFill>
                  <a:srgbClr val="0070C0"/>
                </a:solidFill>
              </a:rPr>
              <a:t>U</a:t>
            </a:r>
            <a:r>
              <a:rPr lang="en-GB" dirty="0" smtClean="0">
                <a:solidFill>
                  <a:srgbClr val="0070C0"/>
                </a:solidFill>
              </a:rPr>
              <a:t>pon </a:t>
            </a:r>
            <a:r>
              <a:rPr lang="en-GB" dirty="0">
                <a:solidFill>
                  <a:srgbClr val="0070C0"/>
                </a:solidFill>
              </a:rPr>
              <a:t>receipt of proposals, or </a:t>
            </a:r>
          </a:p>
          <a:p>
            <a:pPr lvl="1">
              <a:buClr>
                <a:srgbClr val="0070C0"/>
              </a:buClr>
              <a:buFont typeface="Verdana" panose="020B0604030504040204" pitchFamily="34" charset="0"/>
              <a:buChar char="−"/>
            </a:pPr>
            <a:r>
              <a:rPr lang="en-GB" dirty="0">
                <a:solidFill>
                  <a:srgbClr val="0070C0"/>
                </a:solidFill>
              </a:rPr>
              <a:t>D</a:t>
            </a:r>
            <a:r>
              <a:rPr lang="en-GB" dirty="0" smtClean="0">
                <a:solidFill>
                  <a:srgbClr val="0070C0"/>
                </a:solidFill>
              </a:rPr>
              <a:t>uring </a:t>
            </a:r>
            <a:r>
              <a:rPr lang="en-GB" dirty="0">
                <a:solidFill>
                  <a:srgbClr val="0070C0"/>
                </a:solidFill>
              </a:rPr>
              <a:t>the course of your work</a:t>
            </a:r>
          </a:p>
          <a:p>
            <a:pPr lvl="0">
              <a:buClr>
                <a:srgbClr val="0070C0"/>
              </a:buClr>
              <a:buFont typeface="Arial" panose="020B0604020202020204" pitchFamily="34" charset="0"/>
              <a:buChar char="•"/>
            </a:pPr>
            <a:r>
              <a:rPr lang="en-GB" dirty="0">
                <a:solidFill>
                  <a:srgbClr val="0070C0"/>
                </a:solidFill>
              </a:rPr>
              <a:t>If there is a COI for a certain proposal </a:t>
            </a:r>
            <a:r>
              <a:rPr lang="en-GB" dirty="0" smtClean="0">
                <a:solidFill>
                  <a:srgbClr val="0070C0"/>
                </a:solidFill>
              </a:rPr>
              <a:t>you </a:t>
            </a:r>
            <a:r>
              <a:rPr lang="en-GB" dirty="0">
                <a:solidFill>
                  <a:srgbClr val="0070C0"/>
                </a:solidFill>
              </a:rPr>
              <a:t>cannot evaluate </a:t>
            </a:r>
            <a:r>
              <a:rPr lang="en-GB" dirty="0" smtClean="0">
                <a:solidFill>
                  <a:srgbClr val="0070C0"/>
                </a:solidFill>
              </a:rPr>
              <a:t>it</a:t>
            </a:r>
            <a:endParaRPr lang="en-GB" dirty="0">
              <a:solidFill>
                <a:srgbClr val="0070C0"/>
              </a:solidFill>
            </a:endParaRPr>
          </a:p>
          <a:p>
            <a:pPr lvl="1">
              <a:buClr>
                <a:srgbClr val="0070C0"/>
              </a:buClr>
              <a:buFont typeface="Verdana" panose="020B0604030504040204" pitchFamily="34" charset="0"/>
              <a:buChar char="−"/>
            </a:pPr>
            <a:r>
              <a:rPr lang="en-GB" dirty="0">
                <a:solidFill>
                  <a:srgbClr val="0070C0"/>
                </a:solidFill>
              </a:rPr>
              <a:t>Neither individually</a:t>
            </a:r>
          </a:p>
          <a:p>
            <a:pPr lvl="1">
              <a:buClr>
                <a:srgbClr val="0070C0"/>
              </a:buClr>
              <a:buFont typeface="Verdana" panose="020B0604030504040204" pitchFamily="34" charset="0"/>
              <a:buChar char="−"/>
            </a:pPr>
            <a:r>
              <a:rPr lang="en-GB" dirty="0">
                <a:solidFill>
                  <a:srgbClr val="0070C0"/>
                </a:solidFill>
              </a:rPr>
              <a:t>Nor in the consensus group</a:t>
            </a:r>
          </a:p>
          <a:p>
            <a:pPr lvl="1">
              <a:buClr>
                <a:srgbClr val="0070C0"/>
              </a:buClr>
              <a:buFont typeface="Verdana" panose="020B0604030504040204" pitchFamily="34" charset="0"/>
              <a:buChar char="−"/>
            </a:pPr>
            <a:r>
              <a:rPr lang="en-GB" dirty="0">
                <a:solidFill>
                  <a:srgbClr val="0070C0"/>
                </a:solidFill>
              </a:rPr>
              <a:t>N</a:t>
            </a:r>
            <a:r>
              <a:rPr lang="en-GB" dirty="0" smtClean="0">
                <a:solidFill>
                  <a:srgbClr val="0070C0"/>
                </a:solidFill>
              </a:rPr>
              <a:t>or </a:t>
            </a:r>
            <a:r>
              <a:rPr lang="en-GB" dirty="0">
                <a:solidFill>
                  <a:srgbClr val="0070C0"/>
                </a:solidFill>
              </a:rPr>
              <a:t>in the </a:t>
            </a:r>
            <a:r>
              <a:rPr lang="en-GB" dirty="0" smtClean="0">
                <a:solidFill>
                  <a:srgbClr val="0070C0"/>
                </a:solidFill>
              </a:rPr>
              <a:t>panel review</a:t>
            </a:r>
            <a:endParaRPr lang="en-GB" dirty="0">
              <a:solidFill>
                <a:srgbClr val="0070C0"/>
              </a:solidFill>
            </a:endParaRPr>
          </a:p>
          <a:p>
            <a:pPr lvl="1">
              <a:buClr>
                <a:srgbClr val="0070C0"/>
              </a:buClr>
              <a:buFont typeface="Verdana" panose="020B0604030504040204" pitchFamily="34" charset="0"/>
              <a:buChar char="−"/>
            </a:pPr>
            <a:r>
              <a:rPr lang="en-GB" dirty="0">
                <a:solidFill>
                  <a:srgbClr val="0070C0"/>
                </a:solidFill>
              </a:rPr>
              <a:t>The </a:t>
            </a:r>
            <a:r>
              <a:rPr lang="en-GB" dirty="0" smtClean="0">
                <a:solidFill>
                  <a:srgbClr val="0070C0"/>
                </a:solidFill>
              </a:rPr>
              <a:t>Commission/Agency will </a:t>
            </a:r>
            <a:r>
              <a:rPr lang="en-GB" dirty="0">
                <a:solidFill>
                  <a:srgbClr val="0070C0"/>
                </a:solidFill>
              </a:rPr>
              <a:t>determine if there is a </a:t>
            </a:r>
            <a:r>
              <a:rPr lang="en-GB" dirty="0" smtClean="0">
                <a:solidFill>
                  <a:srgbClr val="0070C0"/>
                </a:solidFill>
              </a:rPr>
              <a:t>COI </a:t>
            </a:r>
            <a:r>
              <a:rPr lang="en-GB" dirty="0">
                <a:solidFill>
                  <a:srgbClr val="0070C0"/>
                </a:solidFill>
              </a:rPr>
              <a:t>on a case-by-case basis and decide the course of action to </a:t>
            </a:r>
            <a:r>
              <a:rPr lang="en-GB" dirty="0" smtClean="0">
                <a:solidFill>
                  <a:srgbClr val="0070C0"/>
                </a:solidFill>
              </a:rPr>
              <a:t>follow</a:t>
            </a:r>
          </a:p>
          <a:p>
            <a:pPr lvl="0">
              <a:buClr>
                <a:srgbClr val="0070C0"/>
              </a:buClr>
              <a:buFont typeface="Arial" panose="020B0604020202020204" pitchFamily="34" charset="0"/>
              <a:buChar char="•"/>
            </a:pPr>
            <a:r>
              <a:rPr lang="en-GB" dirty="0" smtClean="0">
                <a:solidFill>
                  <a:srgbClr val="0070C0"/>
                </a:solidFill>
              </a:rPr>
              <a:t>If </a:t>
            </a:r>
            <a:r>
              <a:rPr lang="en-GB" dirty="0">
                <a:solidFill>
                  <a:srgbClr val="0070C0"/>
                </a:solidFill>
              </a:rPr>
              <a:t>you </a:t>
            </a:r>
            <a:r>
              <a:rPr lang="en-GB" dirty="0" smtClean="0">
                <a:solidFill>
                  <a:srgbClr val="0070C0"/>
                </a:solidFill>
              </a:rPr>
              <a:t>knowingly hide a </a:t>
            </a:r>
            <a:r>
              <a:rPr lang="en-GB" dirty="0">
                <a:solidFill>
                  <a:srgbClr val="0070C0"/>
                </a:solidFill>
              </a:rPr>
              <a:t>COI, you will be excluded </a:t>
            </a:r>
            <a:r>
              <a:rPr lang="en-GB" dirty="0" smtClean="0">
                <a:solidFill>
                  <a:srgbClr val="0070C0"/>
                </a:solidFill>
              </a:rPr>
              <a:t/>
            </a:r>
            <a:br>
              <a:rPr lang="en-GB" dirty="0" smtClean="0">
                <a:solidFill>
                  <a:srgbClr val="0070C0"/>
                </a:solidFill>
              </a:rPr>
            </a:br>
            <a:r>
              <a:rPr lang="en-GB" dirty="0" smtClean="0">
                <a:solidFill>
                  <a:srgbClr val="0070C0"/>
                </a:solidFill>
              </a:rPr>
              <a:t>from </a:t>
            </a:r>
            <a:r>
              <a:rPr lang="en-GB" dirty="0">
                <a:solidFill>
                  <a:srgbClr val="0070C0"/>
                </a:solidFill>
              </a:rPr>
              <a:t>the evaluation and your work declared </a:t>
            </a:r>
            <a:r>
              <a:rPr lang="en-GB" dirty="0" smtClean="0">
                <a:solidFill>
                  <a:srgbClr val="0070C0"/>
                </a:solidFill>
              </a:rPr>
              <a:t>null and void</a:t>
            </a:r>
            <a:endParaRPr lang="en-GB" dirty="0">
              <a:solidFill>
                <a:srgbClr val="0070C0"/>
              </a:solidFill>
            </a:endParaRPr>
          </a:p>
          <a:p>
            <a:pPr lvl="1">
              <a:buClr>
                <a:srgbClr val="0070C0"/>
              </a:buClr>
              <a:buFont typeface="Verdana" panose="020B0604030504040204" pitchFamily="34" charset="0"/>
              <a:buChar char="−"/>
            </a:pPr>
            <a:r>
              <a:rPr lang="en-GB" dirty="0">
                <a:solidFill>
                  <a:srgbClr val="0070C0"/>
                </a:solidFill>
              </a:rPr>
              <a:t>The allowance/expenses you claimed </a:t>
            </a:r>
            <a:r>
              <a:rPr lang="en-GB" dirty="0" smtClean="0">
                <a:solidFill>
                  <a:srgbClr val="0070C0"/>
                </a:solidFill>
              </a:rPr>
              <a:t>may be </a:t>
            </a:r>
            <a:r>
              <a:rPr lang="en-GB" dirty="0">
                <a:solidFill>
                  <a:srgbClr val="0070C0"/>
                </a:solidFill>
              </a:rPr>
              <a:t>reduced, rejected or recovered </a:t>
            </a:r>
          </a:p>
          <a:p>
            <a:pPr lvl="1">
              <a:buClr>
                <a:srgbClr val="0070C0"/>
              </a:buClr>
              <a:buFont typeface="Verdana" panose="020B0604030504040204" pitchFamily="34" charset="0"/>
              <a:buChar char="−"/>
            </a:pPr>
            <a:r>
              <a:rPr lang="en-GB" dirty="0">
                <a:solidFill>
                  <a:srgbClr val="0070C0"/>
                </a:solidFill>
              </a:rPr>
              <a:t>Your contract </a:t>
            </a:r>
            <a:r>
              <a:rPr lang="en-GB" dirty="0" smtClean="0">
                <a:solidFill>
                  <a:srgbClr val="0070C0"/>
                </a:solidFill>
              </a:rPr>
              <a:t>may be terminated</a:t>
            </a:r>
            <a:endParaRPr lang="en-GB" dirty="0">
              <a:solidFill>
                <a:srgbClr val="0070C0"/>
              </a:solidFill>
            </a:endParaRPr>
          </a:p>
        </p:txBody>
      </p:sp>
    </p:spTree>
    <p:extLst>
      <p:ext uri="{BB962C8B-B14F-4D97-AF65-F5344CB8AC3E}">
        <p14:creationId xmlns:p14="http://schemas.microsoft.com/office/powerpoint/2010/main" val="145034999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idx="10"/>
          </p:nvPr>
        </p:nvSpPr>
        <p:spPr>
          <a:xfrm>
            <a:off x="4122000" y="4293096"/>
            <a:ext cx="4536504" cy="792088"/>
          </a:xfrm>
        </p:spPr>
        <p:txBody>
          <a:bodyPr/>
          <a:lstStyle/>
          <a:p>
            <a:pPr lvl="0"/>
            <a:endParaRPr lang="en-GB" dirty="0"/>
          </a:p>
        </p:txBody>
      </p:sp>
      <p:sp>
        <p:nvSpPr>
          <p:cNvPr id="2" name="Title 1"/>
          <p:cNvSpPr>
            <a:spLocks noGrp="1"/>
          </p:cNvSpPr>
          <p:nvPr>
            <p:ph type="title"/>
          </p:nvPr>
        </p:nvSpPr>
        <p:spPr/>
        <p:txBody>
          <a:bodyPr>
            <a:normAutofit/>
          </a:bodyPr>
          <a:lstStyle/>
          <a:p>
            <a:pPr lvl="0"/>
            <a:r>
              <a:rPr lang="en-GB" dirty="0"/>
              <a:t>HORIZON 2020</a:t>
            </a:r>
            <a:br>
              <a:rPr lang="en-GB" dirty="0"/>
            </a:br>
            <a:r>
              <a:rPr lang="pl-PL" dirty="0"/>
              <a:t>The Evaluation </a:t>
            </a:r>
            <a:r>
              <a:rPr lang="pl-PL" dirty="0" err="1" smtClean="0"/>
              <a:t>Process</a:t>
            </a:r>
            <a:endParaRPr lang="en-GB" dirty="0"/>
          </a:p>
        </p:txBody>
      </p:sp>
      <p:sp>
        <p:nvSpPr>
          <p:cNvPr id="4" name="Symbol zastępczy zawartości 3"/>
          <p:cNvSpPr>
            <a:spLocks noGrp="1"/>
          </p:cNvSpPr>
          <p:nvPr>
            <p:ph idx="11"/>
          </p:nvPr>
        </p:nvSpPr>
        <p:spPr/>
        <p:txBody>
          <a:bodyPr/>
          <a:lstStyle/>
          <a:p>
            <a:endParaRPr lang="en-GB"/>
          </a:p>
        </p:txBody>
      </p:sp>
    </p:spTree>
    <p:extLst>
      <p:ext uri="{BB962C8B-B14F-4D97-AF65-F5344CB8AC3E}">
        <p14:creationId xmlns:p14="http://schemas.microsoft.com/office/powerpoint/2010/main" val="222716456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en-GB" smtClean="0"/>
              <a:t>Disclaimer</a:t>
            </a:r>
            <a:endParaRPr lang="en-GB" dirty="0"/>
          </a:p>
        </p:txBody>
      </p:sp>
      <p:sp>
        <p:nvSpPr>
          <p:cNvPr id="3" name="Symbol zastępczy zawartości 2"/>
          <p:cNvSpPr>
            <a:spLocks noGrp="1"/>
          </p:cNvSpPr>
          <p:nvPr>
            <p:ph idx="1"/>
          </p:nvPr>
        </p:nvSpPr>
        <p:spPr/>
        <p:txBody>
          <a:bodyPr/>
          <a:lstStyle/>
          <a:p>
            <a:pPr marL="457200" indent="-457200">
              <a:spcBef>
                <a:spcPts val="1200"/>
              </a:spcBef>
              <a:buFont typeface="Arial" panose="020B0604020202020204" pitchFamily="34" charset="0"/>
              <a:buChar char="•"/>
            </a:pPr>
            <a:r>
              <a:rPr lang="pl-PL" dirty="0" err="1" smtClean="0"/>
              <a:t>Proposals</a:t>
            </a:r>
            <a:r>
              <a:rPr lang="pl-PL" dirty="0" smtClean="0"/>
              <a:t> </a:t>
            </a:r>
            <a:r>
              <a:rPr lang="pl-PL" dirty="0" err="1" smtClean="0"/>
              <a:t>or</a:t>
            </a:r>
            <a:r>
              <a:rPr lang="pl-PL" dirty="0" smtClean="0"/>
              <a:t> part of </a:t>
            </a:r>
            <a:r>
              <a:rPr lang="pl-PL" dirty="0" err="1" smtClean="0"/>
              <a:t>proposals</a:t>
            </a:r>
            <a:r>
              <a:rPr lang="pl-PL" dirty="0" smtClean="0"/>
              <a:t> </a:t>
            </a:r>
            <a:r>
              <a:rPr lang="pl-PL" dirty="0" err="1" smtClean="0"/>
              <a:t>used</a:t>
            </a:r>
            <a:r>
              <a:rPr lang="pl-PL" dirty="0" smtClean="0"/>
              <a:t> </a:t>
            </a:r>
            <a:r>
              <a:rPr lang="pl-PL" dirty="0" err="1" smtClean="0"/>
              <a:t>during</a:t>
            </a:r>
            <a:r>
              <a:rPr lang="pl-PL" dirty="0" smtClean="0"/>
              <a:t> the </a:t>
            </a:r>
            <a:r>
              <a:rPr lang="pl-PL" dirty="0" err="1" smtClean="0"/>
              <a:t>workshop</a:t>
            </a:r>
            <a:r>
              <a:rPr lang="pl-PL" dirty="0" smtClean="0"/>
              <a:t> </a:t>
            </a:r>
            <a:r>
              <a:rPr lang="pl-PL" dirty="0" err="1" smtClean="0"/>
              <a:t>are</a:t>
            </a:r>
            <a:r>
              <a:rPr lang="pl-PL" dirty="0" smtClean="0"/>
              <a:t> </a:t>
            </a:r>
            <a:r>
              <a:rPr lang="pl-PL" dirty="0" err="1" smtClean="0"/>
              <a:t>protected</a:t>
            </a:r>
            <a:r>
              <a:rPr lang="pl-PL" dirty="0" smtClean="0"/>
              <a:t> by </a:t>
            </a:r>
            <a:r>
              <a:rPr lang="pl-PL" dirty="0" err="1" smtClean="0"/>
              <a:t>Copywright</a:t>
            </a:r>
            <a:endParaRPr lang="pl-PL" dirty="0" smtClean="0"/>
          </a:p>
          <a:p>
            <a:pPr marL="457200" indent="-457200">
              <a:spcBef>
                <a:spcPts val="1200"/>
              </a:spcBef>
              <a:buFont typeface="Arial" panose="020B0604020202020204" pitchFamily="34" charset="0"/>
              <a:buChar char="•"/>
            </a:pPr>
            <a:r>
              <a:rPr lang="pl-PL" dirty="0" smtClean="0"/>
              <a:t>Materials </a:t>
            </a:r>
            <a:r>
              <a:rPr lang="pl-PL" dirty="0" err="1" smtClean="0"/>
              <a:t>are</a:t>
            </a:r>
            <a:r>
              <a:rPr lang="pl-PL" dirty="0" smtClean="0"/>
              <a:t> </a:t>
            </a:r>
            <a:r>
              <a:rPr lang="pl-PL" dirty="0" err="1" smtClean="0"/>
              <a:t>solely</a:t>
            </a:r>
            <a:r>
              <a:rPr lang="pl-PL" dirty="0" smtClean="0"/>
              <a:t> </a:t>
            </a:r>
            <a:r>
              <a:rPr lang="pl-PL" dirty="0" err="1" smtClean="0"/>
              <a:t>dedicated</a:t>
            </a:r>
            <a:r>
              <a:rPr lang="pl-PL" dirty="0" smtClean="0"/>
              <a:t> to the </a:t>
            </a:r>
            <a:r>
              <a:rPr lang="pl-PL" dirty="0" err="1" smtClean="0"/>
              <a:t>workshop</a:t>
            </a:r>
            <a:r>
              <a:rPr lang="pl-PL" dirty="0" smtClean="0"/>
              <a:t> and </a:t>
            </a:r>
            <a:r>
              <a:rPr lang="pl-PL" dirty="0" err="1" smtClean="0"/>
              <a:t>should</a:t>
            </a:r>
            <a:r>
              <a:rPr lang="pl-PL" dirty="0" smtClean="0"/>
              <a:t> be </a:t>
            </a:r>
            <a:r>
              <a:rPr lang="pl-PL" dirty="0" err="1" smtClean="0"/>
              <a:t>used</a:t>
            </a:r>
            <a:r>
              <a:rPr lang="pl-PL" dirty="0" smtClean="0"/>
              <a:t> </a:t>
            </a:r>
            <a:r>
              <a:rPr lang="pl-PL" dirty="0" err="1" smtClean="0"/>
              <a:t>only</a:t>
            </a:r>
            <a:r>
              <a:rPr lang="pl-PL" dirty="0" smtClean="0"/>
              <a:t> for </a:t>
            </a:r>
            <a:r>
              <a:rPr lang="pl-PL" dirty="0" err="1" smtClean="0"/>
              <a:t>training</a:t>
            </a:r>
            <a:r>
              <a:rPr lang="pl-PL" dirty="0" smtClean="0"/>
              <a:t> </a:t>
            </a:r>
            <a:r>
              <a:rPr lang="pl-PL" dirty="0" err="1" smtClean="0"/>
              <a:t>purposes</a:t>
            </a:r>
            <a:r>
              <a:rPr lang="pl-PL" dirty="0" smtClean="0"/>
              <a:t>.</a:t>
            </a:r>
          </a:p>
          <a:p>
            <a:pPr marL="457200" indent="-457200">
              <a:spcBef>
                <a:spcPts val="1200"/>
              </a:spcBef>
              <a:buFont typeface="Arial" panose="020B0604020202020204" pitchFamily="34" charset="0"/>
              <a:buChar char="•"/>
            </a:pPr>
            <a:r>
              <a:rPr lang="pl-PL" dirty="0" err="1" smtClean="0"/>
              <a:t>Please</a:t>
            </a:r>
            <a:r>
              <a:rPr lang="pl-PL" dirty="0" smtClean="0"/>
              <a:t> do not </a:t>
            </a:r>
            <a:r>
              <a:rPr lang="pl-PL" dirty="0" err="1" smtClean="0"/>
              <a:t>copy</a:t>
            </a:r>
            <a:r>
              <a:rPr lang="pl-PL" dirty="0" smtClean="0"/>
              <a:t> </a:t>
            </a:r>
            <a:r>
              <a:rPr lang="pl-PL" dirty="0" err="1" smtClean="0"/>
              <a:t>or</a:t>
            </a:r>
            <a:r>
              <a:rPr lang="pl-PL" dirty="0" smtClean="0"/>
              <a:t> </a:t>
            </a:r>
            <a:r>
              <a:rPr lang="pl-PL" dirty="0" err="1" smtClean="0"/>
              <a:t>duplicate</a:t>
            </a:r>
            <a:r>
              <a:rPr lang="pl-PL" dirty="0" smtClean="0"/>
              <a:t> </a:t>
            </a:r>
            <a:r>
              <a:rPr lang="pl-PL" dirty="0" err="1" smtClean="0"/>
              <a:t>all</a:t>
            </a:r>
            <a:r>
              <a:rPr lang="pl-PL" dirty="0" smtClean="0"/>
              <a:t> of the </a:t>
            </a:r>
            <a:r>
              <a:rPr lang="pl-PL" dirty="0" err="1" smtClean="0"/>
              <a:t>content</a:t>
            </a:r>
            <a:r>
              <a:rPr lang="pl-PL" dirty="0" smtClean="0"/>
              <a:t>  </a:t>
            </a:r>
            <a:r>
              <a:rPr lang="pl-PL" dirty="0" err="1" smtClean="0"/>
              <a:t>neither</a:t>
            </a:r>
            <a:r>
              <a:rPr lang="pl-PL" dirty="0" smtClean="0"/>
              <a:t> part of </a:t>
            </a:r>
            <a:r>
              <a:rPr lang="pl-PL" dirty="0" err="1" smtClean="0"/>
              <a:t>it</a:t>
            </a:r>
            <a:r>
              <a:rPr lang="pl-PL" dirty="0" smtClean="0"/>
              <a:t>.</a:t>
            </a:r>
          </a:p>
          <a:p>
            <a:pPr marL="457200" indent="-457200">
              <a:spcBef>
                <a:spcPts val="1200"/>
              </a:spcBef>
              <a:buFont typeface="Arial" panose="020B0604020202020204" pitchFamily="34" charset="0"/>
              <a:buChar char="•"/>
            </a:pPr>
            <a:r>
              <a:rPr lang="pl-PL" dirty="0" err="1" smtClean="0"/>
              <a:t>You</a:t>
            </a:r>
            <a:r>
              <a:rPr lang="pl-PL" dirty="0" smtClean="0"/>
              <a:t> </a:t>
            </a:r>
            <a:r>
              <a:rPr lang="pl-PL" dirty="0" err="1" smtClean="0"/>
              <a:t>will</a:t>
            </a:r>
            <a:r>
              <a:rPr lang="pl-PL" dirty="0" smtClean="0"/>
              <a:t> be </a:t>
            </a:r>
            <a:r>
              <a:rPr lang="pl-PL" dirty="0" err="1" smtClean="0"/>
              <a:t>asked</a:t>
            </a:r>
            <a:r>
              <a:rPr lang="pl-PL" dirty="0" smtClean="0"/>
              <a:t> to </a:t>
            </a:r>
            <a:r>
              <a:rPr lang="pl-PL" dirty="0" err="1" smtClean="0"/>
              <a:t>sign</a:t>
            </a:r>
            <a:r>
              <a:rPr lang="pl-PL" dirty="0" smtClean="0"/>
              <a:t> NDA </a:t>
            </a:r>
            <a:r>
              <a:rPr lang="pl-PL" dirty="0" err="1" smtClean="0"/>
              <a:t>before</a:t>
            </a:r>
            <a:r>
              <a:rPr lang="pl-PL" dirty="0" smtClean="0"/>
              <a:t> </a:t>
            </a:r>
            <a:r>
              <a:rPr lang="pl-PL" dirty="0" err="1" smtClean="0"/>
              <a:t>getting</a:t>
            </a:r>
            <a:r>
              <a:rPr lang="pl-PL" dirty="0" smtClean="0"/>
              <a:t> </a:t>
            </a:r>
            <a:r>
              <a:rPr lang="pl-PL" dirty="0" err="1" smtClean="0"/>
              <a:t>access</a:t>
            </a:r>
            <a:r>
              <a:rPr lang="pl-PL" dirty="0" smtClean="0"/>
              <a:t> to the </a:t>
            </a:r>
            <a:r>
              <a:rPr lang="pl-PL" dirty="0" err="1" smtClean="0"/>
              <a:t>content</a:t>
            </a:r>
            <a:r>
              <a:rPr lang="pl-PL" dirty="0" smtClean="0"/>
              <a:t>.</a:t>
            </a:r>
          </a:p>
          <a:p>
            <a:pPr marL="457200" indent="-457200">
              <a:spcBef>
                <a:spcPts val="1200"/>
              </a:spcBef>
              <a:buFont typeface="Arial" panose="020B0604020202020204" pitchFamily="34" charset="0"/>
              <a:buChar char="•"/>
            </a:pPr>
            <a:r>
              <a:rPr lang="pl-PL" dirty="0" err="1" smtClean="0"/>
              <a:t>All</a:t>
            </a:r>
            <a:r>
              <a:rPr lang="pl-PL" dirty="0" smtClean="0"/>
              <a:t> </a:t>
            </a:r>
            <a:r>
              <a:rPr lang="pl-PL" dirty="0" err="1" smtClean="0"/>
              <a:t>proposals</a:t>
            </a:r>
            <a:r>
              <a:rPr lang="pl-PL" dirty="0" smtClean="0"/>
              <a:t> </a:t>
            </a:r>
            <a:r>
              <a:rPr lang="pl-PL" dirty="0" err="1" smtClean="0"/>
              <a:t>or</a:t>
            </a:r>
            <a:r>
              <a:rPr lang="pl-PL" dirty="0" smtClean="0"/>
              <a:t> part of </a:t>
            </a:r>
            <a:r>
              <a:rPr lang="pl-PL" dirty="0" err="1" smtClean="0"/>
              <a:t>proposals</a:t>
            </a:r>
            <a:r>
              <a:rPr lang="pl-PL" dirty="0" smtClean="0"/>
              <a:t> </a:t>
            </a:r>
            <a:r>
              <a:rPr lang="pl-PL" dirty="0" err="1" smtClean="0"/>
              <a:t>used</a:t>
            </a:r>
            <a:r>
              <a:rPr lang="pl-PL" dirty="0" smtClean="0"/>
              <a:t> </a:t>
            </a:r>
            <a:r>
              <a:rPr lang="pl-PL" dirty="0" err="1" smtClean="0"/>
              <a:t>during</a:t>
            </a:r>
            <a:r>
              <a:rPr lang="pl-PL" dirty="0" smtClean="0"/>
              <a:t> the </a:t>
            </a:r>
            <a:r>
              <a:rPr lang="pl-PL" dirty="0" err="1" smtClean="0"/>
              <a:t>training</a:t>
            </a:r>
            <a:r>
              <a:rPr lang="pl-PL" dirty="0" smtClean="0"/>
              <a:t> </a:t>
            </a:r>
            <a:r>
              <a:rPr lang="pl-PL" dirty="0" err="1" smtClean="0"/>
              <a:t>should</a:t>
            </a:r>
            <a:r>
              <a:rPr lang="pl-PL" dirty="0" smtClean="0"/>
              <a:t> be </a:t>
            </a:r>
            <a:r>
              <a:rPr lang="pl-PL" dirty="0" err="1" smtClean="0"/>
              <a:t>returned</a:t>
            </a:r>
            <a:r>
              <a:rPr lang="pl-PL" dirty="0" smtClean="0"/>
              <a:t> </a:t>
            </a:r>
            <a:r>
              <a:rPr lang="pl-PL" dirty="0" err="1" smtClean="0"/>
              <a:t>after</a:t>
            </a:r>
            <a:r>
              <a:rPr lang="pl-PL" dirty="0" smtClean="0"/>
              <a:t> the end of </a:t>
            </a:r>
            <a:r>
              <a:rPr lang="pl-PL" dirty="0" err="1" smtClean="0"/>
              <a:t>each</a:t>
            </a:r>
            <a:r>
              <a:rPr lang="pl-PL" dirty="0" smtClean="0"/>
              <a:t> </a:t>
            </a:r>
            <a:r>
              <a:rPr lang="pl-PL" dirty="0" err="1" smtClean="0"/>
              <a:t>training</a:t>
            </a:r>
            <a:r>
              <a:rPr lang="pl-PL" dirty="0" smtClean="0"/>
              <a:t> </a:t>
            </a:r>
            <a:r>
              <a:rPr lang="pl-PL" dirty="0" err="1" smtClean="0"/>
              <a:t>day</a:t>
            </a:r>
            <a:r>
              <a:rPr lang="pl-PL" dirty="0" smtClean="0"/>
              <a:t>.</a:t>
            </a:r>
            <a:endParaRPr lang="en-GB" dirty="0"/>
          </a:p>
        </p:txBody>
      </p:sp>
    </p:spTree>
    <p:extLst>
      <p:ext uri="{BB962C8B-B14F-4D97-AF65-F5344CB8AC3E}">
        <p14:creationId xmlns:p14="http://schemas.microsoft.com/office/powerpoint/2010/main" val="21238189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5" name="Straight Arrow Connector 104"/>
          <p:cNvCxnSpPr/>
          <p:nvPr/>
        </p:nvCxnSpPr>
        <p:spPr bwMode="auto">
          <a:xfrm>
            <a:off x="1295636" y="1457997"/>
            <a:ext cx="0" cy="2563687"/>
          </a:xfrm>
          <a:prstGeom prst="straightConnector1">
            <a:avLst/>
          </a:prstGeom>
          <a:noFill/>
          <a:ln w="9525" cap="flat" cmpd="sng" algn="ctr">
            <a:solidFill>
              <a:schemeClr val="bg2"/>
            </a:solidFill>
            <a:prstDash val="solid"/>
            <a:round/>
            <a:headEnd type="none" w="med" len="med"/>
            <a:tailEnd type="none" w="med" len="med"/>
          </a:ln>
          <a:effectLst/>
        </p:spPr>
      </p:cxnSp>
      <p:cxnSp>
        <p:nvCxnSpPr>
          <p:cNvPr id="92" name="Straight Arrow Connector 91"/>
          <p:cNvCxnSpPr/>
          <p:nvPr/>
        </p:nvCxnSpPr>
        <p:spPr bwMode="auto">
          <a:xfrm>
            <a:off x="2222915" y="1457997"/>
            <a:ext cx="0" cy="1709450"/>
          </a:xfrm>
          <a:prstGeom prst="straightConnector1">
            <a:avLst/>
          </a:prstGeom>
          <a:noFill/>
          <a:ln w="9525" cap="flat" cmpd="sng" algn="ctr">
            <a:solidFill>
              <a:srgbClr val="0070C0"/>
            </a:solidFill>
            <a:prstDash val="solid"/>
            <a:round/>
            <a:headEnd type="none" w="med" len="med"/>
            <a:tailEnd type="none" w="med" len="med"/>
          </a:ln>
          <a:effectLst/>
        </p:spPr>
      </p:cxnSp>
      <p:cxnSp>
        <p:nvCxnSpPr>
          <p:cNvPr id="7183" name="Straight Arrow Connector 7182"/>
          <p:cNvCxnSpPr>
            <a:stCxn id="7181" idx="2"/>
            <a:endCxn id="49" idx="0"/>
          </p:cNvCxnSpPr>
          <p:nvPr/>
        </p:nvCxnSpPr>
        <p:spPr bwMode="auto">
          <a:xfrm>
            <a:off x="3199436" y="1475023"/>
            <a:ext cx="4412" cy="1399784"/>
          </a:xfrm>
          <a:prstGeom prst="straightConnector1">
            <a:avLst/>
          </a:prstGeom>
          <a:noFill/>
          <a:ln w="9525" cap="flat" cmpd="sng" algn="ctr">
            <a:solidFill>
              <a:srgbClr val="0070C0"/>
            </a:solidFill>
            <a:prstDash val="solid"/>
            <a:round/>
            <a:headEnd type="none" w="med" len="med"/>
            <a:tailEnd type="none" w="med" len="med"/>
          </a:ln>
          <a:effectLst/>
        </p:spPr>
      </p:cxnSp>
      <p:cxnSp>
        <p:nvCxnSpPr>
          <p:cNvPr id="95" name="Straight Arrow Connector 94"/>
          <p:cNvCxnSpPr/>
          <p:nvPr/>
        </p:nvCxnSpPr>
        <p:spPr bwMode="auto">
          <a:xfrm>
            <a:off x="4167131" y="1457997"/>
            <a:ext cx="0" cy="1751043"/>
          </a:xfrm>
          <a:prstGeom prst="straightConnector1">
            <a:avLst/>
          </a:prstGeom>
          <a:noFill/>
          <a:ln w="9525" cap="flat" cmpd="sng" algn="ctr">
            <a:solidFill>
              <a:srgbClr val="0070C0"/>
            </a:solidFill>
            <a:prstDash val="solid"/>
            <a:round/>
            <a:headEnd type="none" w="med" len="med"/>
            <a:tailEnd type="none" w="med" len="med"/>
          </a:ln>
          <a:effectLst/>
        </p:spPr>
      </p:cxnSp>
      <p:cxnSp>
        <p:nvCxnSpPr>
          <p:cNvPr id="98" name="Straight Arrow Connector 97"/>
          <p:cNvCxnSpPr/>
          <p:nvPr/>
        </p:nvCxnSpPr>
        <p:spPr bwMode="auto">
          <a:xfrm flipH="1">
            <a:off x="5112061" y="1457997"/>
            <a:ext cx="1" cy="2636073"/>
          </a:xfrm>
          <a:prstGeom prst="straightConnector1">
            <a:avLst/>
          </a:prstGeom>
          <a:noFill/>
          <a:ln w="9525" cap="flat" cmpd="sng" algn="ctr">
            <a:solidFill>
              <a:schemeClr val="bg2"/>
            </a:solidFill>
            <a:prstDash val="solid"/>
            <a:round/>
            <a:headEnd type="none" w="med" len="med"/>
            <a:tailEnd type="none" w="med" len="med"/>
          </a:ln>
          <a:effectLst/>
        </p:spPr>
      </p:cxnSp>
      <p:sp>
        <p:nvSpPr>
          <p:cNvPr id="57" name="Right Arrow 56"/>
          <p:cNvSpPr/>
          <p:nvPr/>
        </p:nvSpPr>
        <p:spPr>
          <a:xfrm rot="16200000" flipH="1">
            <a:off x="2954608" y="5373538"/>
            <a:ext cx="503411" cy="360040"/>
          </a:xfrm>
          <a:prstGeom prst="rightArrow">
            <a:avLst/>
          </a:prstGeom>
          <a:solidFill>
            <a:srgbClr val="006666"/>
          </a:solidFill>
          <a:effectLst>
            <a:outerShdw blurRad="50800" dist="38100" dir="2700000" algn="tl" rotWithShape="0">
              <a:prstClr val="black">
                <a:alpha val="40000"/>
              </a:prstClr>
            </a:outerShdw>
          </a:effectLst>
        </p:spPr>
        <p:txBody>
          <a:bodyPr wrap="square" rtlCol="0" anchor="ctr">
            <a:spAutoFit/>
          </a:bodyPr>
          <a:lstStyle/>
          <a:p>
            <a:pPr algn="ctr" defTabSz="457200" fontAlgn="auto">
              <a:spcBef>
                <a:spcPts val="0"/>
              </a:spcBef>
              <a:spcAft>
                <a:spcPts val="0"/>
              </a:spcAft>
            </a:pPr>
            <a:endParaRPr lang="en-GB" sz="1200" b="0" dirty="0">
              <a:solidFill>
                <a:schemeClr val="tx1"/>
              </a:solidFill>
              <a:ea typeface="Verdana" panose="020B0604030504040204" pitchFamily="34" charset="0"/>
              <a:cs typeface="Verdana" panose="020B0604030504040204" pitchFamily="34" charset="0"/>
            </a:endParaRPr>
          </a:p>
        </p:txBody>
      </p:sp>
      <p:sp>
        <p:nvSpPr>
          <p:cNvPr id="51" name="Right Arrow 50"/>
          <p:cNvSpPr/>
          <p:nvPr/>
        </p:nvSpPr>
        <p:spPr>
          <a:xfrm rot="16200000" flipH="1">
            <a:off x="2694528" y="4878344"/>
            <a:ext cx="503411" cy="360040"/>
          </a:xfrm>
          <a:prstGeom prst="rightArrow">
            <a:avLst/>
          </a:prstGeom>
          <a:solidFill>
            <a:srgbClr val="006600"/>
          </a:solidFill>
          <a:effectLst>
            <a:outerShdw blurRad="50800" dist="38100" dir="2700000" algn="tl" rotWithShape="0">
              <a:prstClr val="black">
                <a:alpha val="40000"/>
              </a:prstClr>
            </a:outerShdw>
          </a:effectLst>
        </p:spPr>
        <p:txBody>
          <a:bodyPr wrap="square" rtlCol="0" anchor="ctr">
            <a:spAutoFit/>
          </a:bodyPr>
          <a:lstStyle/>
          <a:p>
            <a:pPr algn="ctr" defTabSz="457200" fontAlgn="auto">
              <a:spcBef>
                <a:spcPts val="0"/>
              </a:spcBef>
              <a:spcAft>
                <a:spcPts val="0"/>
              </a:spcAft>
            </a:pPr>
            <a:endParaRPr lang="en-GB" sz="1200" b="0" dirty="0">
              <a:solidFill>
                <a:schemeClr val="tx1"/>
              </a:solidFill>
              <a:ea typeface="Verdana" panose="020B0604030504040204" pitchFamily="34" charset="0"/>
              <a:cs typeface="Verdana" panose="020B0604030504040204" pitchFamily="34" charset="0"/>
            </a:endParaRPr>
          </a:p>
        </p:txBody>
      </p:sp>
      <p:sp>
        <p:nvSpPr>
          <p:cNvPr id="2" name="Title 1"/>
          <p:cNvSpPr>
            <a:spLocks noGrp="1"/>
          </p:cNvSpPr>
          <p:nvPr>
            <p:ph type="title"/>
          </p:nvPr>
        </p:nvSpPr>
        <p:spPr/>
        <p:txBody>
          <a:bodyPr/>
          <a:lstStyle/>
          <a:p>
            <a:r>
              <a:rPr lang="en-US" dirty="0" smtClean="0">
                <a:solidFill>
                  <a:schemeClr val="tx1"/>
                </a:solidFill>
              </a:rPr>
              <a:t>Evaluation </a:t>
            </a:r>
            <a:r>
              <a:rPr lang="en-US" dirty="0">
                <a:solidFill>
                  <a:schemeClr val="tx1"/>
                </a:solidFill>
              </a:rPr>
              <a:t>Process</a:t>
            </a:r>
            <a:endParaRPr lang="fr-BE" sz="2000" dirty="0">
              <a:solidFill>
                <a:schemeClr val="tx1"/>
              </a:solidFill>
            </a:endParaRPr>
          </a:p>
        </p:txBody>
      </p:sp>
      <p:sp>
        <p:nvSpPr>
          <p:cNvPr id="3" name="Symbol zastępczy zawartości 2"/>
          <p:cNvSpPr>
            <a:spLocks noGrp="1"/>
          </p:cNvSpPr>
          <p:nvPr>
            <p:ph idx="1"/>
          </p:nvPr>
        </p:nvSpPr>
        <p:spPr/>
        <p:txBody>
          <a:bodyPr/>
          <a:lstStyle/>
          <a:p>
            <a:endParaRPr lang="en-GB"/>
          </a:p>
        </p:txBody>
      </p:sp>
      <p:grpSp>
        <p:nvGrpSpPr>
          <p:cNvPr id="18" name="Group 17"/>
          <p:cNvGrpSpPr/>
          <p:nvPr/>
        </p:nvGrpSpPr>
        <p:grpSpPr>
          <a:xfrm>
            <a:off x="1403648" y="3190781"/>
            <a:ext cx="1429006" cy="917023"/>
            <a:chOff x="1187091" y="1989673"/>
            <a:chExt cx="1429006" cy="917023"/>
          </a:xfrm>
          <a:solidFill>
            <a:srgbClr val="0070C0"/>
          </a:solidFill>
        </p:grpSpPr>
        <p:sp>
          <p:nvSpPr>
            <p:cNvPr id="8" name="Right Arrow 7"/>
            <p:cNvSpPr/>
            <p:nvPr/>
          </p:nvSpPr>
          <p:spPr>
            <a:xfrm rot="2700000">
              <a:off x="2089268" y="2379867"/>
              <a:ext cx="503411" cy="550247"/>
            </a:xfrm>
            <a:prstGeom prst="rightArrow">
              <a:avLst/>
            </a:prstGeom>
            <a:grpFill/>
            <a:effectLst>
              <a:outerShdw blurRad="50800" dist="38100" dir="2700000" algn="tl" rotWithShape="0">
                <a:prstClr val="black">
                  <a:alpha val="40000"/>
                </a:prstClr>
              </a:outerShdw>
            </a:effectLst>
          </p:spPr>
          <p:txBody>
            <a:bodyPr wrap="square" rtlCol="0" anchor="ctr">
              <a:spAutoFit/>
            </a:bodyPr>
            <a:lstStyle/>
            <a:p>
              <a:pPr algn="ctr" defTabSz="457200" fontAlgn="auto">
                <a:spcBef>
                  <a:spcPts val="0"/>
                </a:spcBef>
                <a:spcAft>
                  <a:spcPts val="0"/>
                </a:spcAft>
              </a:pPr>
              <a:endParaRPr lang="en-GB" sz="1200" dirty="0">
                <a:solidFill>
                  <a:schemeClr val="bg1"/>
                </a:solidFill>
                <a:ea typeface="Verdana" panose="020B0604030504040204" pitchFamily="34" charset="0"/>
                <a:cs typeface="Verdana" panose="020B0604030504040204" pitchFamily="34" charset="0"/>
              </a:endParaRPr>
            </a:p>
          </p:txBody>
        </p:sp>
        <p:sp>
          <p:nvSpPr>
            <p:cNvPr id="5" name="Rounded Rectangle 4"/>
            <p:cNvSpPr/>
            <p:nvPr/>
          </p:nvSpPr>
          <p:spPr>
            <a:xfrm>
              <a:off x="1187091" y="1989673"/>
              <a:ext cx="1138056" cy="585281"/>
            </a:xfrm>
            <a:prstGeom prst="roundRect">
              <a:avLst/>
            </a:prstGeom>
            <a:grpFill/>
            <a:ln>
              <a:solidFill>
                <a:schemeClr val="bg1"/>
              </a:solidFill>
            </a:ln>
            <a:effectLst>
              <a:outerShdw blurRad="50800" dist="38100" dir="5400000" algn="t" rotWithShape="0">
                <a:prstClr val="black">
                  <a:alpha val="40000"/>
                </a:prstClr>
              </a:outerShdw>
            </a:effectLst>
          </p:spPr>
          <p:txBody>
            <a:bodyPr wrap="none" rtlCol="0" anchor="ctr">
              <a:noAutofit/>
            </a:bodyPr>
            <a:lstStyle/>
            <a:p>
              <a:pPr lvl="0" algn="ctr" defTabSz="457200" fontAlgn="auto">
                <a:spcBef>
                  <a:spcPts val="0"/>
                </a:spcBef>
                <a:spcAft>
                  <a:spcPts val="0"/>
                </a:spcAft>
              </a:pPr>
              <a:r>
                <a:rPr lang="en-GB" sz="1200" dirty="0" smtClean="0">
                  <a:solidFill>
                    <a:schemeClr val="bg1"/>
                  </a:solidFill>
                  <a:ea typeface="Verdana" panose="020B0604030504040204" pitchFamily="34" charset="0"/>
                  <a:cs typeface="Verdana" panose="020B0604030504040204" pitchFamily="34" charset="0"/>
                </a:rPr>
                <a:t>Individual </a:t>
              </a:r>
            </a:p>
            <a:p>
              <a:pPr lvl="0" algn="ctr" defTabSz="457200" fontAlgn="auto">
                <a:spcBef>
                  <a:spcPts val="0"/>
                </a:spcBef>
                <a:spcAft>
                  <a:spcPts val="0"/>
                </a:spcAft>
              </a:pPr>
              <a:r>
                <a:rPr lang="en-GB" sz="1200" dirty="0" smtClean="0">
                  <a:solidFill>
                    <a:schemeClr val="bg1"/>
                  </a:solidFill>
                  <a:ea typeface="Verdana" panose="020B0604030504040204" pitchFamily="34" charset="0"/>
                  <a:cs typeface="Verdana" panose="020B0604030504040204" pitchFamily="34" charset="0"/>
                </a:rPr>
                <a:t>Evaluation </a:t>
              </a:r>
            </a:p>
            <a:p>
              <a:pPr lvl="0" algn="ctr" defTabSz="457200" fontAlgn="auto">
                <a:spcBef>
                  <a:spcPts val="0"/>
                </a:spcBef>
                <a:spcAft>
                  <a:spcPts val="0"/>
                </a:spcAft>
              </a:pPr>
              <a:r>
                <a:rPr lang="en-GB" sz="1200" dirty="0" smtClean="0">
                  <a:solidFill>
                    <a:schemeClr val="bg1"/>
                  </a:solidFill>
                  <a:ea typeface="Verdana" panose="020B0604030504040204" pitchFamily="34" charset="0"/>
                  <a:cs typeface="Verdana" panose="020B0604030504040204" pitchFamily="34" charset="0"/>
                </a:rPr>
                <a:t>Report</a:t>
              </a:r>
              <a:endParaRPr lang="en-GB" sz="1200" dirty="0">
                <a:solidFill>
                  <a:schemeClr val="bg1"/>
                </a:solidFill>
                <a:ea typeface="Verdana" panose="020B0604030504040204" pitchFamily="34" charset="0"/>
                <a:cs typeface="Verdana" panose="020B0604030504040204" pitchFamily="34" charset="0"/>
              </a:endParaRPr>
            </a:p>
          </p:txBody>
        </p:sp>
      </p:grpSp>
      <p:grpSp>
        <p:nvGrpSpPr>
          <p:cNvPr id="17" name="Group 16"/>
          <p:cNvGrpSpPr/>
          <p:nvPr/>
        </p:nvGrpSpPr>
        <p:grpSpPr>
          <a:xfrm>
            <a:off x="2627784" y="2874807"/>
            <a:ext cx="1152127" cy="1026191"/>
            <a:chOff x="2287386" y="1700808"/>
            <a:chExt cx="1152127" cy="1026191"/>
          </a:xfrm>
          <a:solidFill>
            <a:srgbClr val="0070C0"/>
          </a:solidFill>
        </p:grpSpPr>
        <p:sp>
          <p:nvSpPr>
            <p:cNvPr id="48" name="Right Arrow 47"/>
            <p:cNvSpPr/>
            <p:nvPr/>
          </p:nvSpPr>
          <p:spPr>
            <a:xfrm rot="16200000" flipH="1">
              <a:off x="2614209" y="2200170"/>
              <a:ext cx="503411" cy="550247"/>
            </a:xfrm>
            <a:prstGeom prst="rightArrow">
              <a:avLst/>
            </a:prstGeom>
            <a:grpFill/>
            <a:effectLst>
              <a:outerShdw blurRad="50800" dist="38100" dir="2700000" algn="tl" rotWithShape="0">
                <a:prstClr val="black">
                  <a:alpha val="40000"/>
                </a:prstClr>
              </a:outerShdw>
            </a:effectLst>
          </p:spPr>
          <p:txBody>
            <a:bodyPr wrap="square" rtlCol="0" anchor="ctr">
              <a:spAutoFit/>
            </a:bodyPr>
            <a:lstStyle/>
            <a:p>
              <a:pPr algn="ctr" defTabSz="457200" fontAlgn="auto">
                <a:spcBef>
                  <a:spcPts val="0"/>
                </a:spcBef>
                <a:spcAft>
                  <a:spcPts val="0"/>
                </a:spcAft>
              </a:pPr>
              <a:endParaRPr lang="en-GB" sz="1200" dirty="0">
                <a:solidFill>
                  <a:schemeClr val="bg1"/>
                </a:solidFill>
                <a:ea typeface="Verdana" panose="020B0604030504040204" pitchFamily="34" charset="0"/>
                <a:cs typeface="Verdana" panose="020B0604030504040204" pitchFamily="34" charset="0"/>
              </a:endParaRPr>
            </a:p>
          </p:txBody>
        </p:sp>
        <p:sp>
          <p:nvSpPr>
            <p:cNvPr id="49" name="Rounded Rectangle 48"/>
            <p:cNvSpPr/>
            <p:nvPr/>
          </p:nvSpPr>
          <p:spPr>
            <a:xfrm>
              <a:off x="2287386" y="1700808"/>
              <a:ext cx="1152127" cy="585281"/>
            </a:xfrm>
            <a:prstGeom prst="roundRect">
              <a:avLst/>
            </a:prstGeom>
            <a:grpFill/>
            <a:ln>
              <a:solidFill>
                <a:schemeClr val="bg1"/>
              </a:solidFill>
            </a:ln>
            <a:effectLst>
              <a:outerShdw blurRad="50800" dist="38100" dir="5400000" algn="t" rotWithShape="0">
                <a:prstClr val="black">
                  <a:alpha val="40000"/>
                </a:prstClr>
              </a:outerShdw>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defTabSz="457200" fontAlgn="auto">
                <a:spcBef>
                  <a:spcPts val="0"/>
                </a:spcBef>
                <a:spcAft>
                  <a:spcPts val="0"/>
                </a:spcAft>
              </a:pPr>
              <a:r>
                <a:rPr lang="en-GB" sz="1200" dirty="0" smtClean="0">
                  <a:solidFill>
                    <a:schemeClr val="bg1"/>
                  </a:solidFill>
                  <a:ea typeface="Verdana" panose="020B0604030504040204" pitchFamily="34" charset="0"/>
                  <a:cs typeface="Verdana" panose="020B0604030504040204" pitchFamily="34" charset="0"/>
                </a:rPr>
                <a:t>Individual</a:t>
              </a:r>
              <a:r>
                <a:rPr lang="fr-BE" sz="1200" dirty="0" smtClean="0">
                  <a:solidFill>
                    <a:schemeClr val="bg1"/>
                  </a:solidFill>
                  <a:ea typeface="Verdana" panose="020B0604030504040204" pitchFamily="34" charset="0"/>
                  <a:cs typeface="Verdana" panose="020B0604030504040204" pitchFamily="34" charset="0"/>
                </a:rPr>
                <a:t> </a:t>
              </a:r>
              <a:endParaRPr lang="fr-BE" sz="1200" dirty="0">
                <a:solidFill>
                  <a:schemeClr val="bg1"/>
                </a:solidFill>
                <a:ea typeface="Verdana" panose="020B0604030504040204" pitchFamily="34" charset="0"/>
                <a:cs typeface="Verdana" panose="020B0604030504040204" pitchFamily="34" charset="0"/>
              </a:endParaRPr>
            </a:p>
            <a:p>
              <a:pPr algn="ctr" defTabSz="457200" fontAlgn="auto">
                <a:spcBef>
                  <a:spcPts val="0"/>
                </a:spcBef>
                <a:spcAft>
                  <a:spcPts val="0"/>
                </a:spcAft>
              </a:pPr>
              <a:r>
                <a:rPr lang="en-GB" sz="1200" dirty="0" smtClean="0">
                  <a:solidFill>
                    <a:schemeClr val="bg1"/>
                  </a:solidFill>
                  <a:ea typeface="Verdana" panose="020B0604030504040204" pitchFamily="34" charset="0"/>
                  <a:cs typeface="Verdana" panose="020B0604030504040204" pitchFamily="34" charset="0"/>
                </a:rPr>
                <a:t>Evaluation</a:t>
              </a:r>
              <a:r>
                <a:rPr lang="fr-BE" sz="1200" dirty="0" smtClean="0">
                  <a:solidFill>
                    <a:schemeClr val="bg1"/>
                  </a:solidFill>
                  <a:ea typeface="Verdana" panose="020B0604030504040204" pitchFamily="34" charset="0"/>
                  <a:cs typeface="Verdana" panose="020B0604030504040204" pitchFamily="34" charset="0"/>
                </a:rPr>
                <a:t> </a:t>
              </a:r>
              <a:endParaRPr lang="fr-BE" sz="1200" dirty="0">
                <a:solidFill>
                  <a:schemeClr val="bg1"/>
                </a:solidFill>
                <a:ea typeface="Verdana" panose="020B0604030504040204" pitchFamily="34" charset="0"/>
                <a:cs typeface="Verdana" panose="020B0604030504040204" pitchFamily="34" charset="0"/>
              </a:endParaRPr>
            </a:p>
            <a:p>
              <a:pPr algn="ctr" defTabSz="457200" fontAlgn="auto">
                <a:spcBef>
                  <a:spcPts val="0"/>
                </a:spcBef>
                <a:spcAft>
                  <a:spcPts val="0"/>
                </a:spcAft>
              </a:pPr>
              <a:r>
                <a:rPr lang="fr-BE" sz="1200" dirty="0">
                  <a:solidFill>
                    <a:schemeClr val="bg1"/>
                  </a:solidFill>
                  <a:ea typeface="Verdana" panose="020B0604030504040204" pitchFamily="34" charset="0"/>
                  <a:cs typeface="Verdana" panose="020B0604030504040204" pitchFamily="34" charset="0"/>
                </a:rPr>
                <a:t>Report</a:t>
              </a:r>
              <a:endParaRPr lang="en-GB" sz="1200" dirty="0">
                <a:solidFill>
                  <a:schemeClr val="bg1"/>
                </a:solidFill>
                <a:ea typeface="Verdana" panose="020B0604030504040204" pitchFamily="34" charset="0"/>
                <a:cs typeface="Verdana" panose="020B0604030504040204" pitchFamily="34" charset="0"/>
              </a:endParaRPr>
            </a:p>
          </p:txBody>
        </p:sp>
      </p:grpSp>
      <p:grpSp>
        <p:nvGrpSpPr>
          <p:cNvPr id="10" name="Group 9"/>
          <p:cNvGrpSpPr/>
          <p:nvPr/>
        </p:nvGrpSpPr>
        <p:grpSpPr>
          <a:xfrm>
            <a:off x="3634712" y="3209040"/>
            <a:ext cx="1369335" cy="929945"/>
            <a:chOff x="3134899" y="2000169"/>
            <a:chExt cx="1369335" cy="929945"/>
          </a:xfrm>
          <a:solidFill>
            <a:srgbClr val="0070C0"/>
          </a:solidFill>
        </p:grpSpPr>
        <p:sp>
          <p:nvSpPr>
            <p:cNvPr id="47" name="Right Arrow 46"/>
            <p:cNvSpPr/>
            <p:nvPr/>
          </p:nvSpPr>
          <p:spPr>
            <a:xfrm rot="18900000" flipH="1">
              <a:off x="3134899" y="2379867"/>
              <a:ext cx="503411" cy="550247"/>
            </a:xfrm>
            <a:prstGeom prst="rightArrow">
              <a:avLst/>
            </a:prstGeom>
            <a:grpFill/>
            <a:effectLst>
              <a:outerShdw blurRad="50800" dist="38100" dir="2700000" algn="tl" rotWithShape="0">
                <a:prstClr val="black">
                  <a:alpha val="40000"/>
                </a:prstClr>
              </a:outerShdw>
            </a:effectLst>
          </p:spPr>
          <p:txBody>
            <a:bodyPr wrap="square" rtlCol="0" anchor="ctr">
              <a:spAutoFit/>
            </a:bodyPr>
            <a:lstStyle/>
            <a:p>
              <a:pPr algn="ctr" defTabSz="457200" fontAlgn="auto">
                <a:spcBef>
                  <a:spcPts val="0"/>
                </a:spcBef>
                <a:spcAft>
                  <a:spcPts val="0"/>
                </a:spcAft>
              </a:pPr>
              <a:endParaRPr lang="en-GB" sz="1200" dirty="0">
                <a:solidFill>
                  <a:schemeClr val="bg1"/>
                </a:solidFill>
                <a:ea typeface="Verdana" panose="020B0604030504040204" pitchFamily="34" charset="0"/>
                <a:cs typeface="Verdana" panose="020B0604030504040204" pitchFamily="34" charset="0"/>
              </a:endParaRPr>
            </a:p>
          </p:txBody>
        </p:sp>
        <p:sp>
          <p:nvSpPr>
            <p:cNvPr id="50" name="Rounded Rectangle 49"/>
            <p:cNvSpPr/>
            <p:nvPr/>
          </p:nvSpPr>
          <p:spPr>
            <a:xfrm>
              <a:off x="3385507" y="2000169"/>
              <a:ext cx="1118727" cy="585281"/>
            </a:xfrm>
            <a:prstGeom prst="roundRect">
              <a:avLst/>
            </a:prstGeom>
            <a:grpFill/>
            <a:ln>
              <a:solidFill>
                <a:schemeClr val="bg1"/>
              </a:solidFill>
            </a:ln>
            <a:effectLst>
              <a:outerShdw blurRad="50800" dist="38100" dir="5400000" algn="t" rotWithShape="0">
                <a:prstClr val="black">
                  <a:alpha val="40000"/>
                </a:prstClr>
              </a:outerShdw>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defTabSz="457200" fontAlgn="auto">
                <a:spcBef>
                  <a:spcPts val="0"/>
                </a:spcBef>
                <a:spcAft>
                  <a:spcPts val="0"/>
                </a:spcAft>
              </a:pPr>
              <a:r>
                <a:rPr lang="en-GB" sz="1200" dirty="0" smtClean="0">
                  <a:solidFill>
                    <a:schemeClr val="bg1"/>
                  </a:solidFill>
                  <a:ea typeface="Verdana" panose="020B0604030504040204" pitchFamily="34" charset="0"/>
                  <a:cs typeface="Verdana" panose="020B0604030504040204" pitchFamily="34" charset="0"/>
                </a:rPr>
                <a:t>Individual </a:t>
              </a:r>
            </a:p>
            <a:p>
              <a:pPr algn="ctr" defTabSz="457200" fontAlgn="auto">
                <a:spcBef>
                  <a:spcPts val="0"/>
                </a:spcBef>
                <a:spcAft>
                  <a:spcPts val="0"/>
                </a:spcAft>
              </a:pPr>
              <a:r>
                <a:rPr lang="en-GB" sz="1200" dirty="0" smtClean="0">
                  <a:solidFill>
                    <a:schemeClr val="bg1"/>
                  </a:solidFill>
                  <a:ea typeface="Verdana" panose="020B0604030504040204" pitchFamily="34" charset="0"/>
                  <a:cs typeface="Verdana" panose="020B0604030504040204" pitchFamily="34" charset="0"/>
                </a:rPr>
                <a:t>Evaluation </a:t>
              </a:r>
            </a:p>
            <a:p>
              <a:pPr algn="ctr" defTabSz="457200" fontAlgn="auto">
                <a:spcBef>
                  <a:spcPts val="0"/>
                </a:spcBef>
                <a:spcAft>
                  <a:spcPts val="0"/>
                </a:spcAft>
              </a:pPr>
              <a:r>
                <a:rPr lang="en-GB" sz="1200" dirty="0" smtClean="0">
                  <a:solidFill>
                    <a:schemeClr val="bg1"/>
                  </a:solidFill>
                  <a:ea typeface="Verdana" panose="020B0604030504040204" pitchFamily="34" charset="0"/>
                  <a:cs typeface="Verdana" panose="020B0604030504040204" pitchFamily="34" charset="0"/>
                </a:rPr>
                <a:t>Report</a:t>
              </a:r>
              <a:endParaRPr lang="en-GB" sz="1200" dirty="0">
                <a:solidFill>
                  <a:schemeClr val="bg1"/>
                </a:solidFill>
                <a:ea typeface="Verdana" panose="020B0604030504040204" pitchFamily="34" charset="0"/>
                <a:cs typeface="Verdana" panose="020B0604030504040204" pitchFamily="34" charset="0"/>
              </a:endParaRPr>
            </a:p>
          </p:txBody>
        </p:sp>
      </p:grpSp>
      <p:sp>
        <p:nvSpPr>
          <p:cNvPr id="9" name="Oval 8"/>
          <p:cNvSpPr/>
          <p:nvPr/>
        </p:nvSpPr>
        <p:spPr>
          <a:xfrm>
            <a:off x="2486312" y="4030606"/>
            <a:ext cx="1440000" cy="1440000"/>
          </a:xfrm>
          <a:prstGeom prst="ellipse">
            <a:avLst/>
          </a:prstGeom>
          <a:solidFill>
            <a:srgbClr val="33CC33"/>
          </a:solidFill>
          <a:ln>
            <a:solidFill>
              <a:schemeClr val="bg1"/>
            </a:solidFill>
          </a:ln>
          <a:effectLst>
            <a:outerShdw blurRad="50800" dist="38100" dir="5400000" algn="t" rotWithShape="0">
              <a:prstClr val="black">
                <a:alpha val="40000"/>
              </a:prstClr>
            </a:outerShdw>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defTabSz="457200" fontAlgn="auto">
              <a:spcBef>
                <a:spcPts val="0"/>
              </a:spcBef>
              <a:spcAft>
                <a:spcPts val="0"/>
              </a:spcAft>
            </a:pPr>
            <a:r>
              <a:rPr lang="en-GB" sz="1200" b="0" dirty="0">
                <a:solidFill>
                  <a:schemeClr val="tx1"/>
                </a:solidFill>
                <a:ea typeface="Verdana" panose="020B0604030504040204" pitchFamily="34" charset="0"/>
                <a:cs typeface="Verdana" panose="020B0604030504040204" pitchFamily="34" charset="0"/>
              </a:rPr>
              <a:t>Consensus </a:t>
            </a:r>
            <a:br>
              <a:rPr lang="en-GB" sz="1200" b="0" dirty="0">
                <a:solidFill>
                  <a:schemeClr val="tx1"/>
                </a:solidFill>
                <a:ea typeface="Verdana" panose="020B0604030504040204" pitchFamily="34" charset="0"/>
                <a:cs typeface="Verdana" panose="020B0604030504040204" pitchFamily="34" charset="0"/>
              </a:rPr>
            </a:br>
            <a:r>
              <a:rPr lang="en-GB" sz="1200" b="0" dirty="0" smtClean="0">
                <a:solidFill>
                  <a:schemeClr val="tx1"/>
                </a:solidFill>
                <a:ea typeface="Verdana" panose="020B0604030504040204" pitchFamily="34" charset="0"/>
                <a:cs typeface="Verdana" panose="020B0604030504040204" pitchFamily="34" charset="0"/>
              </a:rPr>
              <a:t>group</a:t>
            </a:r>
            <a:endParaRPr lang="en-GB" sz="1200" b="0" dirty="0">
              <a:solidFill>
                <a:schemeClr val="tx1"/>
              </a:solidFill>
              <a:ea typeface="Verdana" panose="020B0604030504040204" pitchFamily="34" charset="0"/>
              <a:cs typeface="Verdana" panose="020B0604030504040204" pitchFamily="34" charset="0"/>
            </a:endParaRPr>
          </a:p>
        </p:txBody>
      </p:sp>
      <p:sp>
        <p:nvSpPr>
          <p:cNvPr id="52" name="Rounded Rectangle 51"/>
          <p:cNvSpPr/>
          <p:nvPr/>
        </p:nvSpPr>
        <p:spPr>
          <a:xfrm>
            <a:off x="2558240" y="5877272"/>
            <a:ext cx="1296144" cy="576064"/>
          </a:xfrm>
          <a:prstGeom prst="roundRect">
            <a:avLst/>
          </a:prstGeom>
          <a:solidFill>
            <a:srgbClr val="0070C0"/>
          </a:solidFill>
          <a:ln>
            <a:solidFill>
              <a:schemeClr val="bg1"/>
            </a:solidFill>
          </a:ln>
          <a:effectLst>
            <a:outerShdw blurRad="50800" dist="38100" dir="5400000" algn="t" rotWithShape="0">
              <a:prstClr val="black">
                <a:alpha val="40000"/>
              </a:prstClr>
            </a:outerShdw>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defTabSz="457200" fontAlgn="auto">
              <a:spcBef>
                <a:spcPts val="0"/>
              </a:spcBef>
              <a:spcAft>
                <a:spcPts val="0"/>
              </a:spcAft>
            </a:pPr>
            <a:r>
              <a:rPr lang="en-GB" sz="1200" dirty="0">
                <a:solidFill>
                  <a:schemeClr val="bg1"/>
                </a:solidFill>
                <a:ea typeface="Verdana" panose="020B0604030504040204" pitchFamily="34" charset="0"/>
                <a:cs typeface="Verdana" panose="020B0604030504040204" pitchFamily="34" charset="0"/>
              </a:rPr>
              <a:t>Consensus </a:t>
            </a:r>
            <a:endParaRPr lang="en-GB" sz="1200" dirty="0" smtClean="0">
              <a:solidFill>
                <a:schemeClr val="bg1"/>
              </a:solidFill>
              <a:ea typeface="Verdana" panose="020B0604030504040204" pitchFamily="34" charset="0"/>
              <a:cs typeface="Verdana" panose="020B0604030504040204" pitchFamily="34" charset="0"/>
            </a:endParaRPr>
          </a:p>
          <a:p>
            <a:pPr algn="ctr" defTabSz="457200" fontAlgn="auto">
              <a:spcBef>
                <a:spcPts val="0"/>
              </a:spcBef>
              <a:spcAft>
                <a:spcPts val="0"/>
              </a:spcAft>
            </a:pPr>
            <a:r>
              <a:rPr lang="en-GB" sz="1200" dirty="0" smtClean="0">
                <a:solidFill>
                  <a:schemeClr val="bg1"/>
                </a:solidFill>
                <a:ea typeface="Verdana" panose="020B0604030504040204" pitchFamily="34" charset="0"/>
                <a:cs typeface="Verdana" panose="020B0604030504040204" pitchFamily="34" charset="0"/>
              </a:rPr>
              <a:t>Report</a:t>
            </a:r>
            <a:endParaRPr lang="en-GB" sz="1200" dirty="0">
              <a:solidFill>
                <a:schemeClr val="bg1"/>
              </a:solidFill>
              <a:ea typeface="Verdana" panose="020B0604030504040204" pitchFamily="34" charset="0"/>
              <a:cs typeface="Verdana" panose="020B0604030504040204" pitchFamily="34" charset="0"/>
            </a:endParaRPr>
          </a:p>
        </p:txBody>
      </p:sp>
      <p:grpSp>
        <p:nvGrpSpPr>
          <p:cNvPr id="20" name="Group 19"/>
          <p:cNvGrpSpPr/>
          <p:nvPr/>
        </p:nvGrpSpPr>
        <p:grpSpPr>
          <a:xfrm>
            <a:off x="3995936" y="4094070"/>
            <a:ext cx="1581445" cy="807692"/>
            <a:chOff x="4283403" y="2809909"/>
            <a:chExt cx="1581445" cy="807692"/>
          </a:xfrm>
          <a:solidFill>
            <a:schemeClr val="bg1">
              <a:lumMod val="85000"/>
            </a:schemeClr>
          </a:solidFill>
        </p:grpSpPr>
        <p:sp>
          <p:nvSpPr>
            <p:cNvPr id="53" name="Right Arrow 52"/>
            <p:cNvSpPr/>
            <p:nvPr/>
          </p:nvSpPr>
          <p:spPr>
            <a:xfrm rot="19934973" flipH="1">
              <a:off x="4283403" y="3067354"/>
              <a:ext cx="503411" cy="550247"/>
            </a:xfrm>
            <a:prstGeom prst="rightArrow">
              <a:avLst/>
            </a:prstGeom>
            <a:grpFill/>
            <a:effectLst>
              <a:outerShdw blurRad="50800" dist="38100" dir="2700000" algn="tl" rotWithShape="0">
                <a:prstClr val="black">
                  <a:alpha val="40000"/>
                </a:prstClr>
              </a:outerShdw>
            </a:effectLst>
          </p:spPr>
          <p:txBody>
            <a:bodyPr wrap="square" rtlCol="0" anchor="ctr">
              <a:spAutoFit/>
            </a:bodyPr>
            <a:lstStyle/>
            <a:p>
              <a:pPr algn="ctr" defTabSz="457200" fontAlgn="auto">
                <a:spcBef>
                  <a:spcPts val="0"/>
                </a:spcBef>
                <a:spcAft>
                  <a:spcPts val="0"/>
                </a:spcAft>
              </a:pPr>
              <a:endParaRPr lang="en-GB" sz="1200" b="0" dirty="0">
                <a:solidFill>
                  <a:schemeClr val="bg2">
                    <a:lumMod val="75000"/>
                  </a:schemeClr>
                </a:solidFill>
                <a:ea typeface="Verdana" panose="020B0604030504040204" pitchFamily="34" charset="0"/>
                <a:cs typeface="Verdana" panose="020B0604030504040204" pitchFamily="34" charset="0"/>
              </a:endParaRPr>
            </a:p>
          </p:txBody>
        </p:sp>
        <p:sp>
          <p:nvSpPr>
            <p:cNvPr id="54" name="Rounded Rectangle 53"/>
            <p:cNvSpPr/>
            <p:nvPr/>
          </p:nvSpPr>
          <p:spPr>
            <a:xfrm>
              <a:off x="4656331" y="2809909"/>
              <a:ext cx="1208517" cy="585281"/>
            </a:xfrm>
            <a:prstGeom prst="roundRect">
              <a:avLst/>
            </a:prstGeom>
            <a:grpFill/>
            <a:ln>
              <a:solidFill>
                <a:schemeClr val="bg1"/>
              </a:solidFill>
            </a:ln>
            <a:effectLst>
              <a:outerShdw blurRad="50800" dist="38100" dir="5400000" algn="t" rotWithShape="0">
                <a:prstClr val="black">
                  <a:alpha val="40000"/>
                </a:prstClr>
              </a:outerShdw>
            </a:effectLst>
          </p:spPr>
          <p:txBody>
            <a:bodyPr wrap="square" rtlCol="0" anchor="ctr">
              <a:noAutofit/>
            </a:bodyPr>
            <a:lstStyle/>
            <a:p>
              <a:pPr lvl="0" algn="ctr" defTabSz="457200" fontAlgn="auto">
                <a:spcBef>
                  <a:spcPts val="0"/>
                </a:spcBef>
                <a:spcAft>
                  <a:spcPts val="0"/>
                </a:spcAft>
              </a:pPr>
              <a:r>
                <a:rPr lang="en-GB" sz="1200" b="0" dirty="0" smtClean="0">
                  <a:solidFill>
                    <a:schemeClr val="bg2">
                      <a:lumMod val="25000"/>
                    </a:schemeClr>
                  </a:solidFill>
                  <a:ea typeface="Verdana" panose="020B0604030504040204" pitchFamily="34" charset="0"/>
                  <a:cs typeface="Verdana" panose="020B0604030504040204" pitchFamily="34" charset="0"/>
                </a:rPr>
                <a:t>Individual </a:t>
              </a:r>
            </a:p>
            <a:p>
              <a:pPr lvl="0" algn="ctr" defTabSz="457200" fontAlgn="auto">
                <a:spcBef>
                  <a:spcPts val="0"/>
                </a:spcBef>
                <a:spcAft>
                  <a:spcPts val="0"/>
                </a:spcAft>
              </a:pPr>
              <a:r>
                <a:rPr lang="en-GB" sz="1200" b="0" dirty="0" smtClean="0">
                  <a:solidFill>
                    <a:schemeClr val="bg2">
                      <a:lumMod val="25000"/>
                    </a:schemeClr>
                  </a:solidFill>
                  <a:ea typeface="Verdana" panose="020B0604030504040204" pitchFamily="34" charset="0"/>
                  <a:cs typeface="Verdana" panose="020B0604030504040204" pitchFamily="34" charset="0"/>
                </a:rPr>
                <a:t>Evaluation </a:t>
              </a:r>
            </a:p>
            <a:p>
              <a:pPr lvl="0" algn="ctr" defTabSz="457200" fontAlgn="auto">
                <a:spcBef>
                  <a:spcPts val="0"/>
                </a:spcBef>
                <a:spcAft>
                  <a:spcPts val="0"/>
                </a:spcAft>
              </a:pPr>
              <a:r>
                <a:rPr lang="en-GB" sz="1200" b="0" dirty="0" smtClean="0">
                  <a:solidFill>
                    <a:schemeClr val="bg2">
                      <a:lumMod val="25000"/>
                    </a:schemeClr>
                  </a:solidFill>
                  <a:ea typeface="Verdana" panose="020B0604030504040204" pitchFamily="34" charset="0"/>
                  <a:cs typeface="Verdana" panose="020B0604030504040204" pitchFamily="34" charset="0"/>
                </a:rPr>
                <a:t>Report</a:t>
              </a:r>
              <a:endParaRPr lang="en-GB" sz="1200" b="0" dirty="0">
                <a:solidFill>
                  <a:schemeClr val="bg2">
                    <a:lumMod val="25000"/>
                  </a:schemeClr>
                </a:solidFill>
                <a:ea typeface="Verdana" panose="020B0604030504040204" pitchFamily="34" charset="0"/>
                <a:cs typeface="Verdana" panose="020B0604030504040204" pitchFamily="34" charset="0"/>
              </a:endParaRPr>
            </a:p>
          </p:txBody>
        </p:sp>
      </p:grpSp>
      <p:grpSp>
        <p:nvGrpSpPr>
          <p:cNvPr id="19" name="Group 18"/>
          <p:cNvGrpSpPr/>
          <p:nvPr/>
        </p:nvGrpSpPr>
        <p:grpSpPr>
          <a:xfrm>
            <a:off x="827584" y="4021684"/>
            <a:ext cx="1520480" cy="790697"/>
            <a:chOff x="548376" y="2829072"/>
            <a:chExt cx="1520480" cy="790697"/>
          </a:xfrm>
          <a:solidFill>
            <a:schemeClr val="bg1">
              <a:lumMod val="85000"/>
            </a:schemeClr>
          </a:solidFill>
        </p:grpSpPr>
        <p:sp>
          <p:nvSpPr>
            <p:cNvPr id="55" name="Right Arrow 54"/>
            <p:cNvSpPr/>
            <p:nvPr/>
          </p:nvSpPr>
          <p:spPr>
            <a:xfrm rot="1665027">
              <a:off x="1565445" y="3069522"/>
              <a:ext cx="503411" cy="550247"/>
            </a:xfrm>
            <a:prstGeom prst="rightArrow">
              <a:avLst/>
            </a:prstGeom>
            <a:grpFill/>
            <a:effectLst>
              <a:outerShdw blurRad="50800" dist="38100" dir="2700000" algn="tl" rotWithShape="0">
                <a:prstClr val="black">
                  <a:alpha val="40000"/>
                </a:prstClr>
              </a:outerShdw>
            </a:effectLst>
          </p:spPr>
          <p:txBody>
            <a:bodyPr wrap="square" rtlCol="0" anchor="ctr">
              <a:spAutoFit/>
            </a:bodyPr>
            <a:lstStyle/>
            <a:p>
              <a:pPr algn="ctr" defTabSz="457200" fontAlgn="auto">
                <a:spcBef>
                  <a:spcPts val="0"/>
                </a:spcBef>
                <a:spcAft>
                  <a:spcPts val="0"/>
                </a:spcAft>
              </a:pPr>
              <a:endParaRPr lang="en-GB" sz="1200" b="0" dirty="0">
                <a:solidFill>
                  <a:schemeClr val="bg2">
                    <a:lumMod val="75000"/>
                  </a:schemeClr>
                </a:solidFill>
                <a:ea typeface="Verdana" panose="020B0604030504040204" pitchFamily="34" charset="0"/>
                <a:cs typeface="Verdana" panose="020B0604030504040204" pitchFamily="34" charset="0"/>
              </a:endParaRPr>
            </a:p>
          </p:txBody>
        </p:sp>
        <p:sp>
          <p:nvSpPr>
            <p:cNvPr id="56" name="Rounded Rectangle 55"/>
            <p:cNvSpPr/>
            <p:nvPr/>
          </p:nvSpPr>
          <p:spPr>
            <a:xfrm flipH="1">
              <a:off x="548376" y="2829072"/>
              <a:ext cx="1144720" cy="585281"/>
            </a:xfrm>
            <a:prstGeom prst="roundRect">
              <a:avLst/>
            </a:prstGeom>
            <a:grpFill/>
            <a:ln>
              <a:solidFill>
                <a:schemeClr val="bg1"/>
              </a:solidFill>
            </a:ln>
            <a:effectLst>
              <a:outerShdw blurRad="50800" dist="38100" dir="5400000" algn="t" rotWithShape="0">
                <a:prstClr val="black">
                  <a:alpha val="40000"/>
                </a:prstClr>
              </a:outerShdw>
            </a:effectLst>
          </p:spPr>
          <p:txBody>
            <a:bodyPr wrap="square" rtlCol="0" anchor="ctr">
              <a:noAutofit/>
            </a:bodyPr>
            <a:lstStyle/>
            <a:p>
              <a:pPr lvl="0" algn="ctr" defTabSz="457200" fontAlgn="auto">
                <a:spcBef>
                  <a:spcPts val="0"/>
                </a:spcBef>
                <a:spcAft>
                  <a:spcPts val="0"/>
                </a:spcAft>
              </a:pPr>
              <a:r>
                <a:rPr lang="en-GB" sz="1200" b="0" dirty="0" smtClean="0">
                  <a:solidFill>
                    <a:schemeClr val="bg2">
                      <a:lumMod val="25000"/>
                    </a:schemeClr>
                  </a:solidFill>
                  <a:ea typeface="Verdana" panose="020B0604030504040204" pitchFamily="34" charset="0"/>
                  <a:cs typeface="Verdana" panose="020B0604030504040204" pitchFamily="34" charset="0"/>
                </a:rPr>
                <a:t>Individual </a:t>
              </a:r>
            </a:p>
            <a:p>
              <a:pPr lvl="0" algn="ctr" defTabSz="457200" fontAlgn="auto">
                <a:spcBef>
                  <a:spcPts val="0"/>
                </a:spcBef>
                <a:spcAft>
                  <a:spcPts val="0"/>
                </a:spcAft>
              </a:pPr>
              <a:r>
                <a:rPr lang="en-GB" sz="1200" b="0" dirty="0" smtClean="0">
                  <a:solidFill>
                    <a:schemeClr val="bg2">
                      <a:lumMod val="25000"/>
                    </a:schemeClr>
                  </a:solidFill>
                  <a:ea typeface="Verdana" panose="020B0604030504040204" pitchFamily="34" charset="0"/>
                  <a:cs typeface="Verdana" panose="020B0604030504040204" pitchFamily="34" charset="0"/>
                </a:rPr>
                <a:t>Evaluation </a:t>
              </a:r>
            </a:p>
            <a:p>
              <a:pPr lvl="0" algn="ctr" defTabSz="457200" fontAlgn="auto">
                <a:spcBef>
                  <a:spcPts val="0"/>
                </a:spcBef>
                <a:spcAft>
                  <a:spcPts val="0"/>
                </a:spcAft>
              </a:pPr>
              <a:r>
                <a:rPr lang="en-GB" sz="1200" b="0" dirty="0" smtClean="0">
                  <a:solidFill>
                    <a:schemeClr val="bg2">
                      <a:lumMod val="25000"/>
                    </a:schemeClr>
                  </a:solidFill>
                  <a:ea typeface="Verdana" panose="020B0604030504040204" pitchFamily="34" charset="0"/>
                  <a:cs typeface="Verdana" panose="020B0604030504040204" pitchFamily="34" charset="0"/>
                </a:rPr>
                <a:t>Report</a:t>
              </a:r>
              <a:endParaRPr lang="en-GB" sz="1200" b="0" dirty="0">
                <a:solidFill>
                  <a:schemeClr val="bg2">
                    <a:lumMod val="25000"/>
                  </a:schemeClr>
                </a:solidFill>
                <a:ea typeface="Verdana" panose="020B0604030504040204" pitchFamily="34" charset="0"/>
                <a:cs typeface="Verdana" panose="020B0604030504040204" pitchFamily="34" charset="0"/>
              </a:endParaRPr>
            </a:p>
          </p:txBody>
        </p:sp>
      </p:grpSp>
      <p:sp>
        <p:nvSpPr>
          <p:cNvPr id="23" name="Oval Callout 22"/>
          <p:cNvSpPr/>
          <p:nvPr/>
        </p:nvSpPr>
        <p:spPr>
          <a:xfrm>
            <a:off x="1898879" y="1844824"/>
            <a:ext cx="648072" cy="624098"/>
          </a:xfrm>
          <a:prstGeom prst="wedgeEllipseCallout">
            <a:avLst>
              <a:gd name="adj1" fmla="val 973"/>
              <a:gd name="adj2" fmla="val 74488"/>
            </a:avLst>
          </a:prstGeom>
          <a:solidFill>
            <a:srgbClr val="33CC33"/>
          </a:solidFill>
          <a:ln>
            <a:solidFill>
              <a:schemeClr val="bg1"/>
            </a:solidFill>
          </a:ln>
          <a:effectLst>
            <a:outerShdw blurRad="50800" dist="38100" dir="5400000" algn="t" rotWithShape="0">
              <a:prstClr val="black">
                <a:alpha val="40000"/>
              </a:prstClr>
            </a:outerShdw>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defTabSz="457200" fontAlgn="auto">
              <a:spcBef>
                <a:spcPts val="0"/>
              </a:spcBef>
              <a:spcAft>
                <a:spcPts val="0"/>
              </a:spcAft>
            </a:pPr>
            <a:r>
              <a:rPr lang="en-GB" sz="1200" b="0" dirty="0">
                <a:solidFill>
                  <a:schemeClr val="tx1"/>
                </a:solidFill>
                <a:ea typeface="Verdana" panose="020B0604030504040204" pitchFamily="34" charset="0"/>
                <a:cs typeface="Verdana" panose="020B0604030504040204" pitchFamily="34" charset="0"/>
              </a:rPr>
              <a:t>Expert</a:t>
            </a:r>
          </a:p>
        </p:txBody>
      </p:sp>
      <p:sp>
        <p:nvSpPr>
          <p:cNvPr id="64" name="Oval Callout 63"/>
          <p:cNvSpPr/>
          <p:nvPr/>
        </p:nvSpPr>
        <p:spPr>
          <a:xfrm>
            <a:off x="2882277" y="1859212"/>
            <a:ext cx="648072" cy="624098"/>
          </a:xfrm>
          <a:prstGeom prst="wedgeEllipseCallout">
            <a:avLst>
              <a:gd name="adj1" fmla="val -129"/>
              <a:gd name="adj2" fmla="val 75251"/>
            </a:avLst>
          </a:prstGeom>
          <a:solidFill>
            <a:srgbClr val="33CC33"/>
          </a:solidFill>
          <a:ln>
            <a:solidFill>
              <a:schemeClr val="bg1"/>
            </a:solidFill>
          </a:ln>
          <a:effectLst>
            <a:outerShdw blurRad="50800" dist="38100" dir="5400000" algn="t" rotWithShape="0">
              <a:prstClr val="black">
                <a:alpha val="40000"/>
              </a:prstClr>
            </a:outerShdw>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defTabSz="457200" fontAlgn="auto">
              <a:spcBef>
                <a:spcPts val="0"/>
              </a:spcBef>
              <a:spcAft>
                <a:spcPts val="0"/>
              </a:spcAft>
            </a:pPr>
            <a:r>
              <a:rPr lang="en-GB" sz="1200" b="0" dirty="0">
                <a:solidFill>
                  <a:schemeClr val="tx1"/>
                </a:solidFill>
                <a:ea typeface="Verdana" panose="020B0604030504040204" pitchFamily="34" charset="0"/>
                <a:cs typeface="Verdana" panose="020B0604030504040204" pitchFamily="34" charset="0"/>
              </a:rPr>
              <a:t>Expert</a:t>
            </a:r>
          </a:p>
        </p:txBody>
      </p:sp>
      <p:sp>
        <p:nvSpPr>
          <p:cNvPr id="65" name="Oval Callout 64"/>
          <p:cNvSpPr/>
          <p:nvPr/>
        </p:nvSpPr>
        <p:spPr>
          <a:xfrm>
            <a:off x="3843095" y="1844824"/>
            <a:ext cx="648072" cy="624098"/>
          </a:xfrm>
          <a:prstGeom prst="wedgeEllipseCallout">
            <a:avLst>
              <a:gd name="adj1" fmla="val -129"/>
              <a:gd name="adj2" fmla="val 74870"/>
            </a:avLst>
          </a:prstGeom>
          <a:solidFill>
            <a:srgbClr val="33CC33"/>
          </a:solidFill>
          <a:ln>
            <a:solidFill>
              <a:schemeClr val="bg1"/>
            </a:solidFill>
          </a:ln>
          <a:effectLst>
            <a:outerShdw blurRad="50800" dist="38100" dir="5400000" algn="t" rotWithShape="0">
              <a:prstClr val="black">
                <a:alpha val="40000"/>
              </a:prstClr>
            </a:outerShdw>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defTabSz="457200" fontAlgn="auto">
              <a:spcBef>
                <a:spcPts val="0"/>
              </a:spcBef>
              <a:spcAft>
                <a:spcPts val="0"/>
              </a:spcAft>
            </a:pPr>
            <a:r>
              <a:rPr lang="en-GB" sz="1200" b="0" dirty="0">
                <a:solidFill>
                  <a:schemeClr val="tx1"/>
                </a:solidFill>
                <a:ea typeface="Verdana" panose="020B0604030504040204" pitchFamily="34" charset="0"/>
                <a:cs typeface="Verdana" panose="020B0604030504040204" pitchFamily="34" charset="0"/>
              </a:rPr>
              <a:t>Expert</a:t>
            </a:r>
          </a:p>
        </p:txBody>
      </p:sp>
      <p:sp>
        <p:nvSpPr>
          <p:cNvPr id="66" name="Oval Callout 65"/>
          <p:cNvSpPr/>
          <p:nvPr/>
        </p:nvSpPr>
        <p:spPr>
          <a:xfrm>
            <a:off x="4788024" y="1844824"/>
            <a:ext cx="648072" cy="624098"/>
          </a:xfrm>
          <a:prstGeom prst="wedgeEllipseCallout">
            <a:avLst>
              <a:gd name="adj1" fmla="val 238"/>
              <a:gd name="adj2" fmla="val 74106"/>
            </a:avLst>
          </a:prstGeom>
          <a:solidFill>
            <a:schemeClr val="bg1">
              <a:lumMod val="85000"/>
            </a:schemeClr>
          </a:solidFill>
          <a:ln>
            <a:solidFill>
              <a:schemeClr val="bg1"/>
            </a:solidFill>
          </a:ln>
          <a:effectLst>
            <a:outerShdw blurRad="50800" dist="38100" dir="5400000" algn="t" rotWithShape="0">
              <a:prstClr val="black">
                <a:alpha val="40000"/>
              </a:prstClr>
            </a:outerShdw>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defTabSz="457200" fontAlgn="auto">
              <a:spcBef>
                <a:spcPts val="0"/>
              </a:spcBef>
              <a:spcAft>
                <a:spcPts val="0"/>
              </a:spcAft>
            </a:pPr>
            <a:r>
              <a:rPr lang="en-GB" sz="1200" b="0" dirty="0">
                <a:solidFill>
                  <a:schemeClr val="bg2">
                    <a:lumMod val="25000"/>
                  </a:schemeClr>
                </a:solidFill>
                <a:ea typeface="Verdana" panose="020B0604030504040204" pitchFamily="34" charset="0"/>
                <a:cs typeface="Verdana" panose="020B0604030504040204" pitchFamily="34" charset="0"/>
              </a:rPr>
              <a:t>Expert</a:t>
            </a:r>
          </a:p>
        </p:txBody>
      </p:sp>
      <p:sp>
        <p:nvSpPr>
          <p:cNvPr id="67" name="Oval Callout 66"/>
          <p:cNvSpPr/>
          <p:nvPr/>
        </p:nvSpPr>
        <p:spPr>
          <a:xfrm>
            <a:off x="971600" y="1844824"/>
            <a:ext cx="648072" cy="624098"/>
          </a:xfrm>
          <a:prstGeom prst="wedgeEllipseCallout">
            <a:avLst>
              <a:gd name="adj1" fmla="val 605"/>
              <a:gd name="adj2" fmla="val 74488"/>
            </a:avLst>
          </a:prstGeom>
          <a:solidFill>
            <a:schemeClr val="bg1">
              <a:lumMod val="85000"/>
            </a:schemeClr>
          </a:solidFill>
          <a:ln>
            <a:solidFill>
              <a:schemeClr val="bg1"/>
            </a:solidFill>
          </a:ln>
          <a:effectLst>
            <a:outerShdw blurRad="50800" dist="38100" dir="5400000" algn="t" rotWithShape="0">
              <a:prstClr val="black">
                <a:alpha val="40000"/>
              </a:prstClr>
            </a:outerShdw>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defTabSz="457200" fontAlgn="auto">
              <a:spcBef>
                <a:spcPts val="0"/>
              </a:spcBef>
              <a:spcAft>
                <a:spcPts val="0"/>
              </a:spcAft>
            </a:pPr>
            <a:r>
              <a:rPr lang="en-GB" sz="1200" b="0" dirty="0">
                <a:solidFill>
                  <a:schemeClr val="bg2">
                    <a:lumMod val="25000"/>
                  </a:schemeClr>
                </a:solidFill>
                <a:ea typeface="Verdana" panose="020B0604030504040204" pitchFamily="34" charset="0"/>
                <a:cs typeface="Verdana" panose="020B0604030504040204" pitchFamily="34" charset="0"/>
              </a:rPr>
              <a:t>Expert</a:t>
            </a:r>
          </a:p>
        </p:txBody>
      </p:sp>
      <p:sp>
        <p:nvSpPr>
          <p:cNvPr id="26" name="TextBox 25"/>
          <p:cNvSpPr txBox="1"/>
          <p:nvPr/>
        </p:nvSpPr>
        <p:spPr>
          <a:xfrm>
            <a:off x="6804248" y="2026068"/>
            <a:ext cx="1728192" cy="430887"/>
          </a:xfrm>
          <a:prstGeom prst="rect">
            <a:avLst/>
          </a:prstGeom>
          <a:noFill/>
        </p:spPr>
        <p:txBody>
          <a:bodyPr wrap="square" rtlCol="0">
            <a:spAutoFit/>
          </a:bodyPr>
          <a:lstStyle/>
          <a:p>
            <a:pPr defTabSz="457200" fontAlgn="auto">
              <a:spcBef>
                <a:spcPts val="0"/>
              </a:spcBef>
              <a:spcAft>
                <a:spcPts val="0"/>
              </a:spcAft>
            </a:pPr>
            <a:r>
              <a:rPr lang="en-GB" sz="1100" b="0" dirty="0" smtClean="0">
                <a:solidFill>
                  <a:schemeClr val="tx1"/>
                </a:solidFill>
                <a:ea typeface="Verdana" panose="020B0604030504040204" pitchFamily="34" charset="0"/>
                <a:cs typeface="Verdana" panose="020B0604030504040204" pitchFamily="34" charset="0"/>
              </a:rPr>
              <a:t>Minimum 3 experts … </a:t>
            </a:r>
            <a:r>
              <a:rPr lang="en-GB" sz="1100" b="0" dirty="0" smtClean="0">
                <a:solidFill>
                  <a:schemeClr val="bg2">
                    <a:lumMod val="75000"/>
                  </a:schemeClr>
                </a:solidFill>
                <a:ea typeface="Verdana" panose="020B0604030504040204" pitchFamily="34" charset="0"/>
                <a:cs typeface="Verdana" panose="020B0604030504040204" pitchFamily="34" charset="0"/>
              </a:rPr>
              <a:t>but can be more</a:t>
            </a:r>
            <a:endParaRPr lang="en-GB" sz="1100" b="0" dirty="0">
              <a:solidFill>
                <a:schemeClr val="bg2">
                  <a:lumMod val="75000"/>
                </a:schemeClr>
              </a:solidFill>
              <a:ea typeface="Verdana" panose="020B0604030504040204" pitchFamily="34" charset="0"/>
              <a:cs typeface="Verdana" panose="020B0604030504040204" pitchFamily="34" charset="0"/>
            </a:endParaRPr>
          </a:p>
        </p:txBody>
      </p:sp>
      <p:cxnSp>
        <p:nvCxnSpPr>
          <p:cNvPr id="28" name="Straight Connector 27"/>
          <p:cNvCxnSpPr>
            <a:stCxn id="26" idx="1"/>
          </p:cNvCxnSpPr>
          <p:nvPr/>
        </p:nvCxnSpPr>
        <p:spPr bwMode="auto">
          <a:xfrm flipH="1" flipV="1">
            <a:off x="5868144" y="2156874"/>
            <a:ext cx="936104" cy="84638"/>
          </a:xfrm>
          <a:prstGeom prst="line">
            <a:avLst/>
          </a:prstGeom>
          <a:noFill/>
          <a:ln w="9525" cap="flat" cmpd="sng" algn="ctr">
            <a:solidFill>
              <a:schemeClr val="tx1"/>
            </a:solidFill>
            <a:prstDash val="solid"/>
            <a:round/>
            <a:headEnd type="none" w="med" len="med"/>
            <a:tailEnd type="none" w="med" len="med"/>
          </a:ln>
          <a:effectLst/>
        </p:spPr>
      </p:cxnSp>
      <p:sp>
        <p:nvSpPr>
          <p:cNvPr id="76" name="TextBox 75"/>
          <p:cNvSpPr txBox="1"/>
          <p:nvPr/>
        </p:nvSpPr>
        <p:spPr>
          <a:xfrm>
            <a:off x="6804248" y="3284984"/>
            <a:ext cx="1728192" cy="261610"/>
          </a:xfrm>
          <a:prstGeom prst="rect">
            <a:avLst/>
          </a:prstGeom>
          <a:noFill/>
        </p:spPr>
        <p:txBody>
          <a:bodyPr wrap="square" rtlCol="0">
            <a:spAutoFit/>
          </a:bodyPr>
          <a:lstStyle/>
          <a:p>
            <a:pPr defTabSz="457200" fontAlgn="auto">
              <a:spcBef>
                <a:spcPts val="0"/>
              </a:spcBef>
              <a:spcAft>
                <a:spcPts val="0"/>
              </a:spcAft>
            </a:pPr>
            <a:r>
              <a:rPr lang="en-GB" sz="1100" b="0" dirty="0" smtClean="0">
                <a:solidFill>
                  <a:schemeClr val="tx1"/>
                </a:solidFill>
                <a:ea typeface="Verdana" panose="020B0604030504040204" pitchFamily="34" charset="0"/>
                <a:cs typeface="Verdana" panose="020B0604030504040204" pitchFamily="34" charset="0"/>
              </a:rPr>
              <a:t>Individual evaluation</a:t>
            </a:r>
            <a:endParaRPr lang="en-GB" sz="1100" b="0" dirty="0">
              <a:solidFill>
                <a:schemeClr val="tx1"/>
              </a:solidFill>
              <a:ea typeface="Verdana" panose="020B0604030504040204" pitchFamily="34" charset="0"/>
              <a:cs typeface="Verdana" panose="020B0604030504040204" pitchFamily="34" charset="0"/>
            </a:endParaRPr>
          </a:p>
        </p:txBody>
      </p:sp>
      <p:cxnSp>
        <p:nvCxnSpPr>
          <p:cNvPr id="77" name="Straight Connector 76"/>
          <p:cNvCxnSpPr>
            <a:stCxn id="76" idx="1"/>
          </p:cNvCxnSpPr>
          <p:nvPr/>
        </p:nvCxnSpPr>
        <p:spPr bwMode="auto">
          <a:xfrm flipH="1">
            <a:off x="5868144" y="3415789"/>
            <a:ext cx="936104" cy="1"/>
          </a:xfrm>
          <a:prstGeom prst="line">
            <a:avLst/>
          </a:prstGeom>
          <a:noFill/>
          <a:ln w="9525" cap="flat" cmpd="sng" algn="ctr">
            <a:solidFill>
              <a:schemeClr val="tx1"/>
            </a:solidFill>
            <a:prstDash val="solid"/>
            <a:round/>
            <a:headEnd type="none" w="med" len="med"/>
            <a:tailEnd type="none" w="med" len="med"/>
          </a:ln>
          <a:effectLst/>
        </p:spPr>
      </p:cxnSp>
      <p:sp>
        <p:nvSpPr>
          <p:cNvPr id="78" name="TextBox 77"/>
          <p:cNvSpPr txBox="1"/>
          <p:nvPr/>
        </p:nvSpPr>
        <p:spPr>
          <a:xfrm>
            <a:off x="6804248" y="4725144"/>
            <a:ext cx="1728192" cy="261610"/>
          </a:xfrm>
          <a:prstGeom prst="rect">
            <a:avLst/>
          </a:prstGeom>
          <a:noFill/>
        </p:spPr>
        <p:txBody>
          <a:bodyPr wrap="square" rtlCol="0">
            <a:spAutoFit/>
          </a:bodyPr>
          <a:lstStyle/>
          <a:p>
            <a:pPr defTabSz="457200" fontAlgn="auto">
              <a:spcBef>
                <a:spcPts val="0"/>
              </a:spcBef>
              <a:spcAft>
                <a:spcPts val="0"/>
              </a:spcAft>
            </a:pPr>
            <a:r>
              <a:rPr lang="en-GB" sz="1100" b="0" dirty="0" smtClean="0">
                <a:solidFill>
                  <a:schemeClr val="tx1"/>
                </a:solidFill>
                <a:ea typeface="Verdana" panose="020B0604030504040204" pitchFamily="34" charset="0"/>
                <a:cs typeface="Verdana" panose="020B0604030504040204" pitchFamily="34" charset="0"/>
              </a:rPr>
              <a:t>Consensus</a:t>
            </a:r>
            <a:endParaRPr lang="en-GB" sz="1100" b="0" dirty="0">
              <a:solidFill>
                <a:schemeClr val="tx1"/>
              </a:solidFill>
              <a:ea typeface="Verdana" panose="020B0604030504040204" pitchFamily="34" charset="0"/>
              <a:cs typeface="Verdana" panose="020B0604030504040204" pitchFamily="34" charset="0"/>
            </a:endParaRPr>
          </a:p>
        </p:txBody>
      </p:sp>
      <p:cxnSp>
        <p:nvCxnSpPr>
          <p:cNvPr id="79" name="Straight Connector 78"/>
          <p:cNvCxnSpPr>
            <a:stCxn id="78" idx="1"/>
          </p:cNvCxnSpPr>
          <p:nvPr/>
        </p:nvCxnSpPr>
        <p:spPr bwMode="auto">
          <a:xfrm flipH="1">
            <a:off x="5868144" y="4855949"/>
            <a:ext cx="936104" cy="1"/>
          </a:xfrm>
          <a:prstGeom prst="line">
            <a:avLst/>
          </a:prstGeom>
          <a:noFill/>
          <a:ln w="9525" cap="flat" cmpd="sng" algn="ctr">
            <a:solidFill>
              <a:schemeClr val="tx1"/>
            </a:solidFill>
            <a:prstDash val="solid"/>
            <a:round/>
            <a:headEnd type="none" w="med" len="med"/>
            <a:tailEnd type="none" w="med" len="med"/>
          </a:ln>
          <a:effectLst/>
        </p:spPr>
      </p:cxnSp>
      <p:sp>
        <p:nvSpPr>
          <p:cNvPr id="7181" name="Rounded Rectangle 7180"/>
          <p:cNvSpPr/>
          <p:nvPr/>
        </p:nvSpPr>
        <p:spPr>
          <a:xfrm>
            <a:off x="1034783" y="1134504"/>
            <a:ext cx="4329305" cy="340519"/>
          </a:xfrm>
          <a:prstGeom prst="roundRect">
            <a:avLst/>
          </a:prstGeom>
          <a:solidFill>
            <a:srgbClr val="0070C0"/>
          </a:solidFill>
          <a:effectLst>
            <a:outerShdw blurRad="50800" dist="38100" dir="2700000" algn="tl" rotWithShape="0">
              <a:prstClr val="black">
                <a:alpha val="40000"/>
              </a:prstClr>
            </a:out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defTabSz="457200" fontAlgn="auto">
              <a:spcBef>
                <a:spcPts val="0"/>
              </a:spcBef>
              <a:spcAft>
                <a:spcPts val="0"/>
              </a:spcAft>
            </a:pPr>
            <a:r>
              <a:rPr lang="en-GB" sz="1400" dirty="0" smtClean="0">
                <a:solidFill>
                  <a:schemeClr val="bg1"/>
                </a:solidFill>
                <a:ea typeface="Verdana" panose="020B0604030504040204" pitchFamily="34" charset="0"/>
                <a:cs typeface="Verdana" panose="020B0604030504040204" pitchFamily="34" charset="0"/>
              </a:rPr>
              <a:t>Proposal</a:t>
            </a:r>
            <a:endParaRPr lang="en-GB" sz="1400" dirty="0">
              <a:solidFill>
                <a:schemeClr val="bg1"/>
              </a:solidFill>
              <a:ea typeface="Verdana" panose="020B0604030504040204" pitchFamily="34" charset="0"/>
              <a:cs typeface="Verdana" panose="020B0604030504040204" pitchFamily="34" charset="0"/>
            </a:endParaRPr>
          </a:p>
        </p:txBody>
      </p:sp>
      <p:sp>
        <p:nvSpPr>
          <p:cNvPr id="108" name="TextBox 107"/>
          <p:cNvSpPr txBox="1"/>
          <p:nvPr/>
        </p:nvSpPr>
        <p:spPr>
          <a:xfrm>
            <a:off x="6804248" y="1151166"/>
            <a:ext cx="1728192" cy="261610"/>
          </a:xfrm>
          <a:prstGeom prst="rect">
            <a:avLst/>
          </a:prstGeom>
          <a:noFill/>
        </p:spPr>
        <p:txBody>
          <a:bodyPr wrap="square" rtlCol="0">
            <a:spAutoFit/>
          </a:bodyPr>
          <a:lstStyle/>
          <a:p>
            <a:pPr defTabSz="457200" fontAlgn="auto">
              <a:spcBef>
                <a:spcPts val="0"/>
              </a:spcBef>
              <a:spcAft>
                <a:spcPts val="0"/>
              </a:spcAft>
            </a:pPr>
            <a:r>
              <a:rPr lang="en-GB" sz="1100" b="0" dirty="0" smtClean="0">
                <a:solidFill>
                  <a:schemeClr val="tx1"/>
                </a:solidFill>
                <a:ea typeface="Verdana" panose="020B0604030504040204" pitchFamily="34" charset="0"/>
                <a:cs typeface="Verdana" panose="020B0604030504040204" pitchFamily="34" charset="0"/>
              </a:rPr>
              <a:t>Eligible proposal</a:t>
            </a:r>
            <a:endParaRPr lang="en-GB" sz="1100" b="0" dirty="0">
              <a:solidFill>
                <a:schemeClr val="tx1"/>
              </a:solidFill>
              <a:ea typeface="Verdana" panose="020B0604030504040204" pitchFamily="34" charset="0"/>
              <a:cs typeface="Verdana" panose="020B0604030504040204" pitchFamily="34" charset="0"/>
            </a:endParaRPr>
          </a:p>
        </p:txBody>
      </p:sp>
      <p:cxnSp>
        <p:nvCxnSpPr>
          <p:cNvPr id="109" name="Straight Connector 108"/>
          <p:cNvCxnSpPr>
            <a:stCxn id="108" idx="1"/>
          </p:cNvCxnSpPr>
          <p:nvPr/>
        </p:nvCxnSpPr>
        <p:spPr bwMode="auto">
          <a:xfrm flipH="1">
            <a:off x="5868144" y="1281971"/>
            <a:ext cx="936104" cy="1"/>
          </a:xfrm>
          <a:prstGeom prst="line">
            <a:avLst/>
          </a:prstGeom>
          <a:noFill/>
          <a:ln w="9525"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44324540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Individual evaluation</a:t>
            </a:r>
            <a:r>
              <a:rPr lang="en-US" u="sng" dirty="0" smtClean="0">
                <a:solidFill>
                  <a:schemeClr val="tx1"/>
                </a:solidFill>
              </a:rPr>
              <a:t> </a:t>
            </a:r>
            <a:endParaRPr lang="fr-BE" sz="2000" dirty="0">
              <a:solidFill>
                <a:schemeClr val="tx1"/>
              </a:solidFill>
            </a:endParaRPr>
          </a:p>
        </p:txBody>
      </p:sp>
      <p:sp>
        <p:nvSpPr>
          <p:cNvPr id="3" name="Content Placeholder 2"/>
          <p:cNvSpPr>
            <a:spLocks noGrp="1"/>
          </p:cNvSpPr>
          <p:nvPr>
            <p:ph idx="1"/>
          </p:nvPr>
        </p:nvSpPr>
        <p:spPr>
          <a:solidFill>
            <a:schemeClr val="bg1"/>
          </a:solidFill>
          <a:ln>
            <a:noFill/>
          </a:ln>
        </p:spPr>
        <p:txBody>
          <a:bodyPr>
            <a:normAutofit fontScale="70000" lnSpcReduction="20000"/>
          </a:bodyPr>
          <a:lstStyle/>
          <a:p>
            <a:pPr lvl="0">
              <a:spcAft>
                <a:spcPts val="800"/>
              </a:spcAft>
              <a:buClr>
                <a:srgbClr val="0070C0"/>
              </a:buClr>
              <a:buFont typeface="Arial" panose="020B0604020202020204" pitchFamily="34" charset="0"/>
              <a:buChar char="•"/>
            </a:pPr>
            <a:r>
              <a:rPr lang="en-GB" dirty="0" smtClean="0">
                <a:solidFill>
                  <a:srgbClr val="0070C0"/>
                </a:solidFill>
              </a:rPr>
              <a:t>Read the proposal and evaluate it against the evaluation criteria</a:t>
            </a:r>
          </a:p>
          <a:p>
            <a:pPr lvl="1">
              <a:spcAft>
                <a:spcPts val="800"/>
              </a:spcAft>
              <a:buClr>
                <a:srgbClr val="0070C0"/>
              </a:buClr>
              <a:buFont typeface="Verdana" panose="020B0604030504040204" pitchFamily="34" charset="0"/>
              <a:buChar char="−"/>
            </a:pPr>
            <a:r>
              <a:rPr lang="en-GB" dirty="0" smtClean="0">
                <a:solidFill>
                  <a:srgbClr val="0070C0"/>
                </a:solidFill>
              </a:rPr>
              <a:t>Without discussing it with anybody else</a:t>
            </a:r>
          </a:p>
          <a:p>
            <a:pPr lvl="1">
              <a:spcAft>
                <a:spcPts val="800"/>
              </a:spcAft>
              <a:buClr>
                <a:srgbClr val="0070C0"/>
              </a:buClr>
              <a:buFont typeface="Verdana" panose="020B0604030504040204" pitchFamily="34" charset="0"/>
              <a:buChar char="−"/>
            </a:pPr>
            <a:r>
              <a:rPr lang="en-GB" dirty="0" smtClean="0">
                <a:solidFill>
                  <a:srgbClr val="0070C0"/>
                </a:solidFill>
              </a:rPr>
              <a:t>As submitted - not on its potential if certain </a:t>
            </a:r>
            <a:br>
              <a:rPr lang="en-GB" dirty="0" smtClean="0">
                <a:solidFill>
                  <a:srgbClr val="0070C0"/>
                </a:solidFill>
              </a:rPr>
            </a:br>
            <a:r>
              <a:rPr lang="en-GB" dirty="0" smtClean="0">
                <a:solidFill>
                  <a:srgbClr val="0070C0"/>
                </a:solidFill>
              </a:rPr>
              <a:t>changes were to be made</a:t>
            </a:r>
          </a:p>
          <a:p>
            <a:pPr lvl="1">
              <a:spcAft>
                <a:spcPts val="800"/>
              </a:spcAft>
              <a:buClr>
                <a:srgbClr val="0070C0"/>
              </a:buClr>
              <a:buFont typeface="Verdana" panose="020B0604030504040204" pitchFamily="34" charset="0"/>
              <a:buChar char="−"/>
            </a:pPr>
            <a:r>
              <a:rPr lang="en-GB" dirty="0" smtClean="0">
                <a:solidFill>
                  <a:srgbClr val="0070C0"/>
                </a:solidFill>
              </a:rPr>
              <a:t>Do not penalise applicants that did not provide detailed breakdown costs – they are not required </a:t>
            </a:r>
          </a:p>
          <a:p>
            <a:pPr lvl="0">
              <a:spcAft>
                <a:spcPts val="800"/>
              </a:spcAft>
              <a:buClr>
                <a:srgbClr val="0070C0"/>
              </a:buClr>
              <a:buFont typeface="Arial" panose="020B0604020202020204" pitchFamily="34" charset="0"/>
              <a:buChar char="•"/>
            </a:pPr>
            <a:r>
              <a:rPr lang="en-GB" dirty="0" smtClean="0">
                <a:solidFill>
                  <a:srgbClr val="0070C0"/>
                </a:solidFill>
              </a:rPr>
              <a:t>Disregard excess pages marked with a watermark </a:t>
            </a:r>
          </a:p>
          <a:p>
            <a:pPr lvl="0">
              <a:spcAft>
                <a:spcPts val="800"/>
              </a:spcAft>
              <a:buClr>
                <a:srgbClr val="0070C0"/>
              </a:buClr>
              <a:buFont typeface="Arial" panose="020B0604020202020204" pitchFamily="34" charset="0"/>
              <a:buChar char="•"/>
            </a:pPr>
            <a:r>
              <a:rPr lang="en-GB" dirty="0" smtClean="0">
                <a:solidFill>
                  <a:srgbClr val="0070C0"/>
                </a:solidFill>
              </a:rPr>
              <a:t>Check to what degree the proposal is relevant to the call or topic</a:t>
            </a:r>
          </a:p>
          <a:p>
            <a:pPr lvl="0">
              <a:spcAft>
                <a:spcPts val="800"/>
              </a:spcAft>
              <a:buClr>
                <a:srgbClr val="0070C0"/>
              </a:buClr>
              <a:buFont typeface="Arial" panose="020B0604020202020204" pitchFamily="34" charset="0"/>
              <a:buChar char="•"/>
            </a:pPr>
            <a:r>
              <a:rPr lang="en-GB" dirty="0" smtClean="0">
                <a:solidFill>
                  <a:srgbClr val="0070C0"/>
                </a:solidFill>
              </a:rPr>
              <a:t>You complete an Individual Evaluation Report (IER) </a:t>
            </a:r>
          </a:p>
          <a:p>
            <a:pPr lvl="1">
              <a:spcAft>
                <a:spcPts val="800"/>
              </a:spcAft>
              <a:buClr>
                <a:srgbClr val="0070C0"/>
              </a:buClr>
              <a:buFont typeface="Verdana" panose="020B0604030504040204" pitchFamily="34" charset="0"/>
              <a:buChar char="−"/>
            </a:pPr>
            <a:r>
              <a:rPr lang="en-GB" dirty="0" smtClean="0">
                <a:solidFill>
                  <a:srgbClr val="0070C0"/>
                </a:solidFill>
              </a:rPr>
              <a:t>Give your view on operational capacity </a:t>
            </a:r>
          </a:p>
          <a:p>
            <a:pPr lvl="1">
              <a:spcAft>
                <a:spcPts val="800"/>
              </a:spcAft>
              <a:buClr>
                <a:srgbClr val="0070C0"/>
              </a:buClr>
              <a:buFont typeface="Verdana" panose="020B0604030504040204" pitchFamily="34" charset="0"/>
              <a:buChar char="−"/>
            </a:pPr>
            <a:r>
              <a:rPr lang="en-GB" dirty="0" smtClean="0">
                <a:solidFill>
                  <a:srgbClr val="0070C0"/>
                </a:solidFill>
              </a:rPr>
              <a:t>Give comments and scores for all evaluation criteria (scores must match comments)</a:t>
            </a:r>
          </a:p>
          <a:p>
            <a:pPr lvl="1">
              <a:spcAft>
                <a:spcPts val="800"/>
              </a:spcAft>
              <a:buClr>
                <a:srgbClr val="0070C0"/>
              </a:buClr>
              <a:buFont typeface="Verdana" panose="020B0604030504040204" pitchFamily="34" charset="0"/>
              <a:buChar char="−"/>
            </a:pPr>
            <a:r>
              <a:rPr lang="en-GB" dirty="0" smtClean="0">
                <a:solidFill>
                  <a:srgbClr val="0070C0"/>
                </a:solidFill>
              </a:rPr>
              <a:t>Explain shortcomings, but not make recommendations (e.g. no additional partners, work packages, resource cuts)</a:t>
            </a:r>
          </a:p>
          <a:p>
            <a:pPr lvl="0">
              <a:spcAft>
                <a:spcPts val="800"/>
              </a:spcAft>
              <a:buClr>
                <a:srgbClr val="0070C0"/>
              </a:buClr>
              <a:buFont typeface="Arial" panose="020B0604020202020204" pitchFamily="34" charset="0"/>
              <a:buChar char="•"/>
            </a:pPr>
            <a:r>
              <a:rPr lang="en-GB" dirty="0" smtClean="0">
                <a:solidFill>
                  <a:srgbClr val="0070C0"/>
                </a:solidFill>
              </a:rPr>
              <a:t>Sign and submit the form in the electronic system</a:t>
            </a:r>
            <a:endParaRPr lang="en-GB" dirty="0">
              <a:solidFill>
                <a:srgbClr val="0070C0"/>
              </a:solidFill>
            </a:endParaRPr>
          </a:p>
        </p:txBody>
      </p:sp>
      <p:sp>
        <p:nvSpPr>
          <p:cNvPr id="9" name="Rounded Rectangular Callout 8"/>
          <p:cNvSpPr/>
          <p:nvPr/>
        </p:nvSpPr>
        <p:spPr>
          <a:xfrm>
            <a:off x="6353521" y="1412776"/>
            <a:ext cx="2304255" cy="1002382"/>
          </a:xfrm>
          <a:prstGeom prst="wedgeRoundRectCallout">
            <a:avLst>
              <a:gd name="adj1" fmla="val -108450"/>
              <a:gd name="adj2" fmla="val -63893"/>
              <a:gd name="adj3" fmla="val 16667"/>
            </a:avLst>
          </a:prstGeom>
          <a:solidFill>
            <a:srgbClr val="0070C0"/>
          </a:solidFill>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457200" fontAlgn="auto">
              <a:spcBef>
                <a:spcPts val="0"/>
              </a:spcBef>
              <a:spcAft>
                <a:spcPts val="0"/>
              </a:spcAft>
            </a:pPr>
            <a:r>
              <a:rPr lang="en-US" sz="1050" dirty="0" smtClean="0">
                <a:solidFill>
                  <a:srgbClr val="FFC000"/>
                </a:solidFill>
                <a:ea typeface="Verdana" panose="020B0604030504040204" pitchFamily="34" charset="0"/>
                <a:cs typeface="Verdana" panose="020B0604030504040204" pitchFamily="34" charset="0"/>
              </a:rPr>
              <a:t>Look </a:t>
            </a:r>
            <a:r>
              <a:rPr lang="en-US" sz="1050" dirty="0">
                <a:solidFill>
                  <a:srgbClr val="FFC000"/>
                </a:solidFill>
                <a:ea typeface="Verdana" panose="020B0604030504040204" pitchFamily="34" charset="0"/>
                <a:cs typeface="Verdana" panose="020B0604030504040204" pitchFamily="34" charset="0"/>
              </a:rPr>
              <a:t>at the </a:t>
            </a:r>
            <a:r>
              <a:rPr lang="en-US" sz="1050" dirty="0" smtClean="0">
                <a:solidFill>
                  <a:srgbClr val="FFC000"/>
                </a:solidFill>
                <a:ea typeface="Verdana" panose="020B0604030504040204" pitchFamily="34" charset="0"/>
                <a:cs typeface="Verdana" panose="020B0604030504040204" pitchFamily="34" charset="0"/>
              </a:rPr>
              <a:t>substance: </a:t>
            </a:r>
            <a:r>
              <a:rPr lang="en-US" sz="1050" dirty="0">
                <a:solidFill>
                  <a:schemeClr val="bg1"/>
                </a:solidFill>
                <a:ea typeface="Verdana" panose="020B0604030504040204" pitchFamily="34" charset="0"/>
                <a:cs typeface="Verdana" panose="020B0604030504040204" pitchFamily="34" charset="0"/>
              </a:rPr>
              <a:t>Some proposals might be handicapped by language difficulties, other deceptively well written</a:t>
            </a:r>
            <a:endParaRPr lang="en-GB" sz="1050" dirty="0">
              <a:solidFill>
                <a:schemeClr val="bg1"/>
              </a:solidFill>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264354129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Consensus group</a:t>
            </a:r>
            <a:endParaRPr lang="fr-BE" sz="2000" dirty="0">
              <a:solidFill>
                <a:schemeClr val="tx1"/>
              </a:solidFill>
            </a:endParaRPr>
          </a:p>
        </p:txBody>
      </p:sp>
      <p:sp>
        <p:nvSpPr>
          <p:cNvPr id="3" name="Content Placeholder 2"/>
          <p:cNvSpPr>
            <a:spLocks noGrp="1"/>
          </p:cNvSpPr>
          <p:nvPr>
            <p:ph idx="1"/>
          </p:nvPr>
        </p:nvSpPr>
        <p:spPr/>
        <p:txBody>
          <a:bodyPr>
            <a:normAutofit fontScale="77500" lnSpcReduction="20000"/>
          </a:bodyPr>
          <a:lstStyle/>
          <a:p>
            <a:pPr marL="457200" lvl="0" indent="-457200">
              <a:buClr>
                <a:srgbClr val="0070C0"/>
              </a:buClr>
              <a:buFont typeface="Arial" panose="020B0604020202020204" pitchFamily="34" charset="0"/>
              <a:buChar char="•"/>
            </a:pPr>
            <a:r>
              <a:rPr lang="en-US" dirty="0">
                <a:solidFill>
                  <a:srgbClr val="0070C0"/>
                </a:solidFill>
              </a:rPr>
              <a:t>It usually involves a discussion </a:t>
            </a:r>
            <a:r>
              <a:rPr lang="en-US" dirty="0" smtClean="0">
                <a:solidFill>
                  <a:srgbClr val="0070C0"/>
                </a:solidFill>
              </a:rPr>
              <a:t>on </a:t>
            </a:r>
            <a:r>
              <a:rPr lang="en-US" dirty="0">
                <a:solidFill>
                  <a:srgbClr val="0070C0"/>
                </a:solidFill>
              </a:rPr>
              <a:t>the basis of the individual </a:t>
            </a:r>
            <a:r>
              <a:rPr lang="en-US" dirty="0" smtClean="0">
                <a:solidFill>
                  <a:srgbClr val="0070C0"/>
                </a:solidFill>
              </a:rPr>
              <a:t>evaluations</a:t>
            </a:r>
          </a:p>
          <a:p>
            <a:pPr lvl="1">
              <a:buClr>
                <a:srgbClr val="0070C0"/>
              </a:buClr>
              <a:buFont typeface="Verdana" panose="020B0604030504040204" pitchFamily="34" charset="0"/>
              <a:buChar char="−"/>
            </a:pPr>
            <a:r>
              <a:rPr lang="en-US" dirty="0">
                <a:solidFill>
                  <a:srgbClr val="0070C0"/>
                </a:solidFill>
              </a:rPr>
              <a:t>It is not just a simple averaging </a:t>
            </a:r>
            <a:r>
              <a:rPr lang="en-US" dirty="0" smtClean="0">
                <a:solidFill>
                  <a:srgbClr val="0070C0"/>
                </a:solidFill>
              </a:rPr>
              <a:t>exercise</a:t>
            </a:r>
          </a:p>
          <a:p>
            <a:pPr marL="457200" lvl="0" indent="-457200">
              <a:buClr>
                <a:srgbClr val="0070C0"/>
              </a:buClr>
              <a:buFont typeface="Arial" panose="020B0604020202020204" pitchFamily="34" charset="0"/>
              <a:buChar char="•"/>
            </a:pPr>
            <a:r>
              <a:rPr lang="en-US" dirty="0" smtClean="0">
                <a:solidFill>
                  <a:srgbClr val="0070C0"/>
                </a:solidFill>
              </a:rPr>
              <a:t>The </a:t>
            </a:r>
            <a:r>
              <a:rPr lang="en-US" dirty="0">
                <a:solidFill>
                  <a:srgbClr val="0070C0"/>
                </a:solidFill>
              </a:rPr>
              <a:t>aim is to find </a:t>
            </a:r>
            <a:r>
              <a:rPr lang="en-US" dirty="0" smtClean="0">
                <a:solidFill>
                  <a:srgbClr val="0070C0"/>
                </a:solidFill>
              </a:rPr>
              <a:t>agreement </a:t>
            </a:r>
            <a:r>
              <a:rPr lang="en-US" dirty="0">
                <a:solidFill>
                  <a:srgbClr val="0070C0"/>
                </a:solidFill>
              </a:rPr>
              <a:t>on comments and scores </a:t>
            </a:r>
            <a:endParaRPr lang="en-US" dirty="0" smtClean="0">
              <a:solidFill>
                <a:srgbClr val="0070C0"/>
              </a:solidFill>
            </a:endParaRPr>
          </a:p>
          <a:p>
            <a:pPr lvl="1">
              <a:buClr>
                <a:srgbClr val="FF0000"/>
              </a:buClr>
              <a:buFont typeface="Verdana" panose="020B0604030504040204" pitchFamily="34" charset="0"/>
              <a:buChar char="−"/>
            </a:pPr>
            <a:r>
              <a:rPr lang="en-US" dirty="0">
                <a:solidFill>
                  <a:srgbClr val="FF0000"/>
                </a:solidFill>
              </a:rPr>
              <a:t>Agree comments before </a:t>
            </a:r>
            <a:r>
              <a:rPr lang="en-US" dirty="0" smtClean="0">
                <a:solidFill>
                  <a:srgbClr val="FF0000"/>
                </a:solidFill>
              </a:rPr>
              <a:t>scores!</a:t>
            </a:r>
          </a:p>
          <a:p>
            <a:pPr lvl="1">
              <a:buClr>
                <a:srgbClr val="0070C0"/>
              </a:buClr>
              <a:buFont typeface="Verdana" panose="020B0604030504040204" pitchFamily="34" charset="0"/>
              <a:buChar char="−"/>
            </a:pPr>
            <a:r>
              <a:rPr lang="en-US" dirty="0">
                <a:solidFill>
                  <a:srgbClr val="0070C0"/>
                </a:solidFill>
              </a:rPr>
              <a:t>If an applicant lacks basic operational capacity, you make comments and score the proposal without taking into account this applicant and its associated activity(</a:t>
            </a:r>
            <a:r>
              <a:rPr lang="en-US" dirty="0" err="1">
                <a:solidFill>
                  <a:srgbClr val="0070C0"/>
                </a:solidFill>
              </a:rPr>
              <a:t>ies</a:t>
            </a:r>
            <a:r>
              <a:rPr lang="en-US" dirty="0">
                <a:solidFill>
                  <a:srgbClr val="0070C0"/>
                </a:solidFill>
              </a:rPr>
              <a:t>)</a:t>
            </a:r>
          </a:p>
          <a:p>
            <a:pPr marL="457200" lvl="0" indent="-457200">
              <a:buClr>
                <a:srgbClr val="0070C0"/>
              </a:buClr>
              <a:buFont typeface="Arial" panose="020B0604020202020204" pitchFamily="34" charset="0"/>
              <a:buChar char="•"/>
            </a:pPr>
            <a:r>
              <a:rPr lang="en-US" dirty="0" smtClean="0">
                <a:solidFill>
                  <a:srgbClr val="0070C0"/>
                </a:solidFill>
              </a:rPr>
              <a:t>“</a:t>
            </a:r>
            <a:r>
              <a:rPr lang="en-US" dirty="0">
                <a:solidFill>
                  <a:srgbClr val="0070C0"/>
                </a:solidFill>
              </a:rPr>
              <a:t>Outlying” opinions need to be explored </a:t>
            </a:r>
            <a:endParaRPr lang="en-GB" dirty="0">
              <a:solidFill>
                <a:srgbClr val="0070C0"/>
              </a:solidFill>
            </a:endParaRPr>
          </a:p>
          <a:p>
            <a:pPr lvl="1">
              <a:buClr>
                <a:srgbClr val="0070C0"/>
              </a:buClr>
              <a:buFont typeface="Verdana" panose="020B0604030504040204" pitchFamily="34" charset="0"/>
              <a:buChar char="−"/>
            </a:pPr>
            <a:r>
              <a:rPr lang="en-US" dirty="0" smtClean="0">
                <a:solidFill>
                  <a:srgbClr val="0070C0"/>
                </a:solidFill>
              </a:rPr>
              <a:t>They might be as valid as others – be open-minded</a:t>
            </a:r>
          </a:p>
          <a:p>
            <a:pPr lvl="1">
              <a:buClr>
                <a:srgbClr val="0070C0"/>
              </a:buClr>
              <a:buFont typeface="Verdana" panose="020B0604030504040204" pitchFamily="34" charset="0"/>
              <a:buChar char="−"/>
            </a:pPr>
            <a:r>
              <a:rPr lang="en-US" dirty="0">
                <a:solidFill>
                  <a:srgbClr val="0070C0"/>
                </a:solidFill>
              </a:rPr>
              <a:t>I</a:t>
            </a:r>
            <a:r>
              <a:rPr lang="en-US" dirty="0" smtClean="0">
                <a:solidFill>
                  <a:srgbClr val="0070C0"/>
                </a:solidFill>
              </a:rPr>
              <a:t>t </a:t>
            </a:r>
            <a:r>
              <a:rPr lang="en-US" dirty="0">
                <a:solidFill>
                  <a:srgbClr val="0070C0"/>
                </a:solidFill>
              </a:rPr>
              <a:t>is </a:t>
            </a:r>
            <a:r>
              <a:rPr lang="en-US" dirty="0" smtClean="0">
                <a:solidFill>
                  <a:srgbClr val="0070C0"/>
                </a:solidFill>
              </a:rPr>
              <a:t>normal </a:t>
            </a:r>
            <a:r>
              <a:rPr lang="en-US" dirty="0">
                <a:solidFill>
                  <a:srgbClr val="0070C0"/>
                </a:solidFill>
              </a:rPr>
              <a:t>for individual views to change </a:t>
            </a:r>
            <a:endParaRPr lang="en-US" dirty="0" smtClean="0">
              <a:solidFill>
                <a:srgbClr val="0070C0"/>
              </a:solidFill>
            </a:endParaRPr>
          </a:p>
          <a:p>
            <a:pPr marL="457200" indent="-457200">
              <a:buClr>
                <a:srgbClr val="0070C0"/>
              </a:buClr>
              <a:buFont typeface="Arial" panose="020B0604020202020204" pitchFamily="34" charset="0"/>
              <a:buChar char="•"/>
            </a:pPr>
            <a:r>
              <a:rPr lang="en-US" dirty="0">
                <a:solidFill>
                  <a:srgbClr val="0070C0"/>
                </a:solidFill>
              </a:rPr>
              <a:t>Moderated by Commission/Agency staff (or an expert in some cases</a:t>
            </a:r>
            <a:r>
              <a:rPr lang="en-US" dirty="0" smtClean="0">
                <a:solidFill>
                  <a:srgbClr val="0070C0"/>
                </a:solidFill>
              </a:rPr>
              <a:t>)</a:t>
            </a:r>
          </a:p>
          <a:p>
            <a:pPr lvl="1">
              <a:buClr>
                <a:srgbClr val="0070C0"/>
              </a:buClr>
              <a:buFont typeface="Verdana" panose="020B0604030504040204" pitchFamily="34" charset="0"/>
              <a:buChar char="−"/>
            </a:pPr>
            <a:r>
              <a:rPr lang="en-US" dirty="0">
                <a:solidFill>
                  <a:srgbClr val="0070C0"/>
                </a:solidFill>
              </a:rPr>
              <a:t>Manages the evaluation, protects confidentiality and ensures fairness</a:t>
            </a:r>
          </a:p>
          <a:p>
            <a:pPr lvl="1">
              <a:buClr>
                <a:srgbClr val="0070C0"/>
              </a:buClr>
              <a:buFont typeface="Verdana" panose="020B0604030504040204" pitchFamily="34" charset="0"/>
              <a:buChar char="−"/>
            </a:pPr>
            <a:r>
              <a:rPr lang="en-GB" dirty="0" smtClean="0">
                <a:solidFill>
                  <a:srgbClr val="0070C0"/>
                </a:solidFill>
              </a:rPr>
              <a:t>Ensures </a:t>
            </a:r>
            <a:r>
              <a:rPr lang="en-GB" dirty="0">
                <a:solidFill>
                  <a:srgbClr val="0070C0"/>
                </a:solidFill>
              </a:rPr>
              <a:t>objectivity and accuracy, all voices heard and points </a:t>
            </a:r>
            <a:r>
              <a:rPr lang="en-GB" dirty="0" smtClean="0">
                <a:solidFill>
                  <a:srgbClr val="0070C0"/>
                </a:solidFill>
              </a:rPr>
              <a:t>discussed </a:t>
            </a:r>
          </a:p>
          <a:p>
            <a:pPr lvl="1">
              <a:buClr>
                <a:srgbClr val="0070C0"/>
              </a:buClr>
              <a:buFont typeface="Verdana" panose="020B0604030504040204" pitchFamily="34" charset="0"/>
              <a:buChar char="−"/>
            </a:pPr>
            <a:r>
              <a:rPr lang="en-GB" dirty="0" smtClean="0">
                <a:solidFill>
                  <a:srgbClr val="0070C0"/>
                </a:solidFill>
              </a:rPr>
              <a:t>Helps the group keep </a:t>
            </a:r>
            <a:r>
              <a:rPr lang="en-GB" dirty="0">
                <a:solidFill>
                  <a:srgbClr val="0070C0"/>
                </a:solidFill>
              </a:rPr>
              <a:t>to </a:t>
            </a:r>
            <a:r>
              <a:rPr lang="en-GB" dirty="0" smtClean="0">
                <a:solidFill>
                  <a:srgbClr val="0070C0"/>
                </a:solidFill>
              </a:rPr>
              <a:t>time and reach consensus</a:t>
            </a:r>
            <a:endParaRPr lang="en-GB" dirty="0">
              <a:solidFill>
                <a:srgbClr val="0070C0"/>
              </a:solidFill>
            </a:endParaRPr>
          </a:p>
          <a:p>
            <a:pPr lvl="1">
              <a:buClr>
                <a:srgbClr val="0070C0"/>
              </a:buClr>
              <a:buFont typeface="Verdana" panose="020B0604030504040204" pitchFamily="34" charset="0"/>
              <a:buChar char="−"/>
            </a:pPr>
            <a:endParaRPr lang="en-GB" dirty="0">
              <a:solidFill>
                <a:srgbClr val="0070C0"/>
              </a:solidFill>
            </a:endParaRPr>
          </a:p>
          <a:p>
            <a:pPr lvl="1">
              <a:buClr>
                <a:srgbClr val="0070C0"/>
              </a:buClr>
              <a:buFont typeface="Verdana" panose="020B0604030504040204" pitchFamily="34" charset="0"/>
              <a:buChar char="−"/>
            </a:pPr>
            <a:endParaRPr lang="en-GB" dirty="0">
              <a:solidFill>
                <a:srgbClr val="0070C0"/>
              </a:solidFill>
            </a:endParaRPr>
          </a:p>
          <a:p>
            <a:pPr lvl="1">
              <a:buClr>
                <a:srgbClr val="0070C0"/>
              </a:buClr>
              <a:buFont typeface="Verdana" panose="020B0604030504040204" pitchFamily="34" charset="0"/>
              <a:buChar char="−"/>
            </a:pPr>
            <a:endParaRPr lang="en-GB" dirty="0">
              <a:solidFill>
                <a:srgbClr val="0070C0"/>
              </a:solidFill>
            </a:endParaRPr>
          </a:p>
          <a:p>
            <a:pPr>
              <a:buClr>
                <a:srgbClr val="0070C0"/>
              </a:buClr>
              <a:buFont typeface="Arial" panose="020B0604020202020204" pitchFamily="34" charset="0"/>
              <a:buChar char="•"/>
            </a:pPr>
            <a:endParaRPr lang="en-US" dirty="0">
              <a:solidFill>
                <a:srgbClr val="0070C0"/>
              </a:solidFill>
            </a:endParaRPr>
          </a:p>
        </p:txBody>
      </p:sp>
    </p:spTree>
    <p:extLst>
      <p:ext uri="{BB962C8B-B14F-4D97-AF65-F5344CB8AC3E}">
        <p14:creationId xmlns:p14="http://schemas.microsoft.com/office/powerpoint/2010/main" val="26850959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Consensus </a:t>
            </a:r>
            <a:r>
              <a:rPr lang="en-US" dirty="0"/>
              <a:t>report</a:t>
            </a:r>
            <a:endParaRPr lang="fr-BE" dirty="0"/>
          </a:p>
        </p:txBody>
      </p:sp>
      <p:sp>
        <p:nvSpPr>
          <p:cNvPr id="3" name="Content Placeholder 2"/>
          <p:cNvSpPr>
            <a:spLocks noGrp="1"/>
          </p:cNvSpPr>
          <p:nvPr>
            <p:ph idx="1"/>
          </p:nvPr>
        </p:nvSpPr>
        <p:spPr/>
        <p:txBody>
          <a:bodyPr>
            <a:normAutofit fontScale="77500" lnSpcReduction="20000"/>
          </a:bodyPr>
          <a:lstStyle/>
          <a:p>
            <a:pPr marL="457200" lvl="0" indent="-457200">
              <a:buClr>
                <a:srgbClr val="0070C0"/>
              </a:buClr>
              <a:buFont typeface="Arial" panose="020B0604020202020204" pitchFamily="34" charset="0"/>
              <a:buChar char="•"/>
            </a:pPr>
            <a:r>
              <a:rPr lang="en-US" sz="2600" dirty="0" smtClean="0">
                <a:solidFill>
                  <a:srgbClr val="0070C0"/>
                </a:solidFill>
              </a:rPr>
              <a:t>The </a:t>
            </a:r>
            <a:r>
              <a:rPr lang="en-US" sz="2600" i="1" dirty="0">
                <a:solidFill>
                  <a:srgbClr val="0070C0"/>
                </a:solidFill>
              </a:rPr>
              <a:t>rapporteur</a:t>
            </a:r>
            <a:r>
              <a:rPr lang="en-US" sz="2600" dirty="0">
                <a:solidFill>
                  <a:srgbClr val="0070C0"/>
                </a:solidFill>
              </a:rPr>
              <a:t> is responsible for drafting the consensus report (CR)</a:t>
            </a:r>
            <a:endParaRPr lang="en-GB" sz="2600" dirty="0">
              <a:solidFill>
                <a:srgbClr val="0070C0"/>
              </a:solidFill>
            </a:endParaRPr>
          </a:p>
          <a:p>
            <a:pPr lvl="1">
              <a:spcAft>
                <a:spcPts val="300"/>
              </a:spcAft>
              <a:buClr>
                <a:srgbClr val="0070C0"/>
              </a:buClr>
              <a:buFont typeface="Verdana" panose="020B0604030504040204" pitchFamily="34" charset="0"/>
              <a:buChar char="−"/>
            </a:pPr>
            <a:r>
              <a:rPr lang="en-US" sz="2300" dirty="0" smtClean="0">
                <a:solidFill>
                  <a:srgbClr val="0070C0"/>
                </a:solidFill>
              </a:rPr>
              <a:t>Including </a:t>
            </a:r>
            <a:r>
              <a:rPr lang="en-US" sz="2300" dirty="0">
                <a:solidFill>
                  <a:srgbClr val="0070C0"/>
                </a:solidFill>
              </a:rPr>
              <a:t>consensus comments and </a:t>
            </a:r>
            <a:r>
              <a:rPr lang="en-US" sz="2300" dirty="0" smtClean="0">
                <a:solidFill>
                  <a:srgbClr val="0070C0"/>
                </a:solidFill>
              </a:rPr>
              <a:t>scores</a:t>
            </a:r>
          </a:p>
          <a:p>
            <a:pPr lvl="1">
              <a:spcAft>
                <a:spcPts val="300"/>
              </a:spcAft>
              <a:buClr>
                <a:srgbClr val="0070C0"/>
              </a:buClr>
              <a:buFont typeface="Verdana" panose="020B0604030504040204" pitchFamily="34" charset="0"/>
              <a:buChar char="−"/>
            </a:pPr>
            <a:r>
              <a:rPr lang="en-US" sz="2300" dirty="0" smtClean="0">
                <a:solidFill>
                  <a:srgbClr val="0070C0"/>
                </a:solidFill>
              </a:rPr>
              <a:t>In some cases, the rapporteur does not take part in the discussion </a:t>
            </a:r>
            <a:endParaRPr lang="en-GB" sz="2300" dirty="0">
              <a:solidFill>
                <a:srgbClr val="0070C0"/>
              </a:solidFill>
            </a:endParaRPr>
          </a:p>
          <a:p>
            <a:pPr marL="457200" lvl="0" indent="-457200">
              <a:buClr>
                <a:srgbClr val="0070C0"/>
              </a:buClr>
              <a:buFont typeface="Arial" panose="020B0604020202020204" pitchFamily="34" charset="0"/>
              <a:buChar char="•"/>
            </a:pPr>
            <a:r>
              <a:rPr lang="en-US" sz="2600" dirty="0" smtClean="0">
                <a:solidFill>
                  <a:srgbClr val="0070C0"/>
                </a:solidFill>
              </a:rPr>
              <a:t>The </a:t>
            </a:r>
            <a:r>
              <a:rPr lang="en-US" sz="2600" dirty="0">
                <a:solidFill>
                  <a:srgbClr val="0070C0"/>
                </a:solidFill>
              </a:rPr>
              <a:t>quality of the CR is paramount</a:t>
            </a:r>
            <a:endParaRPr lang="en-GB" sz="2600" dirty="0">
              <a:solidFill>
                <a:srgbClr val="0070C0"/>
              </a:solidFill>
            </a:endParaRPr>
          </a:p>
          <a:p>
            <a:pPr lvl="1">
              <a:spcAft>
                <a:spcPts val="300"/>
              </a:spcAft>
              <a:buClr>
                <a:srgbClr val="0070C0"/>
              </a:buClr>
              <a:buFont typeface="Verdana" panose="020B0604030504040204" pitchFamily="34" charset="0"/>
              <a:buChar char="−"/>
            </a:pPr>
            <a:r>
              <a:rPr lang="en-US" sz="2300" dirty="0">
                <a:solidFill>
                  <a:srgbClr val="0070C0"/>
                </a:solidFill>
              </a:rPr>
              <a:t>It often remains unchanged at the panel stage</a:t>
            </a:r>
            <a:endParaRPr lang="en-GB" sz="2300" dirty="0">
              <a:solidFill>
                <a:srgbClr val="0070C0"/>
              </a:solidFill>
            </a:endParaRPr>
          </a:p>
          <a:p>
            <a:pPr marL="457200" lvl="0" indent="-457200">
              <a:buClr>
                <a:srgbClr val="0070C0"/>
              </a:buClr>
              <a:buFont typeface="Arial" panose="020B0604020202020204" pitchFamily="34" charset="0"/>
              <a:buChar char="•"/>
            </a:pPr>
            <a:r>
              <a:rPr lang="en-GB" sz="2600" dirty="0">
                <a:solidFill>
                  <a:srgbClr val="0070C0"/>
                </a:solidFill>
              </a:rPr>
              <a:t>The aim of the CR is to give:</a:t>
            </a:r>
          </a:p>
          <a:p>
            <a:pPr lvl="1">
              <a:spcAft>
                <a:spcPts val="300"/>
              </a:spcAft>
              <a:buClr>
                <a:srgbClr val="0070C0"/>
              </a:buClr>
              <a:buFont typeface="Verdana" panose="020B0604030504040204" pitchFamily="34" charset="0"/>
              <a:buChar char="−"/>
            </a:pPr>
            <a:r>
              <a:rPr lang="en-US" sz="2300" dirty="0">
                <a:solidFill>
                  <a:srgbClr val="0070C0"/>
                </a:solidFill>
              </a:rPr>
              <a:t>A</a:t>
            </a:r>
            <a:r>
              <a:rPr lang="en-US" sz="2300" dirty="0" smtClean="0">
                <a:solidFill>
                  <a:srgbClr val="0070C0"/>
                </a:solidFill>
              </a:rPr>
              <a:t> </a:t>
            </a:r>
            <a:r>
              <a:rPr lang="en-US" sz="2300" dirty="0">
                <a:solidFill>
                  <a:srgbClr val="0070C0"/>
                </a:solidFill>
              </a:rPr>
              <a:t>clear assessment of the proposal based on its merit, with justification</a:t>
            </a:r>
            <a:endParaRPr lang="en-GB" sz="2300" dirty="0">
              <a:solidFill>
                <a:srgbClr val="0070C0"/>
              </a:solidFill>
            </a:endParaRPr>
          </a:p>
          <a:p>
            <a:pPr lvl="1">
              <a:spcAft>
                <a:spcPts val="300"/>
              </a:spcAft>
              <a:buClr>
                <a:srgbClr val="0070C0"/>
              </a:buClr>
              <a:buFont typeface="Verdana" panose="020B0604030504040204" pitchFamily="34" charset="0"/>
              <a:buChar char="−"/>
            </a:pPr>
            <a:r>
              <a:rPr lang="en-US" sz="2300" dirty="0">
                <a:solidFill>
                  <a:srgbClr val="0070C0"/>
                </a:solidFill>
              </a:rPr>
              <a:t>C</a:t>
            </a:r>
            <a:r>
              <a:rPr lang="en-US" sz="2300" dirty="0" smtClean="0">
                <a:solidFill>
                  <a:srgbClr val="0070C0"/>
                </a:solidFill>
              </a:rPr>
              <a:t>lear feedback on the proposal’s weaknesses and strengths</a:t>
            </a:r>
          </a:p>
          <a:p>
            <a:pPr marL="457200" lvl="0" indent="-457200">
              <a:buClr>
                <a:srgbClr val="0070C0"/>
              </a:buClr>
              <a:buFont typeface="Arial" panose="020B0604020202020204" pitchFamily="34" charset="0"/>
              <a:buChar char="•"/>
            </a:pPr>
            <a:r>
              <a:rPr lang="en-GB" sz="2600" dirty="0">
                <a:solidFill>
                  <a:srgbClr val="0070C0"/>
                </a:solidFill>
              </a:rPr>
              <a:t>Avoid:</a:t>
            </a:r>
          </a:p>
          <a:p>
            <a:pPr lvl="1">
              <a:buClr>
                <a:srgbClr val="0070C0"/>
              </a:buClr>
              <a:buFont typeface="Verdana" panose="020B0604030504040204" pitchFamily="34" charset="0"/>
              <a:buChar char="−"/>
            </a:pPr>
            <a:r>
              <a:rPr lang="en-US" sz="2300" dirty="0">
                <a:solidFill>
                  <a:srgbClr val="0070C0"/>
                </a:solidFill>
              </a:rPr>
              <a:t>C</a:t>
            </a:r>
            <a:r>
              <a:rPr lang="en-US" sz="2300" dirty="0" smtClean="0">
                <a:solidFill>
                  <a:srgbClr val="0070C0"/>
                </a:solidFill>
              </a:rPr>
              <a:t>omments </a:t>
            </a:r>
            <a:r>
              <a:rPr lang="en-US" sz="2300" dirty="0">
                <a:solidFill>
                  <a:srgbClr val="0070C0"/>
                </a:solidFill>
              </a:rPr>
              <a:t>not related to the criterion in </a:t>
            </a:r>
            <a:r>
              <a:rPr lang="en-US" sz="2300" dirty="0" smtClean="0">
                <a:solidFill>
                  <a:srgbClr val="0070C0"/>
                </a:solidFill>
              </a:rPr>
              <a:t>question</a:t>
            </a:r>
            <a:endParaRPr lang="pl-PL" sz="2300" dirty="0" smtClean="0">
              <a:solidFill>
                <a:srgbClr val="0070C0"/>
              </a:solidFill>
            </a:endParaRPr>
          </a:p>
          <a:p>
            <a:pPr lvl="1">
              <a:buClr>
                <a:srgbClr val="0070C0"/>
              </a:buClr>
              <a:buFont typeface="Verdana" panose="020B0604030504040204" pitchFamily="34" charset="0"/>
              <a:buChar char="−"/>
            </a:pPr>
            <a:r>
              <a:rPr lang="en-US" sz="2300" dirty="0" smtClean="0">
                <a:solidFill>
                  <a:srgbClr val="0070C0"/>
                </a:solidFill>
              </a:rPr>
              <a:t>Comments </a:t>
            </a:r>
            <a:r>
              <a:rPr lang="en-US" sz="2300" dirty="0">
                <a:solidFill>
                  <a:srgbClr val="0070C0"/>
                </a:solidFill>
              </a:rPr>
              <a:t>that are too short or too long or </a:t>
            </a:r>
            <a:r>
              <a:rPr lang="en-US" sz="2300" dirty="0" smtClean="0">
                <a:solidFill>
                  <a:srgbClr val="0070C0"/>
                </a:solidFill>
              </a:rPr>
              <a:t>use </a:t>
            </a:r>
            <a:r>
              <a:rPr lang="en-US" sz="2300" dirty="0">
                <a:solidFill>
                  <a:srgbClr val="0070C0"/>
                </a:solidFill>
              </a:rPr>
              <a:t>inappropriate language</a:t>
            </a:r>
            <a:br>
              <a:rPr lang="en-US" sz="2300" dirty="0">
                <a:solidFill>
                  <a:srgbClr val="0070C0"/>
                </a:solidFill>
              </a:rPr>
            </a:br>
            <a:r>
              <a:rPr lang="en-US" sz="2300" dirty="0">
                <a:solidFill>
                  <a:srgbClr val="0070C0"/>
                </a:solidFill>
              </a:rPr>
              <a:t>you should explain what you mean in an adequate length and clear manner</a:t>
            </a:r>
            <a:endParaRPr lang="en-GB" sz="2300" dirty="0">
              <a:solidFill>
                <a:srgbClr val="0070C0"/>
              </a:solidFill>
            </a:endParaRPr>
          </a:p>
          <a:p>
            <a:pPr lvl="1">
              <a:buClr>
                <a:srgbClr val="0070C0"/>
              </a:buClr>
              <a:buFont typeface="Verdana" panose="020B0604030504040204" pitchFamily="34" charset="0"/>
              <a:buChar char="−"/>
            </a:pPr>
            <a:r>
              <a:rPr lang="en-US" sz="2300" dirty="0">
                <a:solidFill>
                  <a:srgbClr val="0070C0"/>
                </a:solidFill>
              </a:rPr>
              <a:t>C</a:t>
            </a:r>
            <a:r>
              <a:rPr lang="en-US" sz="2300" dirty="0" smtClean="0">
                <a:solidFill>
                  <a:srgbClr val="0070C0"/>
                </a:solidFill>
              </a:rPr>
              <a:t>ategorical </a:t>
            </a:r>
            <a:r>
              <a:rPr lang="en-US" sz="2300" dirty="0">
                <a:solidFill>
                  <a:srgbClr val="0070C0"/>
                </a:solidFill>
              </a:rPr>
              <a:t>statements that have not been properly </a:t>
            </a:r>
            <a:r>
              <a:rPr lang="en-US" sz="2300" dirty="0" smtClean="0">
                <a:solidFill>
                  <a:srgbClr val="0070C0"/>
                </a:solidFill>
              </a:rPr>
              <a:t>verified e.g</a:t>
            </a:r>
            <a:r>
              <a:rPr lang="en-US" sz="2300" dirty="0">
                <a:solidFill>
                  <a:srgbClr val="0070C0"/>
                </a:solidFill>
              </a:rPr>
              <a:t>. “The proposal doesn’t mention user requirements” – when there is a short reference…</a:t>
            </a:r>
          </a:p>
          <a:p>
            <a:pPr lvl="1">
              <a:buClr>
                <a:srgbClr val="0070C0"/>
              </a:buClr>
              <a:buFont typeface="Verdana" panose="020B0604030504040204" pitchFamily="34" charset="0"/>
              <a:buChar char="−"/>
            </a:pPr>
            <a:r>
              <a:rPr lang="en-US" sz="2300" dirty="0">
                <a:solidFill>
                  <a:srgbClr val="0070C0"/>
                </a:solidFill>
              </a:rPr>
              <a:t>S</a:t>
            </a:r>
            <a:r>
              <a:rPr lang="en-US" sz="2300" dirty="0" smtClean="0">
                <a:solidFill>
                  <a:srgbClr val="0070C0"/>
                </a:solidFill>
              </a:rPr>
              <a:t>cores </a:t>
            </a:r>
            <a:r>
              <a:rPr lang="en-US" sz="2300" dirty="0">
                <a:solidFill>
                  <a:srgbClr val="0070C0"/>
                </a:solidFill>
              </a:rPr>
              <a:t>that don’t match the comments</a:t>
            </a:r>
            <a:endParaRPr lang="en-GB" sz="2300" dirty="0">
              <a:solidFill>
                <a:srgbClr val="0070C0"/>
              </a:solidFill>
            </a:endParaRPr>
          </a:p>
          <a:p>
            <a:pPr lvl="1">
              <a:buClr>
                <a:srgbClr val="0070C0"/>
              </a:buClr>
              <a:buFont typeface="Verdana" panose="020B0604030504040204" pitchFamily="34" charset="0"/>
              <a:buChar char="−"/>
            </a:pPr>
            <a:r>
              <a:rPr lang="en-US" sz="2300" dirty="0">
                <a:solidFill>
                  <a:srgbClr val="0070C0"/>
                </a:solidFill>
              </a:rPr>
              <a:t>M</a:t>
            </a:r>
            <a:r>
              <a:rPr lang="en-US" sz="2300" dirty="0" smtClean="0">
                <a:solidFill>
                  <a:srgbClr val="0070C0"/>
                </a:solidFill>
              </a:rPr>
              <a:t>arking </a:t>
            </a:r>
            <a:r>
              <a:rPr lang="en-US" sz="2300" dirty="0">
                <a:solidFill>
                  <a:srgbClr val="0070C0"/>
                </a:solidFill>
              </a:rPr>
              <a:t>down a proposal for the same critical aspect under two different criteria</a:t>
            </a:r>
            <a:endParaRPr lang="en-GB" sz="2300" dirty="0">
              <a:solidFill>
                <a:srgbClr val="0070C0"/>
              </a:solidFill>
            </a:endParaRPr>
          </a:p>
          <a:p>
            <a:pPr lvl="1"/>
            <a:endParaRPr lang="fr-BE" sz="2600" b="0" dirty="0"/>
          </a:p>
        </p:txBody>
      </p:sp>
    </p:spTree>
    <p:extLst>
      <p:ext uri="{BB962C8B-B14F-4D97-AF65-F5344CB8AC3E}">
        <p14:creationId xmlns:p14="http://schemas.microsoft.com/office/powerpoint/2010/main" val="359199388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The </a:t>
            </a:r>
            <a:r>
              <a:rPr lang="en-US" dirty="0"/>
              <a:t>p</a:t>
            </a:r>
            <a:r>
              <a:rPr lang="en-US" dirty="0" smtClean="0">
                <a:solidFill>
                  <a:schemeClr val="tx1"/>
                </a:solidFill>
              </a:rPr>
              <a:t>anel review</a:t>
            </a:r>
            <a:endParaRPr lang="fr-BE" sz="2000" dirty="0">
              <a:solidFill>
                <a:schemeClr val="tx1"/>
              </a:solidFill>
            </a:endParaRPr>
          </a:p>
        </p:txBody>
      </p:sp>
      <p:sp>
        <p:nvSpPr>
          <p:cNvPr id="3" name="Content Placeholder 2"/>
          <p:cNvSpPr>
            <a:spLocks noGrp="1"/>
          </p:cNvSpPr>
          <p:nvPr>
            <p:ph idx="1"/>
          </p:nvPr>
        </p:nvSpPr>
        <p:spPr/>
        <p:txBody>
          <a:bodyPr>
            <a:normAutofit fontScale="92500" lnSpcReduction="20000"/>
          </a:bodyPr>
          <a:lstStyle/>
          <a:p>
            <a:pPr marL="457200" lvl="0" indent="-457200">
              <a:spcBef>
                <a:spcPts val="0"/>
              </a:spcBef>
              <a:spcAft>
                <a:spcPts val="600"/>
              </a:spcAft>
              <a:buClr>
                <a:srgbClr val="0070C0"/>
              </a:buClr>
              <a:buFont typeface="Arial" panose="020B0604020202020204" pitchFamily="34" charset="0"/>
              <a:buChar char="•"/>
            </a:pPr>
            <a:r>
              <a:rPr lang="en-GB" dirty="0" smtClean="0">
                <a:solidFill>
                  <a:srgbClr val="0070C0"/>
                </a:solidFill>
              </a:rPr>
              <a:t>Consists of experts from the consensus groups and/or new experts </a:t>
            </a:r>
          </a:p>
          <a:p>
            <a:pPr marL="457200" lvl="0" indent="-457200">
              <a:spcBef>
                <a:spcPts val="0"/>
              </a:spcBef>
              <a:spcAft>
                <a:spcPts val="600"/>
              </a:spcAft>
              <a:buClr>
                <a:srgbClr val="0070C0"/>
              </a:buClr>
              <a:buFont typeface="Arial" panose="020B0604020202020204" pitchFamily="34" charset="0"/>
              <a:buChar char="•"/>
            </a:pPr>
            <a:r>
              <a:rPr lang="en-GB" dirty="0" smtClean="0">
                <a:solidFill>
                  <a:srgbClr val="0070C0"/>
                </a:solidFill>
              </a:rPr>
              <a:t>Ensures </a:t>
            </a:r>
            <a:r>
              <a:rPr lang="en-GB" dirty="0">
                <a:solidFill>
                  <a:srgbClr val="0070C0"/>
                </a:solidFill>
              </a:rPr>
              <a:t>the consistency of comments </a:t>
            </a:r>
            <a:r>
              <a:rPr lang="en-GB" dirty="0" smtClean="0">
                <a:solidFill>
                  <a:srgbClr val="0070C0"/>
                </a:solidFill>
              </a:rPr>
              <a:t>and </a:t>
            </a:r>
            <a:r>
              <a:rPr lang="en-GB" dirty="0">
                <a:solidFill>
                  <a:srgbClr val="0070C0"/>
                </a:solidFill>
              </a:rPr>
              <a:t>scores </a:t>
            </a:r>
            <a:r>
              <a:rPr lang="en-GB" dirty="0" smtClean="0">
                <a:solidFill>
                  <a:srgbClr val="0070C0"/>
                </a:solidFill>
              </a:rPr>
              <a:t>given at the consensus stage</a:t>
            </a:r>
            <a:endParaRPr lang="en-GB" dirty="0">
              <a:solidFill>
                <a:srgbClr val="0070C0"/>
              </a:solidFill>
            </a:endParaRPr>
          </a:p>
          <a:p>
            <a:pPr marL="457200" lvl="0" indent="-457200">
              <a:spcBef>
                <a:spcPts val="0"/>
              </a:spcBef>
              <a:spcAft>
                <a:spcPts val="600"/>
              </a:spcAft>
              <a:buClr>
                <a:srgbClr val="0070C0"/>
              </a:buClr>
              <a:buFont typeface="Arial" panose="020B0604020202020204" pitchFamily="34" charset="0"/>
              <a:buChar char="•"/>
            </a:pPr>
            <a:r>
              <a:rPr lang="en-GB" dirty="0">
                <a:solidFill>
                  <a:srgbClr val="0070C0"/>
                </a:solidFill>
              </a:rPr>
              <a:t>Resolves any cases where a minority view </a:t>
            </a:r>
            <a:r>
              <a:rPr lang="en-GB" dirty="0" smtClean="0">
                <a:solidFill>
                  <a:srgbClr val="0070C0"/>
                </a:solidFill>
              </a:rPr>
              <a:t>is </a:t>
            </a:r>
            <a:r>
              <a:rPr lang="en-GB" dirty="0">
                <a:solidFill>
                  <a:srgbClr val="0070C0"/>
                </a:solidFill>
              </a:rPr>
              <a:t>recorded in the </a:t>
            </a:r>
            <a:r>
              <a:rPr lang="en-GB" dirty="0" smtClean="0">
                <a:solidFill>
                  <a:srgbClr val="0070C0"/>
                </a:solidFill>
              </a:rPr>
              <a:t>CR</a:t>
            </a:r>
          </a:p>
          <a:p>
            <a:pPr marL="457200" lvl="0" indent="-457200">
              <a:spcBef>
                <a:spcPts val="0"/>
              </a:spcBef>
              <a:spcAft>
                <a:spcPts val="600"/>
              </a:spcAft>
              <a:buClr>
                <a:srgbClr val="0070C0"/>
              </a:buClr>
              <a:buFont typeface="Arial" panose="020B0604020202020204" pitchFamily="34" charset="0"/>
              <a:buChar char="•"/>
            </a:pPr>
            <a:r>
              <a:rPr lang="en-GB" dirty="0">
                <a:solidFill>
                  <a:srgbClr val="0070C0"/>
                </a:solidFill>
              </a:rPr>
              <a:t>Endorses the final scores and comments for each proposal</a:t>
            </a:r>
          </a:p>
          <a:p>
            <a:pPr marL="1143000" lvl="1" indent="-457200">
              <a:spcBef>
                <a:spcPts val="0"/>
              </a:spcBef>
              <a:spcAft>
                <a:spcPts val="600"/>
              </a:spcAft>
              <a:buClr>
                <a:srgbClr val="0070C0"/>
              </a:buClr>
            </a:pPr>
            <a:r>
              <a:rPr lang="en-US" b="1" dirty="0">
                <a:solidFill>
                  <a:srgbClr val="0070C0"/>
                </a:solidFill>
              </a:rPr>
              <a:t>Any new comments and scores (if necessary) should be carefully justified</a:t>
            </a:r>
            <a:endParaRPr lang="en-GB" b="1" dirty="0">
              <a:solidFill>
                <a:srgbClr val="0070C0"/>
              </a:solidFill>
            </a:endParaRPr>
          </a:p>
          <a:p>
            <a:pPr marL="457200" lvl="0" indent="-457200">
              <a:spcBef>
                <a:spcPts val="0"/>
              </a:spcBef>
              <a:spcAft>
                <a:spcPts val="600"/>
              </a:spcAft>
              <a:buClr>
                <a:srgbClr val="0070C0"/>
              </a:buClr>
              <a:buFont typeface="Arial" panose="020B0604020202020204" pitchFamily="34" charset="0"/>
              <a:buChar char="•"/>
            </a:pPr>
            <a:r>
              <a:rPr lang="en-GB" dirty="0" smtClean="0">
                <a:solidFill>
                  <a:srgbClr val="0070C0"/>
                </a:solidFill>
              </a:rPr>
              <a:t>Prioritises proposals with </a:t>
            </a:r>
            <a:r>
              <a:rPr lang="en-US" dirty="0">
                <a:solidFill>
                  <a:srgbClr val="0070C0"/>
                </a:solidFill>
              </a:rPr>
              <a:t>identical total </a:t>
            </a:r>
            <a:r>
              <a:rPr lang="en-GB" dirty="0" smtClean="0">
                <a:solidFill>
                  <a:srgbClr val="0070C0"/>
                </a:solidFill>
              </a:rPr>
              <a:t>scores, after any adjustments for consistency</a:t>
            </a:r>
          </a:p>
          <a:p>
            <a:pPr marL="457200" lvl="0" indent="-457200">
              <a:spcBef>
                <a:spcPts val="0"/>
              </a:spcBef>
              <a:spcAft>
                <a:spcPts val="600"/>
              </a:spcAft>
              <a:buClr>
                <a:srgbClr val="0070C0"/>
              </a:buClr>
              <a:buFont typeface="Arial" panose="020B0604020202020204" pitchFamily="34" charset="0"/>
              <a:buChar char="•"/>
            </a:pPr>
            <a:r>
              <a:rPr lang="en-GB" dirty="0" smtClean="0">
                <a:solidFill>
                  <a:srgbClr val="0070C0"/>
                </a:solidFill>
              </a:rPr>
              <a:t>Recommends </a:t>
            </a:r>
            <a:r>
              <a:rPr lang="en-US" dirty="0" smtClean="0">
                <a:solidFill>
                  <a:srgbClr val="0070C0"/>
                </a:solidFill>
              </a:rPr>
              <a:t>a </a:t>
            </a:r>
            <a:r>
              <a:rPr lang="en-US" dirty="0">
                <a:solidFill>
                  <a:srgbClr val="0070C0"/>
                </a:solidFill>
              </a:rPr>
              <a:t>list of proposals in priority </a:t>
            </a:r>
            <a:r>
              <a:rPr lang="en-US" dirty="0" smtClean="0">
                <a:solidFill>
                  <a:srgbClr val="0070C0"/>
                </a:solidFill>
              </a:rPr>
              <a:t>order</a:t>
            </a:r>
            <a:endParaRPr lang="pl-PL" dirty="0" smtClean="0">
              <a:solidFill>
                <a:srgbClr val="0070C0"/>
              </a:solidFill>
            </a:endParaRPr>
          </a:p>
          <a:p>
            <a:pPr marL="457200" lvl="0" indent="-457200">
              <a:spcBef>
                <a:spcPts val="0"/>
              </a:spcBef>
              <a:spcAft>
                <a:spcPts val="600"/>
              </a:spcAft>
              <a:buClr>
                <a:srgbClr val="0070C0"/>
              </a:buClr>
              <a:buFont typeface="Arial" panose="020B0604020202020204" pitchFamily="34" charset="0"/>
              <a:buChar char="•"/>
            </a:pPr>
            <a:r>
              <a:rPr lang="pl-PL" dirty="0" err="1" smtClean="0">
                <a:solidFill>
                  <a:srgbClr val="0070C0"/>
                </a:solidFill>
              </a:rPr>
              <a:t>If</a:t>
            </a:r>
            <a:r>
              <a:rPr lang="pl-PL" dirty="0" smtClean="0">
                <a:solidFill>
                  <a:srgbClr val="0070C0"/>
                </a:solidFill>
              </a:rPr>
              <a:t> </a:t>
            </a:r>
            <a:r>
              <a:rPr lang="pl-PL" dirty="0" err="1" smtClean="0">
                <a:solidFill>
                  <a:srgbClr val="0070C0"/>
                </a:solidFill>
              </a:rPr>
              <a:t>stated</a:t>
            </a:r>
            <a:r>
              <a:rPr lang="pl-PL" dirty="0" smtClean="0">
                <a:solidFill>
                  <a:srgbClr val="0070C0"/>
                </a:solidFill>
              </a:rPr>
              <a:t> in </a:t>
            </a:r>
            <a:r>
              <a:rPr lang="pl-PL" dirty="0" err="1" smtClean="0">
                <a:solidFill>
                  <a:srgbClr val="0070C0"/>
                </a:solidFill>
              </a:rPr>
              <a:t>call</a:t>
            </a:r>
            <a:r>
              <a:rPr lang="pl-PL" dirty="0" smtClean="0">
                <a:solidFill>
                  <a:srgbClr val="0070C0"/>
                </a:solidFill>
              </a:rPr>
              <a:t> </a:t>
            </a:r>
            <a:r>
              <a:rPr lang="pl-PL" dirty="0" err="1" smtClean="0">
                <a:solidFill>
                  <a:srgbClr val="0070C0"/>
                </a:solidFill>
              </a:rPr>
              <a:t>documents</a:t>
            </a:r>
            <a:r>
              <a:rPr lang="pl-PL" dirty="0" smtClean="0">
                <a:solidFill>
                  <a:srgbClr val="0070C0"/>
                </a:solidFill>
              </a:rPr>
              <a:t> </a:t>
            </a:r>
            <a:r>
              <a:rPr lang="pl-PL" dirty="0" err="1" smtClean="0">
                <a:solidFill>
                  <a:srgbClr val="0070C0"/>
                </a:solidFill>
              </a:rPr>
              <a:t>hearings</a:t>
            </a:r>
            <a:r>
              <a:rPr lang="pl-PL" dirty="0" smtClean="0">
                <a:solidFill>
                  <a:srgbClr val="0070C0"/>
                </a:solidFill>
              </a:rPr>
              <a:t> with the </a:t>
            </a:r>
            <a:r>
              <a:rPr lang="pl-PL" dirty="0" err="1" smtClean="0">
                <a:solidFill>
                  <a:srgbClr val="0070C0"/>
                </a:solidFill>
              </a:rPr>
              <a:t>applicants</a:t>
            </a:r>
            <a:r>
              <a:rPr lang="pl-PL" dirty="0" smtClean="0">
                <a:solidFill>
                  <a:srgbClr val="0070C0"/>
                </a:solidFill>
              </a:rPr>
              <a:t> </a:t>
            </a:r>
            <a:r>
              <a:rPr lang="pl-PL" dirty="0" err="1" smtClean="0">
                <a:solidFill>
                  <a:srgbClr val="0070C0"/>
                </a:solidFill>
              </a:rPr>
              <a:t>will</a:t>
            </a:r>
            <a:r>
              <a:rPr lang="pl-PL" dirty="0" smtClean="0">
                <a:solidFill>
                  <a:srgbClr val="0070C0"/>
                </a:solidFill>
              </a:rPr>
              <a:t> be </a:t>
            </a:r>
            <a:r>
              <a:rPr lang="pl-PL" dirty="0" err="1" smtClean="0">
                <a:solidFill>
                  <a:srgbClr val="0070C0"/>
                </a:solidFill>
              </a:rPr>
              <a:t>organised</a:t>
            </a:r>
            <a:endParaRPr lang="en-GB" dirty="0" smtClean="0">
              <a:solidFill>
                <a:srgbClr val="0070C0"/>
              </a:solidFill>
            </a:endParaRPr>
          </a:p>
        </p:txBody>
      </p:sp>
    </p:spTree>
    <p:extLst>
      <p:ext uri="{BB962C8B-B14F-4D97-AF65-F5344CB8AC3E}">
        <p14:creationId xmlns:p14="http://schemas.microsoft.com/office/powerpoint/2010/main" val="426569740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Proposals with </a:t>
            </a:r>
            <a:r>
              <a:rPr lang="en-US" dirty="0" smtClean="0"/>
              <a:t>identical total </a:t>
            </a:r>
            <a:r>
              <a:rPr lang="en-US" dirty="0" smtClean="0">
                <a:solidFill>
                  <a:schemeClr val="tx1"/>
                </a:solidFill>
              </a:rPr>
              <a:t>scores</a:t>
            </a:r>
            <a:endParaRPr lang="fr-BE" sz="2000" dirty="0">
              <a:solidFill>
                <a:schemeClr val="tx1"/>
              </a:solidFill>
            </a:endParaRPr>
          </a:p>
        </p:txBody>
      </p:sp>
      <p:sp>
        <p:nvSpPr>
          <p:cNvPr id="3" name="Content Placeholder 2"/>
          <p:cNvSpPr>
            <a:spLocks noGrp="1"/>
          </p:cNvSpPr>
          <p:nvPr>
            <p:ph idx="1"/>
          </p:nvPr>
        </p:nvSpPr>
        <p:spPr/>
        <p:txBody>
          <a:bodyPr>
            <a:normAutofit/>
          </a:bodyPr>
          <a:lstStyle/>
          <a:p>
            <a:pPr marL="342900" lvl="0" indent="-342900">
              <a:spcBef>
                <a:spcPts val="0"/>
              </a:spcBef>
              <a:spcAft>
                <a:spcPts val="600"/>
              </a:spcAft>
              <a:buClr>
                <a:srgbClr val="0070C0"/>
              </a:buClr>
              <a:buFont typeface="Arial" panose="020B0604020202020204" pitchFamily="34" charset="0"/>
              <a:buChar char="•"/>
            </a:pPr>
            <a:r>
              <a:rPr lang="en-GB" sz="2000" dirty="0">
                <a:solidFill>
                  <a:srgbClr val="0070C0"/>
                </a:solidFill>
              </a:rPr>
              <a:t>For each group of </a:t>
            </a:r>
            <a:r>
              <a:rPr lang="en-GB" sz="2000" dirty="0" smtClean="0">
                <a:solidFill>
                  <a:srgbClr val="0070C0"/>
                </a:solidFill>
              </a:rPr>
              <a:t>proposals with </a:t>
            </a:r>
            <a:r>
              <a:rPr lang="en-US" sz="2000" dirty="0">
                <a:solidFill>
                  <a:srgbClr val="0070C0"/>
                </a:solidFill>
              </a:rPr>
              <a:t>identical total </a:t>
            </a:r>
            <a:r>
              <a:rPr lang="en-GB" sz="2000" dirty="0" smtClean="0">
                <a:solidFill>
                  <a:srgbClr val="0070C0"/>
                </a:solidFill>
              </a:rPr>
              <a:t>scores, the panel considers </a:t>
            </a:r>
            <a:r>
              <a:rPr lang="en-GB" sz="2000" dirty="0">
                <a:solidFill>
                  <a:srgbClr val="0070C0"/>
                </a:solidFill>
              </a:rPr>
              <a:t>first proposals that address topics that are not already covered by more highly-ranked proposals</a:t>
            </a:r>
          </a:p>
          <a:p>
            <a:pPr marL="342900" lvl="0" indent="-342900">
              <a:spcBef>
                <a:spcPts val="0"/>
              </a:spcBef>
              <a:spcAft>
                <a:spcPts val="600"/>
              </a:spcAft>
              <a:buClr>
                <a:srgbClr val="0070C0"/>
              </a:buClr>
              <a:buFont typeface="Arial" panose="020B0604020202020204" pitchFamily="34" charset="0"/>
              <a:buChar char="•"/>
            </a:pPr>
            <a:r>
              <a:rPr lang="en-GB" sz="2000" dirty="0" smtClean="0">
                <a:solidFill>
                  <a:srgbClr val="0070C0"/>
                </a:solidFill>
              </a:rPr>
              <a:t>The panel </a:t>
            </a:r>
            <a:r>
              <a:rPr lang="en-GB" sz="2000" dirty="0">
                <a:solidFill>
                  <a:srgbClr val="0070C0"/>
                </a:solidFill>
              </a:rPr>
              <a:t>then </a:t>
            </a:r>
            <a:r>
              <a:rPr lang="en-GB" sz="2000" dirty="0" smtClean="0">
                <a:solidFill>
                  <a:srgbClr val="0070C0"/>
                </a:solidFill>
              </a:rPr>
              <a:t>orders </a:t>
            </a:r>
            <a:r>
              <a:rPr lang="en-GB" sz="2000" dirty="0">
                <a:solidFill>
                  <a:srgbClr val="0070C0"/>
                </a:solidFill>
              </a:rPr>
              <a:t>them according to: </a:t>
            </a:r>
          </a:p>
          <a:p>
            <a:pPr lvl="1">
              <a:spcBef>
                <a:spcPts val="0"/>
              </a:spcBef>
              <a:spcAft>
                <a:spcPts val="600"/>
              </a:spcAft>
              <a:buClr>
                <a:srgbClr val="0070C0"/>
              </a:buClr>
              <a:buFont typeface="Verdana" panose="020B0604030504040204" pitchFamily="34" charset="0"/>
              <a:buChar char="−"/>
            </a:pPr>
            <a:r>
              <a:rPr lang="en-US" sz="1800" b="1" dirty="0" smtClean="0">
                <a:solidFill>
                  <a:srgbClr val="0070C0"/>
                </a:solidFill>
              </a:rPr>
              <a:t>First, </a:t>
            </a:r>
            <a:r>
              <a:rPr lang="en-US" sz="1800" b="1" dirty="0">
                <a:solidFill>
                  <a:srgbClr val="0070C0"/>
                </a:solidFill>
              </a:rPr>
              <a:t>their score for Excellence, </a:t>
            </a:r>
            <a:r>
              <a:rPr lang="en-US" sz="1800" b="1" dirty="0" smtClean="0">
                <a:solidFill>
                  <a:srgbClr val="0070C0"/>
                </a:solidFill>
              </a:rPr>
              <a:t>and second, </a:t>
            </a:r>
            <a:r>
              <a:rPr lang="en-US" sz="1800" b="1" dirty="0">
                <a:solidFill>
                  <a:srgbClr val="0070C0"/>
                </a:solidFill>
              </a:rPr>
              <a:t>their score for Impact </a:t>
            </a:r>
            <a:endParaRPr lang="en-US" sz="1800" b="1" dirty="0" smtClean="0">
              <a:solidFill>
                <a:srgbClr val="0070C0"/>
              </a:solidFill>
            </a:endParaRPr>
          </a:p>
          <a:p>
            <a:pPr lvl="1">
              <a:spcBef>
                <a:spcPts val="0"/>
              </a:spcBef>
              <a:spcAft>
                <a:spcPts val="600"/>
              </a:spcAft>
              <a:buClr>
                <a:srgbClr val="0070C0"/>
              </a:buClr>
              <a:buFont typeface="Verdana" panose="020B0604030504040204" pitchFamily="34" charset="0"/>
              <a:buChar char="−"/>
            </a:pPr>
            <a:r>
              <a:rPr lang="en-US" sz="1800" b="1" dirty="0" smtClean="0">
                <a:solidFill>
                  <a:srgbClr val="FF0000"/>
                </a:solidFill>
              </a:rPr>
              <a:t>Except for Innovation action</a:t>
            </a:r>
            <a:r>
              <a:rPr lang="en-US" sz="1800" b="1" dirty="0" smtClean="0">
                <a:solidFill>
                  <a:srgbClr val="0070C0"/>
                </a:solidFill>
              </a:rPr>
              <a:t>, first their score for Impact and second their score for Excellence</a:t>
            </a:r>
            <a:endParaRPr lang="en-GB" sz="1800" b="1" dirty="0">
              <a:solidFill>
                <a:srgbClr val="0070C0"/>
              </a:solidFill>
            </a:endParaRPr>
          </a:p>
          <a:p>
            <a:pPr marL="342900" lvl="0" indent="-342900">
              <a:spcBef>
                <a:spcPts val="0"/>
              </a:spcBef>
              <a:spcAft>
                <a:spcPts val="600"/>
              </a:spcAft>
              <a:buClr>
                <a:srgbClr val="0070C0"/>
              </a:buClr>
              <a:buFont typeface="Arial" panose="020B0604020202020204" pitchFamily="34" charset="0"/>
              <a:buChar char="•"/>
            </a:pPr>
            <a:r>
              <a:rPr lang="en-GB" sz="2000" dirty="0">
                <a:solidFill>
                  <a:srgbClr val="0070C0"/>
                </a:solidFill>
              </a:rPr>
              <a:t>If there are ties, </a:t>
            </a:r>
            <a:r>
              <a:rPr lang="en-GB" sz="2000" dirty="0" smtClean="0">
                <a:solidFill>
                  <a:srgbClr val="0070C0"/>
                </a:solidFill>
              </a:rPr>
              <a:t>the panel takes </a:t>
            </a:r>
            <a:r>
              <a:rPr lang="en-GB" sz="2000" dirty="0">
                <a:solidFill>
                  <a:srgbClr val="0070C0"/>
                </a:solidFill>
              </a:rPr>
              <a:t>into account the following </a:t>
            </a:r>
            <a:r>
              <a:rPr lang="en-GB" sz="2000" dirty="0" smtClean="0">
                <a:solidFill>
                  <a:srgbClr val="0070C0"/>
                </a:solidFill>
              </a:rPr>
              <a:t>factors:</a:t>
            </a:r>
            <a:endParaRPr lang="en-GB" sz="2000" dirty="0">
              <a:solidFill>
                <a:srgbClr val="0070C0"/>
              </a:solidFill>
            </a:endParaRPr>
          </a:p>
          <a:p>
            <a:pPr lvl="1">
              <a:spcBef>
                <a:spcPts val="0"/>
              </a:spcBef>
              <a:spcAft>
                <a:spcPts val="600"/>
              </a:spcAft>
              <a:buClr>
                <a:srgbClr val="0070C0"/>
              </a:buClr>
              <a:buFont typeface="Verdana" panose="020B0604030504040204" pitchFamily="34" charset="0"/>
              <a:buChar char="−"/>
            </a:pPr>
            <a:r>
              <a:rPr lang="en-US" sz="1800" b="1" dirty="0" smtClean="0">
                <a:solidFill>
                  <a:srgbClr val="0070C0"/>
                </a:solidFill>
              </a:rPr>
              <a:t>First, the size </a:t>
            </a:r>
            <a:r>
              <a:rPr lang="en-US" sz="1800" b="1" dirty="0">
                <a:solidFill>
                  <a:srgbClr val="0070C0"/>
                </a:solidFill>
              </a:rPr>
              <a:t>of </a:t>
            </a:r>
            <a:r>
              <a:rPr lang="en-US" sz="1800" b="1" dirty="0" smtClean="0">
                <a:solidFill>
                  <a:srgbClr val="0070C0"/>
                </a:solidFill>
              </a:rPr>
              <a:t>the budget </a:t>
            </a:r>
            <a:r>
              <a:rPr lang="en-US" sz="1800" b="1" dirty="0">
                <a:solidFill>
                  <a:srgbClr val="0070C0"/>
                </a:solidFill>
              </a:rPr>
              <a:t>allocated to SMEs</a:t>
            </a:r>
            <a:endParaRPr lang="en-GB" sz="1800" b="1" dirty="0">
              <a:solidFill>
                <a:srgbClr val="0070C0"/>
              </a:solidFill>
            </a:endParaRPr>
          </a:p>
          <a:p>
            <a:pPr lvl="1">
              <a:spcBef>
                <a:spcPts val="0"/>
              </a:spcBef>
              <a:spcAft>
                <a:spcPts val="600"/>
              </a:spcAft>
              <a:buClr>
                <a:srgbClr val="0070C0"/>
              </a:buClr>
              <a:buFont typeface="Verdana" panose="020B0604030504040204" pitchFamily="34" charset="0"/>
              <a:buChar char="−"/>
            </a:pPr>
            <a:r>
              <a:rPr lang="en-US" sz="1800" b="1" dirty="0" smtClean="0">
                <a:solidFill>
                  <a:srgbClr val="0070C0"/>
                </a:solidFill>
              </a:rPr>
              <a:t>Second, the gender </a:t>
            </a:r>
            <a:r>
              <a:rPr lang="en-US" sz="1800" b="1" dirty="0">
                <a:solidFill>
                  <a:srgbClr val="0070C0"/>
                </a:solidFill>
              </a:rPr>
              <a:t>balance of personnel carrying out the research and/or innovation activities</a:t>
            </a:r>
            <a:endParaRPr lang="en-GB" sz="1800" b="1" dirty="0">
              <a:solidFill>
                <a:srgbClr val="0070C0"/>
              </a:solidFill>
            </a:endParaRPr>
          </a:p>
          <a:p>
            <a:pPr marL="342900" lvl="0" indent="-342900">
              <a:spcBef>
                <a:spcPts val="0"/>
              </a:spcBef>
              <a:spcAft>
                <a:spcPts val="600"/>
              </a:spcAft>
              <a:buClr>
                <a:srgbClr val="0070C0"/>
              </a:buClr>
              <a:buFont typeface="Arial" panose="020B0604020202020204" pitchFamily="34" charset="0"/>
              <a:buChar char="•"/>
            </a:pPr>
            <a:r>
              <a:rPr lang="en-GB" sz="2000" dirty="0">
                <a:solidFill>
                  <a:srgbClr val="0070C0"/>
                </a:solidFill>
              </a:rPr>
              <a:t>If there are still ties, the panel agrees further factors to consider:</a:t>
            </a:r>
          </a:p>
          <a:p>
            <a:pPr lvl="1">
              <a:spcBef>
                <a:spcPts val="0"/>
              </a:spcBef>
              <a:spcAft>
                <a:spcPts val="600"/>
              </a:spcAft>
              <a:buClr>
                <a:srgbClr val="0070C0"/>
              </a:buClr>
              <a:buFont typeface="Verdana" panose="020B0604030504040204" pitchFamily="34" charset="0"/>
              <a:buChar char="−"/>
            </a:pPr>
            <a:r>
              <a:rPr lang="en-US" sz="1800" b="1" dirty="0">
                <a:solidFill>
                  <a:srgbClr val="0070C0"/>
                </a:solidFill>
              </a:rPr>
              <a:t>e.g. synergies between projects or contribution to the objectives of the call or of Horizon 2020</a:t>
            </a:r>
            <a:endParaRPr lang="en-GB" sz="1800" b="1" dirty="0">
              <a:solidFill>
                <a:srgbClr val="0070C0"/>
              </a:solidFill>
            </a:endParaRPr>
          </a:p>
          <a:p>
            <a:pPr marL="342900" indent="-342900">
              <a:spcBef>
                <a:spcPts val="0"/>
              </a:spcBef>
              <a:spcAft>
                <a:spcPts val="600"/>
              </a:spcAft>
              <a:buClr>
                <a:srgbClr val="0070C0"/>
              </a:buClr>
              <a:buFont typeface="Arial" panose="020B0604020202020204" pitchFamily="34" charset="0"/>
              <a:buChar char="•"/>
            </a:pPr>
            <a:r>
              <a:rPr lang="en-GB" sz="2000" dirty="0">
                <a:solidFill>
                  <a:srgbClr val="0070C0"/>
                </a:solidFill>
              </a:rPr>
              <a:t>The same method is then applied to proposals that address topics that are already covered by more highly-ranked proposals</a:t>
            </a:r>
            <a:endParaRPr lang="fr-BE" sz="2000" b="1" i="0" dirty="0">
              <a:solidFill>
                <a:srgbClr val="0070C0"/>
              </a:solidFill>
            </a:endParaRPr>
          </a:p>
        </p:txBody>
      </p:sp>
    </p:spTree>
    <p:extLst>
      <p:ext uri="{BB962C8B-B14F-4D97-AF65-F5344CB8AC3E}">
        <p14:creationId xmlns:p14="http://schemas.microsoft.com/office/powerpoint/2010/main" val="269410825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Observer(s)</a:t>
            </a:r>
            <a:endParaRPr lang="en-GB" dirty="0"/>
          </a:p>
        </p:txBody>
      </p:sp>
      <p:sp>
        <p:nvSpPr>
          <p:cNvPr id="3" name="Content Placeholder 2"/>
          <p:cNvSpPr>
            <a:spLocks noGrp="1"/>
          </p:cNvSpPr>
          <p:nvPr>
            <p:ph idx="1"/>
          </p:nvPr>
        </p:nvSpPr>
        <p:spPr/>
        <p:txBody>
          <a:bodyPr>
            <a:normAutofit/>
          </a:bodyPr>
          <a:lstStyle/>
          <a:p>
            <a:pPr marL="457200" lvl="0" indent="-457200">
              <a:buClr>
                <a:srgbClr val="0070C0"/>
              </a:buClr>
              <a:buFont typeface="Arial" panose="020B0604020202020204" pitchFamily="34" charset="0"/>
              <a:buChar char="•"/>
            </a:pPr>
            <a:r>
              <a:rPr lang="en-GB" dirty="0" smtClean="0">
                <a:solidFill>
                  <a:srgbClr val="0070C0"/>
                </a:solidFill>
              </a:rPr>
              <a:t>Appointed </a:t>
            </a:r>
            <a:r>
              <a:rPr lang="en-GB" dirty="0">
                <a:solidFill>
                  <a:srgbClr val="0070C0"/>
                </a:solidFill>
              </a:rPr>
              <a:t>by the Commission/Agency may attend any meetings, to ensure a high quality </a:t>
            </a:r>
            <a:r>
              <a:rPr lang="en-GB" dirty="0" smtClean="0">
                <a:solidFill>
                  <a:srgbClr val="0070C0"/>
                </a:solidFill>
              </a:rPr>
              <a:t>evaluation</a:t>
            </a:r>
          </a:p>
          <a:p>
            <a:pPr marL="457200" indent="-457200">
              <a:buClr>
                <a:srgbClr val="0070C0"/>
              </a:buClr>
              <a:buFont typeface="Arial" panose="020B0604020202020204" pitchFamily="34" charset="0"/>
              <a:buChar char="•"/>
            </a:pPr>
            <a:r>
              <a:rPr lang="en-GB" dirty="0" smtClean="0">
                <a:solidFill>
                  <a:srgbClr val="0070C0"/>
                </a:solidFill>
              </a:rPr>
              <a:t>They check </a:t>
            </a:r>
            <a:r>
              <a:rPr lang="en-GB" dirty="0">
                <a:solidFill>
                  <a:srgbClr val="0070C0"/>
                </a:solidFill>
              </a:rPr>
              <a:t>the functioning and running of the overall </a:t>
            </a:r>
            <a:r>
              <a:rPr lang="en-GB" dirty="0" smtClean="0">
                <a:solidFill>
                  <a:srgbClr val="0070C0"/>
                </a:solidFill>
              </a:rPr>
              <a:t>process</a:t>
            </a:r>
          </a:p>
          <a:p>
            <a:pPr marL="457200" indent="-457200">
              <a:buClr>
                <a:srgbClr val="0070C0"/>
              </a:buClr>
              <a:buFont typeface="Arial" panose="020B0604020202020204" pitchFamily="34" charset="0"/>
              <a:buChar char="•"/>
            </a:pPr>
            <a:r>
              <a:rPr lang="pl-PL" dirty="0" smtClean="0">
                <a:solidFill>
                  <a:srgbClr val="0070C0"/>
                </a:solidFill>
              </a:rPr>
              <a:t>T</a:t>
            </a:r>
            <a:r>
              <a:rPr lang="en-GB" dirty="0" smtClean="0">
                <a:solidFill>
                  <a:srgbClr val="0070C0"/>
                </a:solidFill>
              </a:rPr>
              <a:t>hey a</a:t>
            </a:r>
            <a:r>
              <a:rPr lang="en-US" dirty="0" err="1" smtClean="0">
                <a:solidFill>
                  <a:srgbClr val="0070C0"/>
                </a:solidFill>
              </a:rPr>
              <a:t>dvise</a:t>
            </a:r>
            <a:r>
              <a:rPr lang="en-US" dirty="0">
                <a:solidFill>
                  <a:srgbClr val="0070C0"/>
                </a:solidFill>
              </a:rPr>
              <a:t>, in their report, on the conduct and fairness of the evaluation sessions</a:t>
            </a:r>
            <a:r>
              <a:rPr lang="en-GB" dirty="0">
                <a:solidFill>
                  <a:srgbClr val="0070C0"/>
                </a:solidFill>
              </a:rPr>
              <a:t> and, </a:t>
            </a:r>
            <a:r>
              <a:rPr lang="en-US" dirty="0">
                <a:solidFill>
                  <a:srgbClr val="0070C0"/>
                </a:solidFill>
              </a:rPr>
              <a:t>if necessary, suggest possible improvements </a:t>
            </a:r>
            <a:endParaRPr lang="en-US" dirty="0" smtClean="0">
              <a:solidFill>
                <a:srgbClr val="0070C0"/>
              </a:solidFill>
            </a:endParaRPr>
          </a:p>
          <a:p>
            <a:pPr marL="457200" indent="-457200">
              <a:buClr>
                <a:srgbClr val="0070C0"/>
              </a:buClr>
              <a:buFont typeface="Arial" panose="020B0604020202020204" pitchFamily="34" charset="0"/>
              <a:buChar char="•"/>
            </a:pPr>
            <a:r>
              <a:rPr lang="pl-PL" dirty="0">
                <a:solidFill>
                  <a:srgbClr val="0070C0"/>
                </a:solidFill>
              </a:rPr>
              <a:t>T</a:t>
            </a:r>
            <a:r>
              <a:rPr lang="en-GB" dirty="0" smtClean="0">
                <a:solidFill>
                  <a:srgbClr val="0070C0"/>
                </a:solidFill>
              </a:rPr>
              <a:t>hey d</a:t>
            </a:r>
            <a:r>
              <a:rPr lang="en-US" dirty="0" smtClean="0">
                <a:solidFill>
                  <a:srgbClr val="0070C0"/>
                </a:solidFill>
              </a:rPr>
              <a:t>o </a:t>
            </a:r>
            <a:r>
              <a:rPr lang="en-US" dirty="0">
                <a:solidFill>
                  <a:srgbClr val="0070C0"/>
                </a:solidFill>
              </a:rPr>
              <a:t>not evaluate proposals </a:t>
            </a:r>
            <a:r>
              <a:rPr lang="en-GB" dirty="0">
                <a:solidFill>
                  <a:srgbClr val="0070C0"/>
                </a:solidFill>
              </a:rPr>
              <a:t>and, therefore, do not express any opinion on their </a:t>
            </a:r>
            <a:r>
              <a:rPr lang="en-GB" dirty="0" smtClean="0">
                <a:solidFill>
                  <a:srgbClr val="0070C0"/>
                </a:solidFill>
              </a:rPr>
              <a:t>quality</a:t>
            </a:r>
          </a:p>
          <a:p>
            <a:pPr marL="457200" indent="-457200">
              <a:buClr>
                <a:srgbClr val="0070C0"/>
              </a:buClr>
              <a:buFont typeface="Arial" panose="020B0604020202020204" pitchFamily="34" charset="0"/>
              <a:buChar char="•"/>
            </a:pPr>
            <a:r>
              <a:rPr lang="en-GB" dirty="0" smtClean="0">
                <a:solidFill>
                  <a:srgbClr val="0070C0"/>
                </a:solidFill>
              </a:rPr>
              <a:t>They m</a:t>
            </a:r>
            <a:r>
              <a:rPr lang="en-US" dirty="0" smtClean="0">
                <a:solidFill>
                  <a:srgbClr val="0070C0"/>
                </a:solidFill>
              </a:rPr>
              <a:t>ay </a:t>
            </a:r>
            <a:r>
              <a:rPr lang="en-US" dirty="0">
                <a:solidFill>
                  <a:srgbClr val="0070C0"/>
                </a:solidFill>
              </a:rPr>
              <a:t>raise any questions - </a:t>
            </a:r>
            <a:r>
              <a:rPr lang="en-US" b="0" dirty="0">
                <a:solidFill>
                  <a:srgbClr val="0070C0"/>
                </a:solidFill>
              </a:rPr>
              <a:t>p</a:t>
            </a:r>
            <a:r>
              <a:rPr lang="en-GB" b="0" dirty="0">
                <a:solidFill>
                  <a:srgbClr val="0070C0"/>
                </a:solidFill>
              </a:rPr>
              <a:t>lease give them your full support</a:t>
            </a:r>
          </a:p>
          <a:p>
            <a:endParaRPr lang="en-GB" dirty="0"/>
          </a:p>
        </p:txBody>
      </p:sp>
      <p:pic>
        <p:nvPicPr>
          <p:cNvPr id="4" name="Picture 2" descr="image0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40352" y="-191968"/>
            <a:ext cx="1296144" cy="15121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2825033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chorCtr="0"/>
          <a:lstStyle/>
          <a:p>
            <a:pPr marL="0" indent="0"/>
            <a:r>
              <a:rPr lang="en-US" dirty="0" smtClean="0">
                <a:solidFill>
                  <a:schemeClr val="tx1"/>
                </a:solidFill>
              </a:rPr>
              <a:t>Ethics review</a:t>
            </a:r>
            <a:endParaRPr lang="fr-BE" dirty="0">
              <a:solidFill>
                <a:schemeClr val="tx1"/>
              </a:solidFill>
            </a:endParaRPr>
          </a:p>
        </p:txBody>
      </p:sp>
      <p:sp>
        <p:nvSpPr>
          <p:cNvPr id="3" name="Content Placeholder 2"/>
          <p:cNvSpPr>
            <a:spLocks noGrp="1"/>
          </p:cNvSpPr>
          <p:nvPr>
            <p:ph idx="1"/>
          </p:nvPr>
        </p:nvSpPr>
        <p:spPr/>
        <p:txBody>
          <a:bodyPr>
            <a:normAutofit lnSpcReduction="10000"/>
          </a:bodyPr>
          <a:lstStyle/>
          <a:p>
            <a:pPr marL="285750" lvl="0" indent="-285750">
              <a:spcBef>
                <a:spcPts val="0"/>
              </a:spcBef>
              <a:spcAft>
                <a:spcPts val="600"/>
              </a:spcAft>
              <a:buClr>
                <a:srgbClr val="0070C0"/>
              </a:buClr>
              <a:buFont typeface="Arial" panose="020B0604020202020204" pitchFamily="34" charset="0"/>
              <a:buChar char="•"/>
            </a:pPr>
            <a:r>
              <a:rPr lang="en-GB" sz="2000" dirty="0">
                <a:solidFill>
                  <a:srgbClr val="0070C0"/>
                </a:solidFill>
              </a:rPr>
              <a:t>Only proposals that comply with the ethical principles and legislation may receive funding</a:t>
            </a:r>
          </a:p>
          <a:p>
            <a:pPr marL="285750" lvl="0" indent="-285750">
              <a:spcBef>
                <a:spcPts val="0"/>
              </a:spcBef>
              <a:spcAft>
                <a:spcPts val="600"/>
              </a:spcAft>
              <a:buClr>
                <a:srgbClr val="0070C0"/>
              </a:buClr>
              <a:buFont typeface="Arial" panose="020B0604020202020204" pitchFamily="34" charset="0"/>
              <a:buChar char="•"/>
            </a:pPr>
            <a:r>
              <a:rPr lang="en-GB" sz="2000" dirty="0">
                <a:solidFill>
                  <a:srgbClr val="0070C0"/>
                </a:solidFill>
              </a:rPr>
              <a:t>For proposals above threshold and considered for funding, an ethics screening and, if necessary, an ethics assessment is carried out by independent ethics experts in parallel </a:t>
            </a:r>
            <a:r>
              <a:rPr lang="en-GB" sz="2000" dirty="0" smtClean="0">
                <a:solidFill>
                  <a:srgbClr val="0070C0"/>
                </a:solidFill>
              </a:rPr>
              <a:t>with the </a:t>
            </a:r>
            <a:r>
              <a:rPr lang="en-GB" sz="2000" dirty="0">
                <a:solidFill>
                  <a:srgbClr val="0070C0"/>
                </a:solidFill>
              </a:rPr>
              <a:t>scientific evaluation or soon after</a:t>
            </a:r>
          </a:p>
          <a:p>
            <a:pPr lvl="1">
              <a:spcBef>
                <a:spcPts val="0"/>
              </a:spcBef>
              <a:spcAft>
                <a:spcPts val="600"/>
              </a:spcAft>
              <a:buClr>
                <a:srgbClr val="0070C0"/>
              </a:buClr>
              <a:buFont typeface="Verdana" panose="020B0604030504040204" pitchFamily="34" charset="0"/>
              <a:buChar char="−"/>
            </a:pPr>
            <a:r>
              <a:rPr lang="en-US" sz="1800" b="1" dirty="0">
                <a:solidFill>
                  <a:srgbClr val="0070C0"/>
                </a:solidFill>
              </a:rPr>
              <a:t>Proposals involving the use of human embryonic stems cells automatically undergo an ethics assessment</a:t>
            </a:r>
            <a:endParaRPr lang="en-GB" sz="1800" b="1" dirty="0">
              <a:solidFill>
                <a:srgbClr val="0070C0"/>
              </a:solidFill>
            </a:endParaRPr>
          </a:p>
          <a:p>
            <a:pPr marL="285750" lvl="0" indent="-285750">
              <a:spcBef>
                <a:spcPts val="0"/>
              </a:spcBef>
              <a:spcAft>
                <a:spcPts val="600"/>
              </a:spcAft>
              <a:buClr>
                <a:srgbClr val="0070C0"/>
              </a:buClr>
              <a:buFont typeface="Arial" panose="020B0604020202020204" pitchFamily="34" charset="0"/>
              <a:buChar char="•"/>
            </a:pPr>
            <a:r>
              <a:rPr lang="en-GB" sz="2000" dirty="0">
                <a:solidFill>
                  <a:srgbClr val="0070C0"/>
                </a:solidFill>
              </a:rPr>
              <a:t>For those proposals in which one or more ethical issues have been identified, the experts will assess whether the ethics issues are adequately addressed </a:t>
            </a:r>
          </a:p>
          <a:p>
            <a:pPr marL="285750" lvl="0" indent="-285750">
              <a:spcBef>
                <a:spcPts val="0"/>
              </a:spcBef>
              <a:spcAft>
                <a:spcPts val="600"/>
              </a:spcAft>
              <a:buClr>
                <a:srgbClr val="0070C0"/>
              </a:buClr>
              <a:buFont typeface="Arial" panose="020B0604020202020204" pitchFamily="34" charset="0"/>
              <a:buChar char="•"/>
            </a:pPr>
            <a:r>
              <a:rPr lang="en-GB" sz="2000" dirty="0">
                <a:solidFill>
                  <a:srgbClr val="0070C0"/>
                </a:solidFill>
              </a:rPr>
              <a:t>The ethics experts will produce an ethics report and give an opinion on the proposal, including:</a:t>
            </a:r>
          </a:p>
          <a:p>
            <a:pPr lvl="1">
              <a:spcBef>
                <a:spcPts val="0"/>
              </a:spcBef>
              <a:spcAft>
                <a:spcPts val="600"/>
              </a:spcAft>
              <a:buClr>
                <a:srgbClr val="0070C0"/>
              </a:buClr>
              <a:buFont typeface="Verdana" panose="020B0604030504040204" pitchFamily="34" charset="0"/>
              <a:buChar char="−"/>
            </a:pPr>
            <a:r>
              <a:rPr lang="en-US" sz="1800" b="1" dirty="0">
                <a:solidFill>
                  <a:srgbClr val="0070C0"/>
                </a:solidFill>
              </a:rPr>
              <a:t>G</a:t>
            </a:r>
            <a:r>
              <a:rPr lang="en-US" sz="1800" b="1" dirty="0" smtClean="0">
                <a:solidFill>
                  <a:srgbClr val="0070C0"/>
                </a:solidFill>
              </a:rPr>
              <a:t>ranting </a:t>
            </a:r>
            <a:r>
              <a:rPr lang="en-US" sz="1800" b="1" dirty="0">
                <a:solidFill>
                  <a:srgbClr val="0070C0"/>
                </a:solidFill>
              </a:rPr>
              <a:t>ethics clearance (or not)</a:t>
            </a:r>
            <a:endParaRPr lang="en-GB" sz="1800" b="1" dirty="0">
              <a:solidFill>
                <a:srgbClr val="0070C0"/>
              </a:solidFill>
            </a:endParaRPr>
          </a:p>
          <a:p>
            <a:pPr lvl="1">
              <a:spcBef>
                <a:spcPts val="0"/>
              </a:spcBef>
              <a:spcAft>
                <a:spcPts val="600"/>
              </a:spcAft>
              <a:buClr>
                <a:srgbClr val="0070C0"/>
              </a:buClr>
              <a:buFont typeface="Verdana" panose="020B0604030504040204" pitchFamily="34" charset="0"/>
              <a:buChar char="−"/>
            </a:pPr>
            <a:r>
              <a:rPr lang="en-US" sz="1800" b="1" dirty="0">
                <a:solidFill>
                  <a:srgbClr val="0070C0"/>
                </a:solidFill>
              </a:rPr>
              <a:t>R</a:t>
            </a:r>
            <a:r>
              <a:rPr lang="en-US" sz="1800" b="1" dirty="0" smtClean="0">
                <a:solidFill>
                  <a:srgbClr val="0070C0"/>
                </a:solidFill>
              </a:rPr>
              <a:t>ecommending</a:t>
            </a:r>
            <a:r>
              <a:rPr lang="en-US" sz="1800" b="1" dirty="0">
                <a:solidFill>
                  <a:srgbClr val="0070C0"/>
                </a:solidFill>
              </a:rPr>
              <a:t>  the inclusion of ‘ethics requirements’ in the grant agreement, </a:t>
            </a:r>
            <a:r>
              <a:rPr lang="en-US" sz="1800" b="1" dirty="0" smtClean="0">
                <a:solidFill>
                  <a:srgbClr val="0070C0"/>
                </a:solidFill>
              </a:rPr>
              <a:t>or</a:t>
            </a:r>
            <a:endParaRPr lang="en-GB" sz="1800" b="1" dirty="0">
              <a:solidFill>
                <a:srgbClr val="0070C0"/>
              </a:solidFill>
            </a:endParaRPr>
          </a:p>
          <a:p>
            <a:pPr lvl="1">
              <a:spcBef>
                <a:spcPts val="0"/>
              </a:spcBef>
              <a:spcAft>
                <a:spcPts val="600"/>
              </a:spcAft>
              <a:buClr>
                <a:srgbClr val="0070C0"/>
              </a:buClr>
              <a:buFont typeface="Verdana" panose="020B0604030504040204" pitchFamily="34" charset="0"/>
              <a:buChar char="−"/>
            </a:pPr>
            <a:r>
              <a:rPr lang="en-US" sz="1800" b="1" dirty="0">
                <a:solidFill>
                  <a:srgbClr val="0070C0"/>
                </a:solidFill>
              </a:rPr>
              <a:t>R</a:t>
            </a:r>
            <a:r>
              <a:rPr lang="en-US" sz="1800" b="1" dirty="0" smtClean="0">
                <a:solidFill>
                  <a:srgbClr val="0070C0"/>
                </a:solidFill>
              </a:rPr>
              <a:t>ecommending </a:t>
            </a:r>
            <a:r>
              <a:rPr lang="en-US" sz="1800" b="1" dirty="0">
                <a:solidFill>
                  <a:srgbClr val="0070C0"/>
                </a:solidFill>
              </a:rPr>
              <a:t>a further Ethics Assessment and/or an Ethics Check or Audit</a:t>
            </a:r>
            <a:endParaRPr lang="fr-BE" sz="1800" b="1" dirty="0">
              <a:solidFill>
                <a:srgbClr val="0070C0"/>
              </a:solidFill>
            </a:endParaRPr>
          </a:p>
        </p:txBody>
      </p:sp>
      <p:pic>
        <p:nvPicPr>
          <p:cNvPr id="7" name="Picture 2" descr="image0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80101" y="-99392"/>
            <a:ext cx="1296144" cy="15121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9163883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err="1"/>
              <a:t>A</a:t>
            </a:r>
            <a:r>
              <a:rPr lang="pl-PL" dirty="0" err="1" smtClean="0"/>
              <a:t>fter</a:t>
            </a:r>
            <a:r>
              <a:rPr lang="pl-PL" dirty="0" smtClean="0"/>
              <a:t> </a:t>
            </a:r>
            <a:r>
              <a:rPr lang="pl-PL" dirty="0" err="1" smtClean="0"/>
              <a:t>evaluation</a:t>
            </a:r>
            <a:r>
              <a:rPr lang="pl-PL" dirty="0" smtClean="0"/>
              <a:t> </a:t>
            </a:r>
            <a:r>
              <a:rPr lang="pl-PL" dirty="0" err="1" smtClean="0"/>
              <a:t>is</a:t>
            </a:r>
            <a:r>
              <a:rPr lang="pl-PL" dirty="0" smtClean="0"/>
              <a:t> </a:t>
            </a:r>
            <a:r>
              <a:rPr lang="pl-PL" dirty="0" err="1" smtClean="0"/>
              <a:t>finished</a:t>
            </a:r>
            <a:endParaRPr lang="en-GB" dirty="0"/>
          </a:p>
        </p:txBody>
      </p:sp>
      <p:sp>
        <p:nvSpPr>
          <p:cNvPr id="3" name="Symbol zastępczy zawartości 2"/>
          <p:cNvSpPr>
            <a:spLocks noGrp="1"/>
          </p:cNvSpPr>
          <p:nvPr>
            <p:ph idx="1"/>
          </p:nvPr>
        </p:nvSpPr>
        <p:spPr/>
        <p:txBody>
          <a:bodyPr>
            <a:normAutofit fontScale="92500" lnSpcReduction="20000"/>
          </a:bodyPr>
          <a:lstStyle/>
          <a:p>
            <a:r>
              <a:rPr lang="pl-PL" dirty="0" err="1" smtClean="0"/>
              <a:t>Proposals</a:t>
            </a:r>
            <a:r>
              <a:rPr lang="pl-PL" dirty="0" smtClean="0"/>
              <a:t> </a:t>
            </a:r>
            <a:r>
              <a:rPr lang="pl-PL" dirty="0" err="1" smtClean="0"/>
              <a:t>are</a:t>
            </a:r>
            <a:r>
              <a:rPr lang="pl-PL" dirty="0" smtClean="0"/>
              <a:t> </a:t>
            </a:r>
            <a:r>
              <a:rPr lang="pl-PL" dirty="0" err="1" smtClean="0"/>
              <a:t>ranked</a:t>
            </a:r>
            <a:r>
              <a:rPr lang="pl-PL" dirty="0" smtClean="0"/>
              <a:t> </a:t>
            </a:r>
            <a:r>
              <a:rPr lang="pl-PL" dirty="0" err="1" smtClean="0"/>
              <a:t>according</a:t>
            </a:r>
            <a:r>
              <a:rPr lang="pl-PL" dirty="0" smtClean="0"/>
              <a:t> to the </a:t>
            </a:r>
            <a:r>
              <a:rPr lang="pl-PL" dirty="0" err="1" smtClean="0"/>
              <a:t>results</a:t>
            </a:r>
            <a:r>
              <a:rPr lang="pl-PL" dirty="0" smtClean="0"/>
              <a:t> of </a:t>
            </a:r>
            <a:r>
              <a:rPr lang="pl-PL" dirty="0" err="1" smtClean="0"/>
              <a:t>evaluation</a:t>
            </a:r>
            <a:r>
              <a:rPr lang="pl-PL" dirty="0" smtClean="0"/>
              <a:t>. </a:t>
            </a:r>
            <a:r>
              <a:rPr lang="pl-PL" dirty="0" err="1" smtClean="0"/>
              <a:t>This</a:t>
            </a:r>
            <a:r>
              <a:rPr lang="pl-PL" dirty="0" smtClean="0"/>
              <a:t> </a:t>
            </a:r>
            <a:r>
              <a:rPr lang="pl-PL" dirty="0" err="1" smtClean="0"/>
              <a:t>ranked</a:t>
            </a:r>
            <a:r>
              <a:rPr lang="pl-PL" dirty="0" smtClean="0"/>
              <a:t> list </a:t>
            </a:r>
            <a:r>
              <a:rPr lang="pl-PL" dirty="0" err="1" smtClean="0"/>
              <a:t>consists</a:t>
            </a:r>
            <a:r>
              <a:rPr lang="pl-PL" dirty="0" smtClean="0"/>
              <a:t> of:</a:t>
            </a:r>
          </a:p>
          <a:p>
            <a:pPr lvl="1"/>
            <a:r>
              <a:rPr lang="pl-PL" dirty="0" smtClean="0"/>
              <a:t>A </a:t>
            </a:r>
            <a:r>
              <a:rPr lang="pl-PL" dirty="0" err="1" smtClean="0"/>
              <a:t>main</a:t>
            </a:r>
            <a:r>
              <a:rPr lang="pl-PL" dirty="0" smtClean="0"/>
              <a:t> list (</a:t>
            </a:r>
            <a:r>
              <a:rPr lang="pl-PL" dirty="0" err="1" smtClean="0"/>
              <a:t>proposals</a:t>
            </a:r>
            <a:r>
              <a:rPr lang="pl-PL" dirty="0" smtClean="0"/>
              <a:t> </a:t>
            </a:r>
            <a:r>
              <a:rPr lang="pl-PL" dirty="0" err="1" smtClean="0"/>
              <a:t>proposed</a:t>
            </a:r>
            <a:r>
              <a:rPr lang="pl-PL" dirty="0" smtClean="0"/>
              <a:t> for </a:t>
            </a:r>
            <a:r>
              <a:rPr lang="pl-PL" dirty="0" err="1" smtClean="0"/>
              <a:t>funding</a:t>
            </a:r>
            <a:r>
              <a:rPr lang="pl-PL" dirty="0" smtClean="0"/>
              <a:t>)</a:t>
            </a:r>
          </a:p>
          <a:p>
            <a:pPr lvl="1"/>
            <a:r>
              <a:rPr lang="pl-PL" dirty="0" err="1" smtClean="0"/>
              <a:t>Reserve</a:t>
            </a:r>
            <a:r>
              <a:rPr lang="pl-PL" dirty="0" smtClean="0"/>
              <a:t> list (in </a:t>
            </a:r>
            <a:r>
              <a:rPr lang="pl-PL" dirty="0" err="1" smtClean="0"/>
              <a:t>case</a:t>
            </a:r>
            <a:r>
              <a:rPr lang="pl-PL" dirty="0" smtClean="0"/>
              <a:t> </a:t>
            </a:r>
            <a:r>
              <a:rPr lang="pl-PL" dirty="0" err="1" smtClean="0"/>
              <a:t>proposals</a:t>
            </a:r>
            <a:r>
              <a:rPr lang="pl-PL" dirty="0" smtClean="0"/>
              <a:t> </a:t>
            </a:r>
            <a:r>
              <a:rPr lang="pl-PL" dirty="0" err="1" smtClean="0"/>
              <a:t>are</a:t>
            </a:r>
            <a:r>
              <a:rPr lang="pl-PL" dirty="0" smtClean="0"/>
              <a:t> </a:t>
            </a:r>
            <a:r>
              <a:rPr lang="pl-PL" dirty="0" err="1" smtClean="0"/>
              <a:t>withdrawn</a:t>
            </a:r>
            <a:r>
              <a:rPr lang="pl-PL" dirty="0" smtClean="0"/>
              <a:t>, </a:t>
            </a:r>
            <a:r>
              <a:rPr lang="pl-PL" dirty="0" err="1" smtClean="0"/>
              <a:t>excluded</a:t>
            </a:r>
            <a:r>
              <a:rPr lang="pl-PL" dirty="0" smtClean="0"/>
              <a:t>, </a:t>
            </a:r>
            <a:r>
              <a:rPr lang="pl-PL" dirty="0" err="1" smtClean="0"/>
              <a:t>or</a:t>
            </a:r>
            <a:r>
              <a:rPr lang="pl-PL" dirty="0" smtClean="0"/>
              <a:t> extra </a:t>
            </a:r>
            <a:r>
              <a:rPr lang="pl-PL" dirty="0" err="1" smtClean="0"/>
              <a:t>funding</a:t>
            </a:r>
            <a:r>
              <a:rPr lang="pl-PL" dirty="0" smtClean="0"/>
              <a:t> </a:t>
            </a:r>
            <a:r>
              <a:rPr lang="pl-PL" dirty="0" err="1" smtClean="0"/>
              <a:t>bacomes</a:t>
            </a:r>
            <a:r>
              <a:rPr lang="pl-PL" dirty="0" smtClean="0"/>
              <a:t> </a:t>
            </a:r>
            <a:r>
              <a:rPr lang="pl-PL" dirty="0" err="1" smtClean="0"/>
              <a:t>available</a:t>
            </a:r>
            <a:r>
              <a:rPr lang="pl-PL" dirty="0" smtClean="0"/>
              <a:t>)</a:t>
            </a:r>
          </a:p>
          <a:p>
            <a:pPr lvl="1"/>
            <a:r>
              <a:rPr lang="pl-PL" dirty="0" err="1" smtClean="0"/>
              <a:t>Proposals</a:t>
            </a:r>
            <a:r>
              <a:rPr lang="pl-PL" dirty="0" smtClean="0"/>
              <a:t> </a:t>
            </a:r>
            <a:r>
              <a:rPr lang="pl-PL" dirty="0" err="1" smtClean="0"/>
              <a:t>that</a:t>
            </a:r>
            <a:r>
              <a:rPr lang="pl-PL" dirty="0" smtClean="0"/>
              <a:t> </a:t>
            </a:r>
            <a:r>
              <a:rPr lang="pl-PL" dirty="0" err="1" smtClean="0"/>
              <a:t>passed</a:t>
            </a:r>
            <a:r>
              <a:rPr lang="pl-PL" dirty="0" smtClean="0"/>
              <a:t> the </a:t>
            </a:r>
            <a:r>
              <a:rPr lang="pl-PL" dirty="0" err="1" smtClean="0"/>
              <a:t>threshold</a:t>
            </a:r>
            <a:r>
              <a:rPr lang="pl-PL" dirty="0" smtClean="0"/>
              <a:t> </a:t>
            </a:r>
            <a:r>
              <a:rPr lang="pl-PL" dirty="0" err="1" smtClean="0"/>
              <a:t>bu</a:t>
            </a:r>
            <a:r>
              <a:rPr lang="pl-PL" dirty="0" smtClean="0"/>
              <a:t> </a:t>
            </a:r>
            <a:r>
              <a:rPr lang="pl-PL" dirty="0" err="1" smtClean="0"/>
              <a:t>cannot</a:t>
            </a:r>
            <a:r>
              <a:rPr lang="pl-PL" dirty="0" smtClean="0"/>
              <a:t> be </a:t>
            </a:r>
            <a:r>
              <a:rPr lang="pl-PL" dirty="0" err="1" smtClean="0"/>
              <a:t>funded</a:t>
            </a:r>
            <a:r>
              <a:rPr lang="pl-PL" dirty="0" smtClean="0"/>
              <a:t> (no </a:t>
            </a:r>
            <a:r>
              <a:rPr lang="pl-PL" dirty="0" err="1" smtClean="0"/>
              <a:t>budget</a:t>
            </a:r>
            <a:r>
              <a:rPr lang="pl-PL" dirty="0" smtClean="0"/>
              <a:t> </a:t>
            </a:r>
            <a:r>
              <a:rPr lang="pl-PL" dirty="0" err="1" smtClean="0"/>
              <a:t>available</a:t>
            </a:r>
            <a:endParaRPr lang="pl-PL" dirty="0" smtClean="0"/>
          </a:p>
          <a:p>
            <a:pPr lvl="1"/>
            <a:r>
              <a:rPr lang="pl-PL" dirty="0" err="1" smtClean="0"/>
              <a:t>Proposals</a:t>
            </a:r>
            <a:r>
              <a:rPr lang="pl-PL" dirty="0" smtClean="0"/>
              <a:t> </a:t>
            </a:r>
            <a:r>
              <a:rPr lang="pl-PL" dirty="0" err="1" smtClean="0"/>
              <a:t>that</a:t>
            </a:r>
            <a:r>
              <a:rPr lang="pl-PL" dirty="0" smtClean="0"/>
              <a:t> </a:t>
            </a:r>
            <a:r>
              <a:rPr lang="pl-PL" dirty="0" err="1" smtClean="0"/>
              <a:t>didn’t</a:t>
            </a:r>
            <a:r>
              <a:rPr lang="pl-PL" dirty="0" smtClean="0"/>
              <a:t> pass the </a:t>
            </a:r>
            <a:r>
              <a:rPr lang="pl-PL" dirty="0" err="1" smtClean="0"/>
              <a:t>threshold</a:t>
            </a:r>
            <a:endParaRPr lang="pl-PL" dirty="0" smtClean="0"/>
          </a:p>
          <a:p>
            <a:r>
              <a:rPr lang="pl-PL" dirty="0" err="1" smtClean="0"/>
              <a:t>Proposal</a:t>
            </a:r>
            <a:r>
              <a:rPr lang="pl-PL" dirty="0" smtClean="0"/>
              <a:t> </a:t>
            </a:r>
            <a:r>
              <a:rPr lang="pl-PL" dirty="0" err="1" smtClean="0"/>
              <a:t>coordinators</a:t>
            </a:r>
            <a:r>
              <a:rPr lang="pl-PL" dirty="0" smtClean="0"/>
              <a:t> </a:t>
            </a:r>
            <a:r>
              <a:rPr lang="pl-PL" dirty="0" err="1" smtClean="0"/>
              <a:t>receive</a:t>
            </a:r>
            <a:r>
              <a:rPr lang="pl-PL" dirty="0" smtClean="0"/>
              <a:t>:</a:t>
            </a:r>
          </a:p>
          <a:p>
            <a:pPr lvl="1"/>
            <a:r>
              <a:rPr lang="pl-PL" b="1" dirty="0" smtClean="0"/>
              <a:t>Evaluation </a:t>
            </a:r>
            <a:r>
              <a:rPr lang="pl-PL" b="1" dirty="0" err="1" smtClean="0"/>
              <a:t>Summary</a:t>
            </a:r>
            <a:r>
              <a:rPr lang="pl-PL" b="1" dirty="0" smtClean="0"/>
              <a:t> Report (ESR), </a:t>
            </a:r>
            <a:r>
              <a:rPr lang="pl-PL" dirty="0" err="1" smtClean="0"/>
              <a:t>showing</a:t>
            </a:r>
            <a:r>
              <a:rPr lang="pl-PL" dirty="0" smtClean="0"/>
              <a:t> the </a:t>
            </a:r>
            <a:r>
              <a:rPr lang="pl-PL" dirty="0" err="1" smtClean="0"/>
              <a:t>results</a:t>
            </a:r>
            <a:r>
              <a:rPr lang="pl-PL" dirty="0" smtClean="0"/>
              <a:t> of the </a:t>
            </a:r>
            <a:r>
              <a:rPr lang="pl-PL" dirty="0" err="1" smtClean="0"/>
              <a:t>evaluation</a:t>
            </a:r>
            <a:r>
              <a:rPr lang="pl-PL" dirty="0" smtClean="0"/>
              <a:t> for a </a:t>
            </a:r>
            <a:r>
              <a:rPr lang="pl-PL" dirty="0" err="1" smtClean="0"/>
              <a:t>given</a:t>
            </a:r>
            <a:r>
              <a:rPr lang="pl-PL" dirty="0" smtClean="0"/>
              <a:t> </a:t>
            </a:r>
            <a:r>
              <a:rPr lang="pl-PL" dirty="0" err="1" smtClean="0"/>
              <a:t>proposal</a:t>
            </a:r>
            <a:r>
              <a:rPr lang="pl-PL" dirty="0" smtClean="0"/>
              <a:t>. ESR </a:t>
            </a:r>
            <a:r>
              <a:rPr lang="pl-PL" dirty="0" err="1" smtClean="0"/>
              <a:t>is</a:t>
            </a:r>
            <a:r>
              <a:rPr lang="pl-PL" dirty="0" smtClean="0"/>
              <a:t> </a:t>
            </a:r>
            <a:r>
              <a:rPr lang="pl-PL" dirty="0" err="1" smtClean="0"/>
              <a:t>based</a:t>
            </a:r>
            <a:r>
              <a:rPr lang="pl-PL" dirty="0" smtClean="0"/>
              <a:t> on the </a:t>
            </a:r>
            <a:r>
              <a:rPr lang="pl-PL" dirty="0" err="1" smtClean="0"/>
              <a:t>consensus</a:t>
            </a:r>
            <a:r>
              <a:rPr lang="pl-PL" dirty="0" smtClean="0"/>
              <a:t> report, </a:t>
            </a:r>
            <a:r>
              <a:rPr lang="pl-PL" dirty="0" err="1" smtClean="0"/>
              <a:t>including</a:t>
            </a:r>
            <a:r>
              <a:rPr lang="pl-PL" dirty="0" smtClean="0"/>
              <a:t> </a:t>
            </a:r>
            <a:r>
              <a:rPr lang="pl-PL" dirty="0" err="1" smtClean="0"/>
              <a:t>comments</a:t>
            </a:r>
            <a:r>
              <a:rPr lang="pl-PL" dirty="0" smtClean="0"/>
              <a:t> and </a:t>
            </a:r>
            <a:r>
              <a:rPr lang="pl-PL" dirty="0" err="1" smtClean="0"/>
              <a:t>scores</a:t>
            </a:r>
            <a:r>
              <a:rPr lang="pl-PL" dirty="0" smtClean="0"/>
              <a:t>, and </a:t>
            </a:r>
            <a:r>
              <a:rPr lang="pl-PL" dirty="0" err="1" smtClean="0"/>
              <a:t>taking</a:t>
            </a:r>
            <a:r>
              <a:rPr lang="pl-PL" dirty="0" smtClean="0"/>
              <a:t> </a:t>
            </a:r>
            <a:r>
              <a:rPr lang="pl-PL" dirty="0" err="1" smtClean="0"/>
              <a:t>into</a:t>
            </a:r>
            <a:r>
              <a:rPr lang="pl-PL" dirty="0" smtClean="0"/>
              <a:t> </a:t>
            </a:r>
            <a:r>
              <a:rPr lang="pl-PL" dirty="0" err="1" smtClean="0"/>
              <a:t>account</a:t>
            </a:r>
            <a:r>
              <a:rPr lang="pl-PL" dirty="0" smtClean="0"/>
              <a:t> the </a:t>
            </a:r>
            <a:r>
              <a:rPr lang="pl-PL" dirty="0" err="1" smtClean="0"/>
              <a:t>panel’s</a:t>
            </a:r>
            <a:r>
              <a:rPr lang="pl-PL" dirty="0" smtClean="0"/>
              <a:t> </a:t>
            </a:r>
            <a:r>
              <a:rPr lang="pl-PL" dirty="0" err="1" smtClean="0"/>
              <a:t>delibarations</a:t>
            </a:r>
            <a:r>
              <a:rPr lang="pl-PL" dirty="0" smtClean="0"/>
              <a:t> and </a:t>
            </a:r>
            <a:r>
              <a:rPr lang="pl-PL" dirty="0" err="1" smtClean="0"/>
              <a:t>any</a:t>
            </a:r>
            <a:r>
              <a:rPr lang="pl-PL" dirty="0" smtClean="0"/>
              <a:t> </a:t>
            </a:r>
            <a:r>
              <a:rPr lang="pl-PL" dirty="0" err="1" smtClean="0"/>
              <a:t>new</a:t>
            </a:r>
            <a:r>
              <a:rPr lang="pl-PL" dirty="0" smtClean="0"/>
              <a:t> </a:t>
            </a:r>
            <a:r>
              <a:rPr lang="pl-PL" dirty="0" err="1" smtClean="0"/>
              <a:t>scores</a:t>
            </a:r>
            <a:r>
              <a:rPr lang="pl-PL" dirty="0" smtClean="0"/>
              <a:t> </a:t>
            </a:r>
            <a:r>
              <a:rPr lang="pl-PL" dirty="0" err="1" smtClean="0"/>
              <a:t>or</a:t>
            </a:r>
            <a:r>
              <a:rPr lang="pl-PL" dirty="0" smtClean="0"/>
              <a:t> </a:t>
            </a:r>
            <a:r>
              <a:rPr lang="pl-PL" dirty="0" err="1" smtClean="0"/>
              <a:t>commnets</a:t>
            </a:r>
            <a:r>
              <a:rPr lang="pl-PL" dirty="0" smtClean="0"/>
              <a:t> </a:t>
            </a:r>
            <a:r>
              <a:rPr lang="pl-PL" dirty="0" err="1" smtClean="0"/>
              <a:t>considered</a:t>
            </a:r>
            <a:r>
              <a:rPr lang="pl-PL" dirty="0" smtClean="0"/>
              <a:t> </a:t>
            </a:r>
            <a:r>
              <a:rPr lang="pl-PL" dirty="0" err="1" smtClean="0"/>
              <a:t>necessary</a:t>
            </a:r>
            <a:endParaRPr lang="pl-PL" dirty="0" smtClean="0"/>
          </a:p>
          <a:p>
            <a:pPr lvl="1"/>
            <a:r>
              <a:rPr lang="pl-PL" b="1" dirty="0" smtClean="0"/>
              <a:t>„Grant </a:t>
            </a:r>
            <a:r>
              <a:rPr lang="pl-PL" b="1" dirty="0" err="1" smtClean="0"/>
              <a:t>information</a:t>
            </a:r>
            <a:r>
              <a:rPr lang="pl-PL" b="1" dirty="0" smtClean="0"/>
              <a:t> </a:t>
            </a:r>
            <a:r>
              <a:rPr lang="pl-PL" b="1" dirty="0" err="1" smtClean="0"/>
              <a:t>letter</a:t>
            </a:r>
            <a:r>
              <a:rPr lang="pl-PL" b="1" dirty="0" smtClean="0"/>
              <a:t>”</a:t>
            </a:r>
            <a:r>
              <a:rPr lang="pl-PL" dirty="0" smtClean="0"/>
              <a:t> </a:t>
            </a:r>
            <a:r>
              <a:rPr lang="pl-PL" dirty="0" err="1" smtClean="0"/>
              <a:t>inviting</a:t>
            </a:r>
            <a:r>
              <a:rPr lang="pl-PL" dirty="0" smtClean="0"/>
              <a:t> to grant </a:t>
            </a:r>
            <a:r>
              <a:rPr lang="pl-PL" dirty="0" err="1" smtClean="0"/>
              <a:t>preparation</a:t>
            </a:r>
            <a:r>
              <a:rPr lang="pl-PL" dirty="0" smtClean="0"/>
              <a:t> </a:t>
            </a:r>
            <a:r>
              <a:rPr lang="pl-PL" dirty="0" err="1" smtClean="0"/>
              <a:t>stage</a:t>
            </a:r>
            <a:r>
              <a:rPr lang="pl-PL" dirty="0" smtClean="0"/>
              <a:t> </a:t>
            </a:r>
            <a:r>
              <a:rPr lang="pl-PL" dirty="0" err="1" smtClean="0"/>
              <a:t>or</a:t>
            </a:r>
            <a:endParaRPr lang="pl-PL" dirty="0" smtClean="0"/>
          </a:p>
          <a:p>
            <a:pPr lvl="1"/>
            <a:r>
              <a:rPr lang="pl-PL" b="1" dirty="0" smtClean="0"/>
              <a:t>„</a:t>
            </a:r>
            <a:r>
              <a:rPr lang="pl-PL" b="1" dirty="0" err="1"/>
              <a:t>P</a:t>
            </a:r>
            <a:r>
              <a:rPr lang="pl-PL" b="1" dirty="0" err="1" smtClean="0"/>
              <a:t>roposal</a:t>
            </a:r>
            <a:r>
              <a:rPr lang="pl-PL" b="1" dirty="0" smtClean="0"/>
              <a:t> </a:t>
            </a:r>
            <a:r>
              <a:rPr lang="pl-PL" b="1" dirty="0" err="1" smtClean="0"/>
              <a:t>rejection</a:t>
            </a:r>
            <a:r>
              <a:rPr lang="pl-PL" b="1" dirty="0" smtClean="0"/>
              <a:t> </a:t>
            </a:r>
            <a:r>
              <a:rPr lang="pl-PL" b="1" dirty="0" err="1" smtClean="0"/>
              <a:t>letter</a:t>
            </a:r>
            <a:r>
              <a:rPr lang="pl-PL" b="1" dirty="0" smtClean="0"/>
              <a:t>”</a:t>
            </a:r>
            <a:r>
              <a:rPr lang="pl-PL" dirty="0" smtClean="0"/>
              <a:t> </a:t>
            </a:r>
            <a:r>
              <a:rPr lang="pl-PL" dirty="0" err="1" smtClean="0"/>
              <a:t>if</a:t>
            </a:r>
            <a:r>
              <a:rPr lang="pl-PL" dirty="0" smtClean="0"/>
              <a:t> </a:t>
            </a:r>
            <a:r>
              <a:rPr lang="pl-PL" dirty="0" err="1" smtClean="0"/>
              <a:t>proposal</a:t>
            </a:r>
            <a:r>
              <a:rPr lang="pl-PL" dirty="0" smtClean="0"/>
              <a:t> </a:t>
            </a:r>
            <a:r>
              <a:rPr lang="pl-PL" dirty="0" err="1" smtClean="0"/>
              <a:t>has</a:t>
            </a:r>
            <a:r>
              <a:rPr lang="pl-PL" dirty="0" smtClean="0"/>
              <a:t> not </a:t>
            </a:r>
            <a:r>
              <a:rPr lang="pl-PL" dirty="0" err="1" smtClean="0"/>
              <a:t>been</a:t>
            </a:r>
            <a:r>
              <a:rPr lang="pl-PL" dirty="0" smtClean="0"/>
              <a:t> </a:t>
            </a:r>
            <a:r>
              <a:rPr lang="pl-PL" dirty="0" err="1" smtClean="0"/>
              <a:t>retained</a:t>
            </a:r>
            <a:r>
              <a:rPr lang="pl-PL" dirty="0" smtClean="0"/>
              <a:t> for </a:t>
            </a:r>
            <a:r>
              <a:rPr lang="pl-PL" dirty="0" err="1" smtClean="0"/>
              <a:t>funding</a:t>
            </a:r>
            <a:r>
              <a:rPr lang="pl-PL" dirty="0" smtClean="0"/>
              <a:t> </a:t>
            </a:r>
            <a:r>
              <a:rPr lang="pl-PL" dirty="0" err="1"/>
              <a:t>send</a:t>
            </a:r>
            <a:r>
              <a:rPr lang="pl-PL" dirty="0"/>
              <a:t> </a:t>
            </a:r>
            <a:r>
              <a:rPr lang="pl-PL" dirty="0" err="1"/>
              <a:t>through</a:t>
            </a:r>
            <a:r>
              <a:rPr lang="pl-PL" dirty="0"/>
              <a:t> the </a:t>
            </a:r>
            <a:r>
              <a:rPr lang="pl-PL" dirty="0" err="1"/>
              <a:t>electronic</a:t>
            </a:r>
            <a:r>
              <a:rPr lang="pl-PL" dirty="0"/>
              <a:t> exchange system</a:t>
            </a:r>
            <a:endParaRPr lang="pl-PL" dirty="0" smtClean="0"/>
          </a:p>
          <a:p>
            <a:endParaRPr lang="en-GB" dirty="0"/>
          </a:p>
        </p:txBody>
      </p:sp>
    </p:spTree>
    <p:extLst>
      <p:ext uri="{BB962C8B-B14F-4D97-AF65-F5344CB8AC3E}">
        <p14:creationId xmlns:p14="http://schemas.microsoft.com/office/powerpoint/2010/main" val="106474886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chorCtr="0"/>
          <a:lstStyle/>
          <a:p>
            <a:pPr marL="0" indent="0"/>
            <a:r>
              <a:rPr lang="en-US" dirty="0" smtClean="0">
                <a:solidFill>
                  <a:schemeClr val="tx1"/>
                </a:solidFill>
              </a:rPr>
              <a:t>Logistics</a:t>
            </a:r>
            <a:endParaRPr lang="fr-BE" dirty="0">
              <a:solidFill>
                <a:schemeClr val="tx1"/>
              </a:solidFill>
            </a:endParaRPr>
          </a:p>
        </p:txBody>
      </p:sp>
      <p:sp>
        <p:nvSpPr>
          <p:cNvPr id="3" name="Content Placeholder 2"/>
          <p:cNvSpPr>
            <a:spLocks noGrp="1"/>
          </p:cNvSpPr>
          <p:nvPr>
            <p:ph idx="1"/>
          </p:nvPr>
        </p:nvSpPr>
        <p:spPr/>
        <p:txBody>
          <a:bodyPr>
            <a:normAutofit fontScale="92500" lnSpcReduction="10000"/>
          </a:bodyPr>
          <a:lstStyle/>
          <a:p>
            <a:pPr>
              <a:buClr>
                <a:srgbClr val="0070C0"/>
              </a:buClr>
              <a:buFont typeface="Arial" panose="020B0604020202020204" pitchFamily="34" charset="0"/>
              <a:buChar char="•"/>
            </a:pPr>
            <a:r>
              <a:rPr lang="en-GB" dirty="0">
                <a:solidFill>
                  <a:srgbClr val="0070C0"/>
                </a:solidFill>
              </a:rPr>
              <a:t>A new electronic system for the evaluation of proposals is available and accessible via your ECAS </a:t>
            </a:r>
            <a:r>
              <a:rPr lang="en-GB" dirty="0" smtClean="0">
                <a:solidFill>
                  <a:srgbClr val="0070C0"/>
                </a:solidFill>
              </a:rPr>
              <a:t>password</a:t>
            </a:r>
          </a:p>
          <a:p>
            <a:pPr lvl="1">
              <a:buClr>
                <a:srgbClr val="0070C0"/>
              </a:buClr>
              <a:buSzPct val="120000"/>
              <a:buFont typeface="Verdana" panose="020B0604030504040204" pitchFamily="34" charset="0"/>
              <a:buChar char="−"/>
            </a:pPr>
            <a:r>
              <a:rPr lang="en-US" dirty="0">
                <a:solidFill>
                  <a:srgbClr val="0070C0"/>
                </a:solidFill>
              </a:rPr>
              <a:t>Please make sure you know your ECAS login and password</a:t>
            </a:r>
            <a:endParaRPr lang="en-GB" dirty="0">
              <a:solidFill>
                <a:srgbClr val="0070C0"/>
              </a:solidFill>
            </a:endParaRPr>
          </a:p>
          <a:p>
            <a:pPr>
              <a:buClr>
                <a:srgbClr val="0070C0"/>
              </a:buClr>
              <a:buFont typeface="Arial" panose="020B0604020202020204" pitchFamily="34" charset="0"/>
              <a:buChar char="•"/>
            </a:pPr>
            <a:r>
              <a:rPr lang="en-GB" dirty="0">
                <a:solidFill>
                  <a:srgbClr val="0070C0"/>
                </a:solidFill>
              </a:rPr>
              <a:t>Please bring your own device</a:t>
            </a:r>
          </a:p>
          <a:p>
            <a:pPr lvl="1">
              <a:buClr>
                <a:srgbClr val="0070C0"/>
              </a:buClr>
              <a:buFont typeface="Verdana" panose="020B0604030504040204" pitchFamily="34" charset="0"/>
              <a:buChar char="−"/>
            </a:pPr>
            <a:r>
              <a:rPr lang="en-US" dirty="0">
                <a:solidFill>
                  <a:srgbClr val="0070C0"/>
                </a:solidFill>
              </a:rPr>
              <a:t>You are invited to bring your own laptop/tablet/notebook for the on-site evaluation in </a:t>
            </a:r>
            <a:r>
              <a:rPr lang="en-US" dirty="0" smtClean="0">
                <a:solidFill>
                  <a:srgbClr val="0070C0"/>
                </a:solidFill>
              </a:rPr>
              <a:t>Brussels</a:t>
            </a:r>
          </a:p>
          <a:p>
            <a:pPr lvl="1">
              <a:buClr>
                <a:srgbClr val="0070C0"/>
              </a:buClr>
              <a:buFont typeface="Verdana" panose="020B0604030504040204" pitchFamily="34" charset="0"/>
              <a:buChar char="−"/>
            </a:pPr>
            <a:r>
              <a:rPr lang="en-US" dirty="0" smtClean="0">
                <a:solidFill>
                  <a:srgbClr val="0070C0"/>
                </a:solidFill>
              </a:rPr>
              <a:t>There are no fixed computers available in the open space/reading rooms of the evaluation building in Brussels</a:t>
            </a:r>
          </a:p>
          <a:p>
            <a:pPr lvl="2">
              <a:spcAft>
                <a:spcPts val="300"/>
              </a:spcAft>
              <a:buClr>
                <a:srgbClr val="808080">
                  <a:lumMod val="75000"/>
                </a:srgbClr>
              </a:buClr>
              <a:buFont typeface="Wingdings" panose="05000000000000000000" pitchFamily="2" charset="2"/>
              <a:buChar char="q"/>
            </a:pPr>
            <a:r>
              <a:rPr lang="en-US" sz="2100" b="1" dirty="0" smtClean="0">
                <a:solidFill>
                  <a:srgbClr val="0070C0"/>
                </a:solidFill>
              </a:rPr>
              <a:t>Laptops </a:t>
            </a:r>
            <a:r>
              <a:rPr lang="en-US" sz="2100" b="1" dirty="0">
                <a:solidFill>
                  <a:srgbClr val="0070C0"/>
                </a:solidFill>
              </a:rPr>
              <a:t>are available upon request</a:t>
            </a:r>
            <a:endParaRPr lang="en-GB" sz="2100" b="1" dirty="0">
              <a:solidFill>
                <a:srgbClr val="0070C0"/>
              </a:solidFill>
            </a:endParaRPr>
          </a:p>
          <a:p>
            <a:pPr lvl="2">
              <a:spcAft>
                <a:spcPts val="300"/>
              </a:spcAft>
              <a:buClr>
                <a:srgbClr val="808080">
                  <a:lumMod val="75000"/>
                </a:srgbClr>
              </a:buClr>
              <a:buFont typeface="Wingdings" panose="05000000000000000000" pitchFamily="2" charset="2"/>
              <a:buChar char="q"/>
            </a:pPr>
            <a:r>
              <a:rPr lang="en-GB" sz="2100" b="1" dirty="0">
                <a:solidFill>
                  <a:srgbClr val="0070C0"/>
                </a:solidFill>
              </a:rPr>
              <a:t>Fixed computers are available in the meeting rooms</a:t>
            </a:r>
          </a:p>
          <a:p>
            <a:pPr lvl="0">
              <a:buClr>
                <a:srgbClr val="0070C0"/>
              </a:buClr>
              <a:buFont typeface="Arial" panose="020B0604020202020204" pitchFamily="34" charset="0"/>
              <a:buChar char="•"/>
            </a:pPr>
            <a:r>
              <a:rPr lang="en-GB" dirty="0" smtClean="0">
                <a:solidFill>
                  <a:srgbClr val="0070C0"/>
                </a:solidFill>
              </a:rPr>
              <a:t>Reduction </a:t>
            </a:r>
            <a:r>
              <a:rPr lang="en-GB" dirty="0">
                <a:solidFill>
                  <a:srgbClr val="0070C0"/>
                </a:solidFill>
              </a:rPr>
              <a:t>of paper copies</a:t>
            </a:r>
          </a:p>
          <a:p>
            <a:pPr lvl="1">
              <a:buClr>
                <a:srgbClr val="0070C0"/>
              </a:buClr>
              <a:buFont typeface="Verdana" panose="020B0604030504040204" pitchFamily="34" charset="0"/>
              <a:buChar char="−"/>
            </a:pPr>
            <a:r>
              <a:rPr lang="en-US" dirty="0" smtClean="0">
                <a:solidFill>
                  <a:srgbClr val="0070C0"/>
                </a:solidFill>
              </a:rPr>
              <a:t>A few printers are available </a:t>
            </a:r>
            <a:r>
              <a:rPr lang="en-US" dirty="0">
                <a:solidFill>
                  <a:srgbClr val="0070C0"/>
                </a:solidFill>
              </a:rPr>
              <a:t>in the evaluation building in </a:t>
            </a:r>
            <a:r>
              <a:rPr lang="en-US" dirty="0" smtClean="0">
                <a:solidFill>
                  <a:srgbClr val="0070C0"/>
                </a:solidFill>
              </a:rPr>
              <a:t>Brussels</a:t>
            </a:r>
          </a:p>
          <a:p>
            <a:pPr lvl="1">
              <a:buClr>
                <a:srgbClr val="0070C0"/>
              </a:buClr>
              <a:buFont typeface="Verdana" panose="020B0604030504040204" pitchFamily="34" charset="0"/>
              <a:buChar char="−"/>
            </a:pPr>
            <a:r>
              <a:rPr lang="en-US" dirty="0">
                <a:solidFill>
                  <a:srgbClr val="0070C0"/>
                </a:solidFill>
              </a:rPr>
              <a:t>Copies of proposals will be still made available for the </a:t>
            </a:r>
            <a:r>
              <a:rPr lang="en-US" dirty="0" smtClean="0">
                <a:solidFill>
                  <a:srgbClr val="0070C0"/>
                </a:solidFill>
              </a:rPr>
              <a:t>on-site evaluation</a:t>
            </a:r>
            <a:endParaRPr lang="en-US" dirty="0">
              <a:solidFill>
                <a:srgbClr val="0070C0"/>
              </a:solidFill>
            </a:endParaRPr>
          </a:p>
          <a:p>
            <a:endParaRPr lang="en-US" dirty="0" smtClean="0"/>
          </a:p>
        </p:txBody>
      </p:sp>
      <p:pic>
        <p:nvPicPr>
          <p:cNvPr id="5" name="Picture 2" descr="image0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24328" y="14139"/>
            <a:ext cx="1296144" cy="15121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7002949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chemeClr val="tx1"/>
                </a:solidFill>
              </a:rPr>
              <a:t>Content</a:t>
            </a:r>
            <a:r>
              <a:rPr lang="pl-PL" dirty="0" smtClean="0">
                <a:solidFill>
                  <a:schemeClr val="tx1"/>
                </a:solidFill>
              </a:rPr>
              <a:t> (1)</a:t>
            </a:r>
            <a:endParaRPr lang="en-GB" dirty="0">
              <a:solidFill>
                <a:schemeClr val="tx1"/>
              </a:solidFill>
            </a:endParaRPr>
          </a:p>
        </p:txBody>
      </p:sp>
      <p:sp>
        <p:nvSpPr>
          <p:cNvPr id="3" name="Content Placeholder 2"/>
          <p:cNvSpPr>
            <a:spLocks noGrp="1"/>
          </p:cNvSpPr>
          <p:nvPr>
            <p:ph idx="1"/>
          </p:nvPr>
        </p:nvSpPr>
        <p:spPr/>
        <p:txBody>
          <a:bodyPr>
            <a:normAutofit fontScale="92500" lnSpcReduction="10000"/>
          </a:bodyPr>
          <a:lstStyle/>
          <a:p>
            <a:pPr lvl="0">
              <a:buClr>
                <a:srgbClr val="0070C0"/>
              </a:buClr>
              <a:buFont typeface="Arial" panose="020B0604020202020204" pitchFamily="34" charset="0"/>
              <a:buChar char="•"/>
            </a:pPr>
            <a:r>
              <a:rPr lang="en-GB" dirty="0" smtClean="0">
                <a:solidFill>
                  <a:srgbClr val="0070C0"/>
                </a:solidFill>
              </a:rPr>
              <a:t>The </a:t>
            </a:r>
            <a:r>
              <a:rPr lang="en-GB" dirty="0">
                <a:solidFill>
                  <a:srgbClr val="0070C0"/>
                </a:solidFill>
              </a:rPr>
              <a:t>evaluation </a:t>
            </a:r>
            <a:r>
              <a:rPr lang="pl-PL" dirty="0" err="1" smtClean="0">
                <a:solidFill>
                  <a:srgbClr val="0070C0"/>
                </a:solidFill>
              </a:rPr>
              <a:t>process</a:t>
            </a:r>
            <a:r>
              <a:rPr lang="pl-PL" dirty="0" smtClean="0">
                <a:solidFill>
                  <a:srgbClr val="0070C0"/>
                </a:solidFill>
              </a:rPr>
              <a:t> </a:t>
            </a:r>
            <a:r>
              <a:rPr lang="pl-PL" dirty="0" err="1" smtClean="0">
                <a:solidFill>
                  <a:srgbClr val="0070C0"/>
                </a:solidFill>
              </a:rPr>
              <a:t>overview</a:t>
            </a:r>
            <a:endParaRPr lang="en-GB" dirty="0">
              <a:solidFill>
                <a:srgbClr val="0070C0"/>
              </a:solidFill>
            </a:endParaRPr>
          </a:p>
          <a:p>
            <a:pPr lvl="1">
              <a:buClr>
                <a:srgbClr val="0070C0"/>
              </a:buClr>
              <a:buFont typeface="Verdana" panose="020B0604030504040204" pitchFamily="34" charset="0"/>
              <a:buChar char="−"/>
            </a:pPr>
            <a:r>
              <a:rPr lang="en-GB" dirty="0" smtClean="0">
                <a:solidFill>
                  <a:srgbClr val="0070C0"/>
                </a:solidFill>
              </a:rPr>
              <a:t>Verification checks</a:t>
            </a:r>
            <a:endParaRPr lang="pl-PL" dirty="0" smtClean="0">
              <a:solidFill>
                <a:srgbClr val="0070C0"/>
              </a:solidFill>
            </a:endParaRPr>
          </a:p>
          <a:p>
            <a:pPr lvl="1">
              <a:buClr>
                <a:srgbClr val="0070C0"/>
              </a:buClr>
              <a:buFont typeface="Verdana" panose="020B0604030504040204" pitchFamily="34" charset="0"/>
              <a:buChar char="−"/>
            </a:pPr>
            <a:r>
              <a:rPr lang="en-GB" dirty="0" smtClean="0">
                <a:solidFill>
                  <a:srgbClr val="0070C0"/>
                </a:solidFill>
              </a:rPr>
              <a:t>Admissibility and eligibility checks</a:t>
            </a:r>
            <a:endParaRPr lang="pl-PL" dirty="0" smtClean="0">
              <a:solidFill>
                <a:srgbClr val="0070C0"/>
              </a:solidFill>
            </a:endParaRPr>
          </a:p>
          <a:p>
            <a:pPr lvl="1">
              <a:buClr>
                <a:srgbClr val="0070C0"/>
              </a:buClr>
              <a:buFont typeface="Verdana" panose="020B0604030504040204" pitchFamily="34" charset="0"/>
              <a:buChar char="−"/>
            </a:pPr>
            <a:r>
              <a:rPr lang="pl-PL" dirty="0" smtClean="0">
                <a:solidFill>
                  <a:srgbClr val="0070C0"/>
                </a:solidFill>
              </a:rPr>
              <a:t>Evaluation by independent </a:t>
            </a:r>
            <a:r>
              <a:rPr lang="pl-PL" dirty="0" err="1" smtClean="0">
                <a:solidFill>
                  <a:srgbClr val="0070C0"/>
                </a:solidFill>
              </a:rPr>
              <a:t>experts</a:t>
            </a:r>
            <a:endParaRPr lang="en-GB" dirty="0" smtClean="0">
              <a:solidFill>
                <a:srgbClr val="0070C0"/>
              </a:solidFill>
            </a:endParaRPr>
          </a:p>
          <a:p>
            <a:pPr lvl="0">
              <a:buClr>
                <a:srgbClr val="0070C0"/>
              </a:buClr>
              <a:buFont typeface="Arial" panose="020B0604020202020204" pitchFamily="34" charset="0"/>
              <a:buChar char="•"/>
            </a:pPr>
            <a:r>
              <a:rPr lang="en-GB" dirty="0" smtClean="0">
                <a:solidFill>
                  <a:srgbClr val="0070C0"/>
                </a:solidFill>
              </a:rPr>
              <a:t>Role </a:t>
            </a:r>
            <a:r>
              <a:rPr lang="en-GB" dirty="0">
                <a:solidFill>
                  <a:srgbClr val="0070C0"/>
                </a:solidFill>
              </a:rPr>
              <a:t>of independent </a:t>
            </a:r>
            <a:r>
              <a:rPr lang="en-GB" dirty="0" smtClean="0">
                <a:solidFill>
                  <a:srgbClr val="0070C0"/>
                </a:solidFill>
              </a:rPr>
              <a:t>experts </a:t>
            </a:r>
            <a:endParaRPr lang="en-GB" dirty="0">
              <a:solidFill>
                <a:srgbClr val="0070C0"/>
              </a:solidFill>
            </a:endParaRPr>
          </a:p>
          <a:p>
            <a:pPr lvl="1">
              <a:buClr>
                <a:srgbClr val="0070C0"/>
              </a:buClr>
              <a:buFont typeface="Verdana" panose="020B0604030504040204" pitchFamily="34" charset="0"/>
              <a:buChar char="−"/>
            </a:pPr>
            <a:r>
              <a:rPr lang="pl-PL" dirty="0" smtClean="0">
                <a:solidFill>
                  <a:srgbClr val="0070C0"/>
                </a:solidFill>
              </a:rPr>
              <a:t>How the </a:t>
            </a:r>
            <a:r>
              <a:rPr lang="pl-PL" dirty="0" err="1" smtClean="0">
                <a:solidFill>
                  <a:srgbClr val="0070C0"/>
                </a:solidFill>
              </a:rPr>
              <a:t>evaluators</a:t>
            </a:r>
            <a:r>
              <a:rPr lang="pl-PL" dirty="0" smtClean="0">
                <a:solidFill>
                  <a:srgbClr val="0070C0"/>
                </a:solidFill>
              </a:rPr>
              <a:t> </a:t>
            </a:r>
            <a:r>
              <a:rPr lang="pl-PL" dirty="0" err="1" smtClean="0">
                <a:solidFill>
                  <a:srgbClr val="0070C0"/>
                </a:solidFill>
              </a:rPr>
              <a:t>are</a:t>
            </a:r>
            <a:r>
              <a:rPr lang="pl-PL" dirty="0" smtClean="0">
                <a:solidFill>
                  <a:srgbClr val="0070C0"/>
                </a:solidFill>
              </a:rPr>
              <a:t> </a:t>
            </a:r>
            <a:r>
              <a:rPr lang="pl-PL" dirty="0" err="1" smtClean="0">
                <a:solidFill>
                  <a:srgbClr val="0070C0"/>
                </a:solidFill>
              </a:rPr>
              <a:t>selected</a:t>
            </a:r>
            <a:endParaRPr lang="pl-PL" dirty="0" smtClean="0">
              <a:solidFill>
                <a:srgbClr val="0070C0"/>
              </a:solidFill>
            </a:endParaRPr>
          </a:p>
          <a:p>
            <a:pPr lvl="1">
              <a:buClr>
                <a:srgbClr val="0070C0"/>
              </a:buClr>
              <a:buFont typeface="Verdana" panose="020B0604030504040204" pitchFamily="34" charset="0"/>
              <a:buChar char="−"/>
            </a:pPr>
            <a:r>
              <a:rPr lang="en-GB" dirty="0" smtClean="0">
                <a:solidFill>
                  <a:srgbClr val="0070C0"/>
                </a:solidFill>
              </a:rPr>
              <a:t>Confidentiality </a:t>
            </a:r>
          </a:p>
          <a:p>
            <a:pPr lvl="1">
              <a:buClr>
                <a:srgbClr val="0070C0"/>
              </a:buClr>
              <a:buFont typeface="Verdana" panose="020B0604030504040204" pitchFamily="34" charset="0"/>
              <a:buChar char="−"/>
            </a:pPr>
            <a:r>
              <a:rPr lang="en-GB" dirty="0" smtClean="0">
                <a:solidFill>
                  <a:srgbClr val="0070C0"/>
                </a:solidFill>
              </a:rPr>
              <a:t>Conflicts </a:t>
            </a:r>
            <a:r>
              <a:rPr lang="en-GB" dirty="0">
                <a:solidFill>
                  <a:srgbClr val="0070C0"/>
                </a:solidFill>
              </a:rPr>
              <a:t>of </a:t>
            </a:r>
            <a:r>
              <a:rPr lang="en-GB" dirty="0" smtClean="0">
                <a:solidFill>
                  <a:srgbClr val="0070C0"/>
                </a:solidFill>
              </a:rPr>
              <a:t>interest</a:t>
            </a:r>
          </a:p>
          <a:p>
            <a:pPr>
              <a:buFont typeface="Arial" panose="020B0604020202020204" pitchFamily="34" charset="0"/>
              <a:buChar char="•"/>
            </a:pPr>
            <a:r>
              <a:rPr lang="pl-PL" dirty="0" smtClean="0">
                <a:solidFill>
                  <a:srgbClr val="0070C0"/>
                </a:solidFill>
              </a:rPr>
              <a:t>The </a:t>
            </a:r>
            <a:r>
              <a:rPr lang="pl-PL" dirty="0" err="1" smtClean="0">
                <a:solidFill>
                  <a:srgbClr val="0070C0"/>
                </a:solidFill>
              </a:rPr>
              <a:t>evaluation</a:t>
            </a:r>
            <a:r>
              <a:rPr lang="pl-PL" dirty="0" smtClean="0">
                <a:solidFill>
                  <a:srgbClr val="0070C0"/>
                </a:solidFill>
              </a:rPr>
              <a:t> </a:t>
            </a:r>
            <a:r>
              <a:rPr lang="pl-PL" dirty="0" err="1" smtClean="0">
                <a:solidFill>
                  <a:srgbClr val="0070C0"/>
                </a:solidFill>
              </a:rPr>
              <a:t>process</a:t>
            </a:r>
            <a:endParaRPr lang="pl-PL" dirty="0" smtClean="0">
              <a:solidFill>
                <a:srgbClr val="0070C0"/>
              </a:solidFill>
            </a:endParaRPr>
          </a:p>
          <a:p>
            <a:pPr lvl="1">
              <a:buFont typeface="Arial" panose="020B0604020202020204" pitchFamily="34" charset="0"/>
              <a:buChar char="•"/>
            </a:pPr>
            <a:r>
              <a:rPr lang="en-GB" dirty="0">
                <a:solidFill>
                  <a:srgbClr val="0070C0"/>
                </a:solidFill>
              </a:rPr>
              <a:t>Individual </a:t>
            </a:r>
            <a:r>
              <a:rPr lang="en-GB" dirty="0" smtClean="0">
                <a:solidFill>
                  <a:srgbClr val="0070C0"/>
                </a:solidFill>
              </a:rPr>
              <a:t>evaluation</a:t>
            </a:r>
            <a:endParaRPr lang="en-GB" dirty="0">
              <a:solidFill>
                <a:srgbClr val="0070C0"/>
              </a:solidFill>
            </a:endParaRPr>
          </a:p>
          <a:p>
            <a:pPr lvl="1">
              <a:buFont typeface="Arial" panose="020B0604020202020204" pitchFamily="34" charset="0"/>
              <a:buChar char="•"/>
            </a:pPr>
            <a:r>
              <a:rPr lang="en-GB" dirty="0" smtClean="0">
                <a:solidFill>
                  <a:srgbClr val="0070C0"/>
                </a:solidFill>
              </a:rPr>
              <a:t>Consensus</a:t>
            </a:r>
            <a:endParaRPr lang="pl-PL" dirty="0" smtClean="0">
              <a:solidFill>
                <a:srgbClr val="0070C0"/>
              </a:solidFill>
            </a:endParaRPr>
          </a:p>
          <a:p>
            <a:pPr lvl="1">
              <a:buFont typeface="Arial" panose="020B0604020202020204" pitchFamily="34" charset="0"/>
              <a:buChar char="•"/>
            </a:pPr>
            <a:r>
              <a:rPr lang="en-GB" dirty="0">
                <a:solidFill>
                  <a:srgbClr val="0070C0"/>
                </a:solidFill>
              </a:rPr>
              <a:t>Panel review, including proposals with </a:t>
            </a:r>
            <a:r>
              <a:rPr lang="en-US" dirty="0">
                <a:solidFill>
                  <a:srgbClr val="0070C0"/>
                </a:solidFill>
              </a:rPr>
              <a:t>identical total </a:t>
            </a:r>
            <a:r>
              <a:rPr lang="en-GB" dirty="0" smtClean="0">
                <a:solidFill>
                  <a:srgbClr val="0070C0"/>
                </a:solidFill>
              </a:rPr>
              <a:t>scores</a:t>
            </a:r>
            <a:endParaRPr lang="pl-PL" dirty="0" smtClean="0">
              <a:solidFill>
                <a:srgbClr val="0070C0"/>
              </a:solidFill>
            </a:endParaRPr>
          </a:p>
          <a:p>
            <a:pPr lvl="1">
              <a:buFont typeface="Arial" panose="020B0604020202020204" pitchFamily="34" charset="0"/>
              <a:buChar char="•"/>
            </a:pPr>
            <a:r>
              <a:rPr lang="pl-PL" dirty="0" err="1" smtClean="0">
                <a:solidFill>
                  <a:srgbClr val="0070C0"/>
                </a:solidFill>
              </a:rPr>
              <a:t>After</a:t>
            </a:r>
            <a:r>
              <a:rPr lang="pl-PL" dirty="0" smtClean="0">
                <a:solidFill>
                  <a:srgbClr val="0070C0"/>
                </a:solidFill>
              </a:rPr>
              <a:t> </a:t>
            </a:r>
            <a:r>
              <a:rPr lang="pl-PL" dirty="0" err="1" smtClean="0">
                <a:solidFill>
                  <a:srgbClr val="0070C0"/>
                </a:solidFill>
              </a:rPr>
              <a:t>evaluation</a:t>
            </a:r>
            <a:r>
              <a:rPr lang="pl-PL" dirty="0" smtClean="0">
                <a:solidFill>
                  <a:srgbClr val="0070C0"/>
                </a:solidFill>
              </a:rPr>
              <a:t> </a:t>
            </a:r>
            <a:r>
              <a:rPr lang="pl-PL" dirty="0" err="1" smtClean="0">
                <a:solidFill>
                  <a:srgbClr val="0070C0"/>
                </a:solidFill>
              </a:rPr>
              <a:t>is</a:t>
            </a:r>
            <a:r>
              <a:rPr lang="pl-PL" dirty="0" smtClean="0">
                <a:solidFill>
                  <a:srgbClr val="0070C0"/>
                </a:solidFill>
              </a:rPr>
              <a:t> </a:t>
            </a:r>
            <a:r>
              <a:rPr lang="pl-PL" dirty="0" err="1" smtClean="0">
                <a:solidFill>
                  <a:srgbClr val="0070C0"/>
                </a:solidFill>
              </a:rPr>
              <a:t>finished</a:t>
            </a:r>
            <a:endParaRPr lang="en-GB" dirty="0">
              <a:solidFill>
                <a:srgbClr val="0070C0"/>
              </a:solidFill>
            </a:endParaRPr>
          </a:p>
        </p:txBody>
      </p:sp>
    </p:spTree>
    <p:extLst>
      <p:ext uri="{BB962C8B-B14F-4D97-AF65-F5344CB8AC3E}">
        <p14:creationId xmlns:p14="http://schemas.microsoft.com/office/powerpoint/2010/main" val="90695230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Feedback</a:t>
            </a:r>
            <a:endParaRPr lang="en-GB" dirty="0"/>
          </a:p>
        </p:txBody>
      </p:sp>
      <p:sp>
        <p:nvSpPr>
          <p:cNvPr id="3" name="Content Placeholder 2"/>
          <p:cNvSpPr>
            <a:spLocks noGrp="1"/>
          </p:cNvSpPr>
          <p:nvPr>
            <p:ph idx="1"/>
          </p:nvPr>
        </p:nvSpPr>
        <p:spPr/>
        <p:txBody>
          <a:bodyPr>
            <a:normAutofit/>
          </a:bodyPr>
          <a:lstStyle/>
          <a:p>
            <a:pPr marL="457200" lvl="0" indent="-457200">
              <a:buClr>
                <a:srgbClr val="0070C0"/>
              </a:buClr>
              <a:buFont typeface="Arial" panose="020B0604020202020204" pitchFamily="34" charset="0"/>
              <a:buChar char="•"/>
            </a:pPr>
            <a:r>
              <a:rPr lang="en-GB" dirty="0">
                <a:solidFill>
                  <a:srgbClr val="0070C0"/>
                </a:solidFill>
              </a:rPr>
              <a:t>When you get home, you will receive an on-line questionnaire on your experience in this evaluation </a:t>
            </a:r>
            <a:r>
              <a:rPr lang="en-GB" dirty="0" smtClean="0">
                <a:solidFill>
                  <a:srgbClr val="0070C0"/>
                </a:solidFill>
              </a:rPr>
              <a:t>session</a:t>
            </a:r>
          </a:p>
          <a:p>
            <a:pPr marL="457200" lvl="0" indent="-457200">
              <a:buClr>
                <a:srgbClr val="0070C0"/>
              </a:buClr>
              <a:buFont typeface="Arial" panose="020B0604020202020204" pitchFamily="34" charset="0"/>
              <a:buChar char="•"/>
            </a:pPr>
            <a:r>
              <a:rPr lang="en-GB" dirty="0" smtClean="0">
                <a:solidFill>
                  <a:srgbClr val="0070C0"/>
                </a:solidFill>
              </a:rPr>
              <a:t>It </a:t>
            </a:r>
            <a:r>
              <a:rPr lang="en-GB" dirty="0">
                <a:solidFill>
                  <a:srgbClr val="0070C0"/>
                </a:solidFill>
              </a:rPr>
              <a:t>is important that you complete </a:t>
            </a:r>
            <a:r>
              <a:rPr lang="en-GB" dirty="0" smtClean="0">
                <a:solidFill>
                  <a:srgbClr val="0070C0"/>
                </a:solidFill>
              </a:rPr>
              <a:t>it as </a:t>
            </a:r>
            <a:r>
              <a:rPr lang="en-GB" dirty="0">
                <a:solidFill>
                  <a:srgbClr val="0070C0"/>
                </a:solidFill>
              </a:rPr>
              <a:t>carefully and as promptly as </a:t>
            </a:r>
            <a:r>
              <a:rPr lang="en-GB" dirty="0" smtClean="0">
                <a:solidFill>
                  <a:srgbClr val="0070C0"/>
                </a:solidFill>
              </a:rPr>
              <a:t>possible</a:t>
            </a:r>
          </a:p>
          <a:p>
            <a:pPr marL="457200" lvl="0" indent="-457200">
              <a:buClr>
                <a:srgbClr val="0070C0"/>
              </a:buClr>
              <a:buFont typeface="Arial" panose="020B0604020202020204" pitchFamily="34" charset="0"/>
              <a:buChar char="•"/>
            </a:pPr>
            <a:r>
              <a:rPr lang="en-GB" dirty="0" smtClean="0">
                <a:solidFill>
                  <a:srgbClr val="0070C0"/>
                </a:solidFill>
              </a:rPr>
              <a:t>Your </a:t>
            </a:r>
            <a:r>
              <a:rPr lang="en-GB" dirty="0">
                <a:solidFill>
                  <a:srgbClr val="0070C0"/>
                </a:solidFill>
              </a:rPr>
              <a:t>feedback helps us maintain and improve the quality of our evaluation </a:t>
            </a:r>
            <a:r>
              <a:rPr lang="en-GB" dirty="0" smtClean="0">
                <a:solidFill>
                  <a:srgbClr val="0070C0"/>
                </a:solidFill>
              </a:rPr>
              <a:t>process</a:t>
            </a:r>
          </a:p>
          <a:p>
            <a:pPr marL="457200" lvl="0" indent="-457200">
              <a:buClr>
                <a:srgbClr val="0070C0"/>
              </a:buClr>
              <a:buFont typeface="Arial" panose="020B0604020202020204" pitchFamily="34" charset="0"/>
              <a:buChar char="•"/>
            </a:pPr>
            <a:r>
              <a:rPr lang="en-GB" dirty="0">
                <a:solidFill>
                  <a:srgbClr val="0070C0"/>
                </a:solidFill>
              </a:rPr>
              <a:t> </a:t>
            </a:r>
            <a:r>
              <a:rPr lang="en-GB" dirty="0" smtClean="0">
                <a:solidFill>
                  <a:srgbClr val="0070C0"/>
                </a:solidFill>
              </a:rPr>
              <a:t>Thank </a:t>
            </a:r>
            <a:r>
              <a:rPr lang="en-GB" dirty="0">
                <a:solidFill>
                  <a:srgbClr val="0070C0"/>
                </a:solidFill>
              </a:rPr>
              <a:t>you!</a:t>
            </a:r>
          </a:p>
          <a:p>
            <a:endParaRPr lang="en-GB" dirty="0"/>
          </a:p>
          <a:p>
            <a:endParaRPr lang="en-GB" dirty="0"/>
          </a:p>
        </p:txBody>
      </p:sp>
      <p:pic>
        <p:nvPicPr>
          <p:cNvPr id="4" name="Picture 2" descr="image0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24328" y="49766"/>
            <a:ext cx="1296144" cy="15121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6259768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idx="10"/>
          </p:nvPr>
        </p:nvSpPr>
        <p:spPr>
          <a:xfrm>
            <a:off x="4122000" y="4077072"/>
            <a:ext cx="4536504" cy="1008112"/>
          </a:xfrm>
        </p:spPr>
        <p:txBody>
          <a:bodyPr/>
          <a:lstStyle/>
          <a:p>
            <a:pPr lvl="0"/>
            <a:endParaRPr lang="en-GB" dirty="0"/>
          </a:p>
        </p:txBody>
      </p:sp>
      <p:sp>
        <p:nvSpPr>
          <p:cNvPr id="2" name="Title 1"/>
          <p:cNvSpPr>
            <a:spLocks noGrp="1"/>
          </p:cNvSpPr>
          <p:nvPr>
            <p:ph type="title"/>
          </p:nvPr>
        </p:nvSpPr>
        <p:spPr/>
        <p:txBody>
          <a:bodyPr>
            <a:normAutofit/>
          </a:bodyPr>
          <a:lstStyle/>
          <a:p>
            <a:pPr lvl="0"/>
            <a:r>
              <a:rPr lang="en-GB" dirty="0"/>
              <a:t>HORIZON 2020</a:t>
            </a:r>
            <a:br>
              <a:rPr lang="en-GB" dirty="0"/>
            </a:br>
            <a:r>
              <a:rPr lang="pl-PL" dirty="0" err="1"/>
              <a:t>Individual</a:t>
            </a:r>
            <a:r>
              <a:rPr lang="pl-PL" dirty="0"/>
              <a:t> </a:t>
            </a:r>
            <a:r>
              <a:rPr lang="pl-PL" dirty="0" smtClean="0"/>
              <a:t>Evaluation</a:t>
            </a:r>
            <a:endParaRPr lang="en-GB" dirty="0"/>
          </a:p>
        </p:txBody>
      </p:sp>
      <p:sp>
        <p:nvSpPr>
          <p:cNvPr id="4" name="Symbol zastępczy zawartości 3"/>
          <p:cNvSpPr>
            <a:spLocks noGrp="1"/>
          </p:cNvSpPr>
          <p:nvPr>
            <p:ph idx="11"/>
          </p:nvPr>
        </p:nvSpPr>
        <p:spPr/>
        <p:txBody>
          <a:bodyPr/>
          <a:lstStyle/>
          <a:p>
            <a:endParaRPr lang="en-GB"/>
          </a:p>
        </p:txBody>
      </p:sp>
    </p:spTree>
    <p:extLst>
      <p:ext uri="{BB962C8B-B14F-4D97-AF65-F5344CB8AC3E}">
        <p14:creationId xmlns:p14="http://schemas.microsoft.com/office/powerpoint/2010/main" val="109106201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indent="0"/>
            <a:r>
              <a:rPr lang="en-GB" dirty="0" smtClean="0"/>
              <a:t>Individual evaluation: principles</a:t>
            </a:r>
            <a:endParaRPr lang="en-GB" sz="2800" dirty="0">
              <a:solidFill>
                <a:schemeClr val="tx1"/>
              </a:solidFill>
            </a:endParaRPr>
          </a:p>
        </p:txBody>
      </p:sp>
      <p:sp>
        <p:nvSpPr>
          <p:cNvPr id="3" name="Content Placeholder 2"/>
          <p:cNvSpPr>
            <a:spLocks noGrp="1"/>
          </p:cNvSpPr>
          <p:nvPr>
            <p:ph idx="1"/>
          </p:nvPr>
        </p:nvSpPr>
        <p:spPr>
          <a:solidFill>
            <a:schemeClr val="bg1"/>
          </a:solidFill>
          <a:ln>
            <a:solidFill>
              <a:schemeClr val="bg1"/>
            </a:solidFill>
          </a:ln>
        </p:spPr>
        <p:txBody>
          <a:bodyPr>
            <a:normAutofit/>
          </a:bodyPr>
          <a:lstStyle/>
          <a:p>
            <a:pPr marL="342900" indent="-342900">
              <a:buClr>
                <a:srgbClr val="0070C0"/>
              </a:buClr>
              <a:buFont typeface="Verdana" panose="020B0604030504040204" pitchFamily="34" charset="0"/>
              <a:buChar char="−"/>
            </a:pPr>
            <a:r>
              <a:rPr lang="en-GB" sz="1900" b="1" dirty="0" smtClean="0">
                <a:solidFill>
                  <a:srgbClr val="0070C0"/>
                </a:solidFill>
                <a:latin typeface="Verdana" panose="020B0604030504040204" pitchFamily="34" charset="0"/>
                <a:ea typeface="Verdana" panose="020B0604030504040204" pitchFamily="34" charset="0"/>
                <a:cs typeface="Verdana" panose="020B0604030504040204" pitchFamily="34" charset="0"/>
              </a:rPr>
              <a:t>Evaluate each proposal as submitted</a:t>
            </a:r>
            <a:r>
              <a:rPr lang="en-GB" sz="1900" dirty="0" smtClean="0">
                <a:solidFill>
                  <a:srgbClr val="0070C0"/>
                </a:solidFill>
                <a:latin typeface="Verdana" panose="020B0604030504040204" pitchFamily="34" charset="0"/>
                <a:ea typeface="Verdana" panose="020B0604030504040204" pitchFamily="34" charset="0"/>
                <a:cs typeface="Verdana" panose="020B0604030504040204" pitchFamily="34" charset="0"/>
              </a:rPr>
              <a:t> </a:t>
            </a:r>
            <a:r>
              <a:rPr lang="en-GB" sz="1900" b="0" dirty="0" smtClean="0">
                <a:solidFill>
                  <a:srgbClr val="0070C0"/>
                </a:solidFill>
                <a:latin typeface="Verdana" panose="020B0604030504040204" pitchFamily="34" charset="0"/>
                <a:ea typeface="Verdana" panose="020B0604030504040204" pitchFamily="34" charset="0"/>
                <a:cs typeface="Verdana" panose="020B0604030504040204" pitchFamily="34" charset="0"/>
              </a:rPr>
              <a:t>not on its potential</a:t>
            </a:r>
            <a:r>
              <a:rPr lang="pl-PL" sz="1900" b="0" dirty="0" smtClean="0">
                <a:solidFill>
                  <a:srgbClr val="0070C0"/>
                </a:solidFill>
                <a:latin typeface="Verdana" panose="020B0604030504040204" pitchFamily="34" charset="0"/>
                <a:ea typeface="Verdana" panose="020B0604030504040204" pitchFamily="34" charset="0"/>
                <a:cs typeface="Verdana" panose="020B0604030504040204" pitchFamily="34" charset="0"/>
              </a:rPr>
              <a:t> </a:t>
            </a:r>
            <a:r>
              <a:rPr lang="en-GB" sz="1900" b="0" dirty="0" smtClean="0">
                <a:solidFill>
                  <a:srgbClr val="0070C0"/>
                </a:solidFill>
                <a:latin typeface="Verdana" panose="020B0604030504040204" pitchFamily="34" charset="0"/>
                <a:ea typeface="Verdana" panose="020B0604030504040204" pitchFamily="34" charset="0"/>
                <a:cs typeface="Verdana" panose="020B0604030504040204" pitchFamily="34" charset="0"/>
              </a:rPr>
              <a:t>if certain changes were to be made</a:t>
            </a:r>
          </a:p>
          <a:p>
            <a:pPr marL="342900" indent="-342900">
              <a:buClr>
                <a:srgbClr val="0070C0"/>
              </a:buClr>
              <a:buFont typeface="Verdana" panose="020B0604030504040204" pitchFamily="34" charset="0"/>
              <a:buChar char="−"/>
            </a:pPr>
            <a:r>
              <a:rPr lang="en-GB" sz="1900" b="1" dirty="0" smtClean="0">
                <a:solidFill>
                  <a:srgbClr val="0070C0"/>
                </a:solidFill>
                <a:latin typeface="Verdana" panose="020B0604030504040204" pitchFamily="34" charset="0"/>
                <a:ea typeface="Verdana" panose="020B0604030504040204" pitchFamily="34" charset="0"/>
                <a:cs typeface="Verdana" panose="020B0604030504040204" pitchFamily="34" charset="0"/>
              </a:rPr>
              <a:t>If you identify shortcomings (other than minor ones and obvious clerical errors), reflect those in a lower score for the relevant criterion</a:t>
            </a:r>
          </a:p>
          <a:p>
            <a:pPr marL="342900" lvl="1" indent="-342900">
              <a:buClr>
                <a:srgbClr val="0070C0"/>
              </a:buClr>
              <a:buSzPct val="120000"/>
              <a:buFont typeface="Verdana" panose="020B0604030504040204" pitchFamily="34" charset="0"/>
              <a:buChar char="−"/>
              <a:tabLst/>
            </a:pPr>
            <a:r>
              <a:rPr lang="en-GB" sz="1900" b="1" dirty="0" smtClean="0">
                <a:solidFill>
                  <a:srgbClr val="0070C0"/>
                </a:solidFill>
                <a:latin typeface="Verdana" panose="020B0604030504040204" pitchFamily="34" charset="0"/>
                <a:ea typeface="Verdana" panose="020B0604030504040204" pitchFamily="34" charset="0"/>
                <a:cs typeface="Verdana" panose="020B0604030504040204" pitchFamily="34" charset="0"/>
              </a:rPr>
              <a:t>Explain shortcomings but do not made recommendations, </a:t>
            </a:r>
            <a:r>
              <a:rPr lang="en-GB" sz="1900" dirty="0" smtClean="0">
                <a:solidFill>
                  <a:srgbClr val="0070C0"/>
                </a:solidFill>
                <a:latin typeface="Verdana" panose="020B0604030504040204" pitchFamily="34" charset="0"/>
                <a:ea typeface="Verdana" panose="020B0604030504040204" pitchFamily="34" charset="0"/>
                <a:cs typeface="Verdana" panose="020B0604030504040204" pitchFamily="34" charset="0"/>
              </a:rPr>
              <a:t>i.e. do not suggest additional partners, additional work packages, resources cut…</a:t>
            </a:r>
          </a:p>
          <a:p>
            <a:pPr marL="342900" lvl="1" indent="-342900">
              <a:buClr>
                <a:srgbClr val="0070C0"/>
              </a:buClr>
              <a:buSzPct val="120000"/>
              <a:buFont typeface="Verdana" panose="020B0604030504040204" pitchFamily="34" charset="0"/>
              <a:buChar char="−"/>
              <a:tabLst/>
            </a:pPr>
            <a:r>
              <a:rPr lang="en-GB" sz="1900" b="1" dirty="0" smtClean="0">
                <a:solidFill>
                  <a:srgbClr val="0070C0"/>
                </a:solidFill>
                <a:latin typeface="Verdana" panose="020B0604030504040204" pitchFamily="34" charset="0"/>
                <a:ea typeface="Verdana" panose="020B0604030504040204" pitchFamily="34" charset="0"/>
                <a:cs typeface="Verdana" panose="020B0604030504040204" pitchFamily="34" charset="0"/>
              </a:rPr>
              <a:t>Proposals with significant weaknesses that prevent the proposal from achieving its objectives or with resources being seriously over-estimated must  not receive above-threshold scores</a:t>
            </a:r>
          </a:p>
          <a:p>
            <a:pPr marL="342900" indent="-342900">
              <a:buClr>
                <a:srgbClr val="0070C0"/>
              </a:buClr>
              <a:buFont typeface="Verdana" panose="020B0604030504040204" pitchFamily="34" charset="0"/>
              <a:buChar char="−"/>
            </a:pPr>
            <a:r>
              <a:rPr lang="en-GB" sz="1900" dirty="0" smtClean="0">
                <a:solidFill>
                  <a:srgbClr val="0070C0"/>
                </a:solidFill>
                <a:latin typeface="Verdana" panose="020B0604030504040204" pitchFamily="34" charset="0"/>
                <a:ea typeface="Verdana" panose="020B0604030504040204" pitchFamily="34" charset="0"/>
                <a:cs typeface="Verdana" panose="020B0604030504040204" pitchFamily="34" charset="0"/>
              </a:rPr>
              <a:t>Any proposal with scores above the thresholds and where there is sufficient budget will be selected as submitted</a:t>
            </a:r>
          </a:p>
          <a:p>
            <a:pPr marL="342900" indent="-342900">
              <a:buClr>
                <a:srgbClr val="C00000"/>
              </a:buClr>
              <a:buFont typeface="Verdana" panose="020B0604030504040204" pitchFamily="34" charset="0"/>
              <a:buChar char="−"/>
            </a:pPr>
            <a:r>
              <a:rPr lang="en-GB" sz="1900" dirty="0" smtClean="0">
                <a:solidFill>
                  <a:srgbClr val="C00000"/>
                </a:solidFill>
                <a:latin typeface="Verdana" panose="020B0604030504040204" pitchFamily="34" charset="0"/>
                <a:ea typeface="Verdana" panose="020B0604030504040204" pitchFamily="34" charset="0"/>
                <a:cs typeface="Verdana" panose="020B0604030504040204" pitchFamily="34" charset="0"/>
              </a:rPr>
              <a:t>No grant negotiation phase! </a:t>
            </a:r>
          </a:p>
          <a:p>
            <a:pPr lvl="1">
              <a:buClr>
                <a:srgbClr val="0070C0"/>
              </a:buClr>
            </a:pPr>
            <a:r>
              <a:rPr lang="en-GB" sz="1600" dirty="0" smtClean="0">
                <a:solidFill>
                  <a:srgbClr val="0070C0"/>
                </a:solidFill>
                <a:latin typeface="Verdana" panose="020B0604030504040204" pitchFamily="34" charset="0"/>
                <a:ea typeface="Verdana" panose="020B0604030504040204" pitchFamily="34" charset="0"/>
                <a:cs typeface="Verdana" panose="020B0604030504040204" pitchFamily="34" charset="0"/>
              </a:rPr>
              <a:t>The time from submission of a proposal, evaluation and signature of the grant </a:t>
            </a:r>
            <a:r>
              <a:rPr lang="pl-PL" sz="1600" dirty="0" smtClean="0">
                <a:solidFill>
                  <a:srgbClr val="0070C0"/>
                </a:solidFill>
                <a:latin typeface="Verdana" panose="020B0604030504040204" pitchFamily="34" charset="0"/>
                <a:ea typeface="Verdana" panose="020B0604030504040204" pitchFamily="34" charset="0"/>
                <a:cs typeface="Verdana" panose="020B0604030504040204" pitchFamily="34" charset="0"/>
              </a:rPr>
              <a:t>set</a:t>
            </a:r>
            <a:r>
              <a:rPr lang="en-GB" sz="1600" dirty="0" smtClean="0">
                <a:solidFill>
                  <a:srgbClr val="0070C0"/>
                </a:solidFill>
                <a:latin typeface="Verdana" panose="020B0604030504040204" pitchFamily="34" charset="0"/>
                <a:ea typeface="Verdana" panose="020B0604030504040204" pitchFamily="34" charset="0"/>
                <a:cs typeface="Verdana" panose="020B0604030504040204" pitchFamily="34" charset="0"/>
              </a:rPr>
              <a:t> to a maximum of 8 months</a:t>
            </a:r>
            <a:endParaRPr lang="en-GB" sz="1600" dirty="0">
              <a:solidFill>
                <a:srgbClr val="0070C0"/>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63100635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indent="0"/>
            <a:r>
              <a:rPr lang="en-GB" dirty="0"/>
              <a:t>Elements </a:t>
            </a:r>
            <a:r>
              <a:rPr lang="en-GB" dirty="0" smtClean="0"/>
              <a:t>to </a:t>
            </a:r>
            <a:r>
              <a:rPr lang="en-GB" dirty="0"/>
              <a:t>be reflected in the evaluation</a:t>
            </a:r>
            <a:endParaRPr lang="fr-BE" dirty="0">
              <a:solidFill>
                <a:schemeClr val="tx1"/>
              </a:solidFill>
            </a:endParaRPr>
          </a:p>
        </p:txBody>
      </p:sp>
      <p:sp>
        <p:nvSpPr>
          <p:cNvPr id="3" name="Content Placeholder 2"/>
          <p:cNvSpPr>
            <a:spLocks noGrp="1"/>
          </p:cNvSpPr>
          <p:nvPr>
            <p:ph idx="1"/>
          </p:nvPr>
        </p:nvSpPr>
        <p:spPr>
          <a:solidFill>
            <a:schemeClr val="bg1"/>
          </a:solidFill>
          <a:ln>
            <a:noFill/>
          </a:ln>
        </p:spPr>
        <p:txBody>
          <a:bodyPr>
            <a:noAutofit/>
          </a:bodyPr>
          <a:lstStyle/>
          <a:p>
            <a:pPr marL="0" lvl="0" indent="0">
              <a:lnSpc>
                <a:spcPct val="100000"/>
              </a:lnSpc>
              <a:spcBef>
                <a:spcPts val="0"/>
              </a:spcBef>
              <a:spcAft>
                <a:spcPts val="600"/>
              </a:spcAft>
              <a:buNone/>
            </a:pPr>
            <a:r>
              <a:rPr lang="en-GB" sz="1600" dirty="0">
                <a:solidFill>
                  <a:srgbClr val="0070C0"/>
                </a:solidFill>
                <a:latin typeface="Verdana" panose="020B0604030504040204" pitchFamily="34" charset="0"/>
                <a:ea typeface="Verdana" panose="020B0604030504040204" pitchFamily="34" charset="0"/>
                <a:cs typeface="Verdana" panose="020B0604030504040204" pitchFamily="34" charset="0"/>
              </a:rPr>
              <a:t>I</a:t>
            </a:r>
            <a:r>
              <a:rPr lang="en-US" sz="1600" dirty="0">
                <a:solidFill>
                  <a:srgbClr val="0070C0"/>
                </a:solidFill>
                <a:latin typeface="Verdana" panose="020B0604030504040204" pitchFamily="34" charset="0"/>
                <a:ea typeface="Verdana" panose="020B0604030504040204" pitchFamily="34" charset="0"/>
                <a:cs typeface="Verdana" panose="020B0604030504040204" pitchFamily="34" charset="0"/>
              </a:rPr>
              <a:t>f a </a:t>
            </a:r>
            <a:r>
              <a:rPr lang="en-US" sz="1600" dirty="0" smtClean="0">
                <a:solidFill>
                  <a:srgbClr val="0070C0"/>
                </a:solidFill>
                <a:latin typeface="Verdana" panose="020B0604030504040204" pitchFamily="34" charset="0"/>
                <a:ea typeface="Verdana" panose="020B0604030504040204" pitchFamily="34" charset="0"/>
                <a:cs typeface="Verdana" panose="020B0604030504040204" pitchFamily="34" charset="0"/>
              </a:rPr>
              <a:t>proposal</a:t>
            </a:r>
          </a:p>
          <a:p>
            <a:pPr>
              <a:lnSpc>
                <a:spcPct val="100000"/>
              </a:lnSpc>
              <a:spcBef>
                <a:spcPts val="0"/>
              </a:spcBef>
              <a:buClr>
                <a:srgbClr val="0070C0"/>
              </a:buClr>
              <a:buFont typeface="Arial" panose="020B0604020202020204" pitchFamily="34" charset="0"/>
              <a:buChar char="•"/>
            </a:pPr>
            <a:r>
              <a:rPr lang="en-GB" sz="1600" dirty="0" smtClean="0">
                <a:solidFill>
                  <a:srgbClr val="0070C0"/>
                </a:solidFill>
                <a:latin typeface="Verdana" panose="020B0604030504040204" pitchFamily="34" charset="0"/>
                <a:ea typeface="Verdana" panose="020B0604030504040204" pitchFamily="34" charset="0"/>
                <a:cs typeface="Verdana" panose="020B0604030504040204" pitchFamily="34" charset="0"/>
              </a:rPr>
              <a:t>Is </a:t>
            </a:r>
            <a:r>
              <a:rPr lang="en-GB" sz="1600" dirty="0">
                <a:solidFill>
                  <a:srgbClr val="0070C0"/>
                </a:solidFill>
                <a:latin typeface="Verdana" panose="020B0604030504040204" pitchFamily="34" charset="0"/>
                <a:ea typeface="Verdana" panose="020B0604030504040204" pitchFamily="34" charset="0"/>
                <a:cs typeface="Verdana" panose="020B0604030504040204" pitchFamily="34" charset="0"/>
              </a:rPr>
              <a:t>only marginally relevant in terms of its scientific, </a:t>
            </a:r>
            <a:r>
              <a:rPr lang="en-GB" sz="1600" dirty="0" smtClean="0">
                <a:solidFill>
                  <a:srgbClr val="0070C0"/>
                </a:solidFill>
                <a:latin typeface="Verdana" panose="020B0604030504040204" pitchFamily="34" charset="0"/>
                <a:ea typeface="Verdana" panose="020B0604030504040204" pitchFamily="34" charset="0"/>
                <a:cs typeface="Verdana" panose="020B0604030504040204" pitchFamily="34" charset="0"/>
              </a:rPr>
              <a:t>technological or innovation </a:t>
            </a:r>
            <a:r>
              <a:rPr lang="en-GB" sz="1600" dirty="0">
                <a:solidFill>
                  <a:srgbClr val="0070C0"/>
                </a:solidFill>
                <a:latin typeface="Verdana" panose="020B0604030504040204" pitchFamily="34" charset="0"/>
                <a:ea typeface="Verdana" panose="020B0604030504040204" pitchFamily="34" charset="0"/>
                <a:cs typeface="Verdana" panose="020B0604030504040204" pitchFamily="34" charset="0"/>
              </a:rPr>
              <a:t>content relating to the </a:t>
            </a:r>
            <a:r>
              <a:rPr lang="en-GB" sz="1600" dirty="0" smtClean="0">
                <a:solidFill>
                  <a:srgbClr val="0070C0"/>
                </a:solidFill>
                <a:latin typeface="Verdana" panose="020B0604030504040204" pitchFamily="34" charset="0"/>
                <a:ea typeface="Verdana" panose="020B0604030504040204" pitchFamily="34" charset="0"/>
                <a:cs typeface="Verdana" panose="020B0604030504040204" pitchFamily="34" charset="0"/>
              </a:rPr>
              <a:t>call or topic </a:t>
            </a:r>
            <a:r>
              <a:rPr lang="en-GB" sz="1600" dirty="0">
                <a:solidFill>
                  <a:srgbClr val="0070C0"/>
                </a:solidFill>
                <a:latin typeface="Verdana" panose="020B0604030504040204" pitchFamily="34" charset="0"/>
                <a:ea typeface="Verdana" panose="020B0604030504040204" pitchFamily="34" charset="0"/>
                <a:cs typeface="Verdana" panose="020B0604030504040204" pitchFamily="34" charset="0"/>
              </a:rPr>
              <a:t>addressed, you must reflect this in a lower score for the</a:t>
            </a:r>
            <a:r>
              <a:rPr lang="en-GB" sz="1600" dirty="0">
                <a:latin typeface="Verdana" panose="020B0604030504040204" pitchFamily="34" charset="0"/>
                <a:ea typeface="Verdana" panose="020B0604030504040204" pitchFamily="34" charset="0"/>
                <a:cs typeface="Verdana" panose="020B0604030504040204" pitchFamily="34" charset="0"/>
              </a:rPr>
              <a:t> </a:t>
            </a:r>
            <a:r>
              <a:rPr lang="en-GB" sz="1600" b="1" dirty="0" smtClean="0">
                <a:solidFill>
                  <a:srgbClr val="FF9900"/>
                </a:solidFill>
                <a:latin typeface="Verdana" panose="020B0604030504040204" pitchFamily="34" charset="0"/>
                <a:ea typeface="Verdana" panose="020B0604030504040204" pitchFamily="34" charset="0"/>
                <a:cs typeface="Verdana" panose="020B0604030504040204" pitchFamily="34" charset="0"/>
              </a:rPr>
              <a:t>“Excellence” criterion</a:t>
            </a:r>
            <a:endParaRPr lang="en-GB" sz="1600" b="1" dirty="0">
              <a:solidFill>
                <a:srgbClr val="FF9900"/>
              </a:solidFill>
              <a:latin typeface="Verdana" panose="020B0604030504040204" pitchFamily="34" charset="0"/>
              <a:ea typeface="Verdana" panose="020B0604030504040204" pitchFamily="34" charset="0"/>
              <a:cs typeface="Verdana" panose="020B0604030504040204" pitchFamily="34" charset="0"/>
            </a:endParaRPr>
          </a:p>
          <a:p>
            <a:pPr lvl="1">
              <a:lnSpc>
                <a:spcPct val="100000"/>
              </a:lnSpc>
              <a:spcBef>
                <a:spcPts val="0"/>
              </a:spcBef>
              <a:spcAft>
                <a:spcPts val="600"/>
              </a:spcAft>
              <a:buClr>
                <a:srgbClr val="0070C0"/>
              </a:buClr>
              <a:buFont typeface="Verdana" panose="020B0604030504040204" pitchFamily="34" charset="0"/>
              <a:buChar char="−"/>
            </a:pPr>
            <a:r>
              <a:rPr lang="en-GB" sz="1400" b="1" dirty="0">
                <a:solidFill>
                  <a:srgbClr val="0070C0"/>
                </a:solidFill>
                <a:latin typeface="Verdana" panose="020B0604030504040204" pitchFamily="34" charset="0"/>
                <a:ea typeface="Verdana" panose="020B0604030504040204" pitchFamily="34" charset="0"/>
                <a:cs typeface="Verdana" panose="020B0604030504040204" pitchFamily="34" charset="0"/>
              </a:rPr>
              <a:t>No matter how excellent the </a:t>
            </a:r>
            <a:r>
              <a:rPr lang="pl-PL" sz="1400" b="1" dirty="0" smtClean="0">
                <a:solidFill>
                  <a:srgbClr val="0070C0"/>
                </a:solidFill>
                <a:latin typeface="Verdana" panose="020B0604030504040204" pitchFamily="34" charset="0"/>
                <a:ea typeface="Verdana" panose="020B0604030504040204" pitchFamily="34" charset="0"/>
                <a:cs typeface="Verdana" panose="020B0604030504040204" pitchFamily="34" charset="0"/>
              </a:rPr>
              <a:t>the science</a:t>
            </a:r>
            <a:r>
              <a:rPr lang="en-GB" sz="1400" b="1" dirty="0" smtClean="0">
                <a:solidFill>
                  <a:srgbClr val="0070C0"/>
                </a:solidFill>
                <a:latin typeface="Verdana" panose="020B0604030504040204" pitchFamily="34" charset="0"/>
                <a:ea typeface="Verdana" panose="020B0604030504040204" pitchFamily="34" charset="0"/>
                <a:cs typeface="Verdana" panose="020B0604030504040204" pitchFamily="34" charset="0"/>
              </a:rPr>
              <a:t>!</a:t>
            </a:r>
            <a:endParaRPr lang="en-GB" sz="1400" b="1" dirty="0">
              <a:solidFill>
                <a:srgbClr val="0070C0"/>
              </a:solidFill>
              <a:latin typeface="Verdana" panose="020B0604030504040204" pitchFamily="34" charset="0"/>
              <a:ea typeface="Verdana" panose="020B0604030504040204" pitchFamily="34" charset="0"/>
              <a:cs typeface="Verdana" panose="020B0604030504040204" pitchFamily="34" charset="0"/>
            </a:endParaRPr>
          </a:p>
          <a:p>
            <a:pPr>
              <a:lnSpc>
                <a:spcPct val="100000"/>
              </a:lnSpc>
              <a:spcBef>
                <a:spcPts val="0"/>
              </a:spcBef>
              <a:spcAft>
                <a:spcPts val="600"/>
              </a:spcAft>
              <a:buClr>
                <a:srgbClr val="0070C0"/>
              </a:buClr>
              <a:buFont typeface="Arial" panose="020B0604020202020204" pitchFamily="34" charset="0"/>
              <a:buChar char="•"/>
            </a:pPr>
            <a:r>
              <a:rPr lang="en-GB" sz="1600" dirty="0" smtClean="0">
                <a:solidFill>
                  <a:srgbClr val="0070C0"/>
                </a:solidFill>
                <a:latin typeface="Verdana" panose="020B0604030504040204" pitchFamily="34" charset="0"/>
                <a:ea typeface="Verdana" panose="020B0604030504040204" pitchFamily="34" charset="0"/>
                <a:cs typeface="Verdana" panose="020B0604030504040204" pitchFamily="34" charset="0"/>
              </a:rPr>
              <a:t>Does </a:t>
            </a:r>
            <a:r>
              <a:rPr lang="en-GB" sz="1600" dirty="0">
                <a:solidFill>
                  <a:srgbClr val="0070C0"/>
                </a:solidFill>
                <a:latin typeface="Verdana" panose="020B0604030504040204" pitchFamily="34" charset="0"/>
                <a:ea typeface="Verdana" panose="020B0604030504040204" pitchFamily="34" charset="0"/>
                <a:cs typeface="Verdana" panose="020B0604030504040204" pitchFamily="34" charset="0"/>
              </a:rPr>
              <a:t>not </a:t>
            </a:r>
            <a:r>
              <a:rPr lang="en-GB" sz="1600" dirty="0" smtClean="0">
                <a:solidFill>
                  <a:srgbClr val="0070C0"/>
                </a:solidFill>
                <a:latin typeface="Verdana" panose="020B0604030504040204" pitchFamily="34" charset="0"/>
                <a:ea typeface="Verdana" panose="020B0604030504040204" pitchFamily="34" charset="0"/>
                <a:cs typeface="Verdana" panose="020B0604030504040204" pitchFamily="34" charset="0"/>
              </a:rPr>
              <a:t>significantly contribute </a:t>
            </a:r>
            <a:r>
              <a:rPr lang="en-GB" sz="1600" dirty="0">
                <a:solidFill>
                  <a:srgbClr val="0070C0"/>
                </a:solidFill>
                <a:latin typeface="Verdana" panose="020B0604030504040204" pitchFamily="34" charset="0"/>
                <a:ea typeface="Verdana" panose="020B0604030504040204" pitchFamily="34" charset="0"/>
                <a:cs typeface="Verdana" panose="020B0604030504040204" pitchFamily="34" charset="0"/>
              </a:rPr>
              <a:t>to </a:t>
            </a:r>
            <a:r>
              <a:rPr lang="en-GB" sz="1600" dirty="0" smtClean="0">
                <a:solidFill>
                  <a:srgbClr val="0070C0"/>
                </a:solidFill>
                <a:latin typeface="Verdana" panose="020B0604030504040204" pitchFamily="34" charset="0"/>
                <a:ea typeface="Verdana" panose="020B0604030504040204" pitchFamily="34" charset="0"/>
                <a:cs typeface="Verdana" panose="020B0604030504040204" pitchFamily="34" charset="0"/>
              </a:rPr>
              <a:t>the expected </a:t>
            </a:r>
            <a:r>
              <a:rPr lang="en-GB" sz="1600" dirty="0">
                <a:solidFill>
                  <a:srgbClr val="0070C0"/>
                </a:solidFill>
                <a:latin typeface="Verdana" panose="020B0604030504040204" pitchFamily="34" charset="0"/>
                <a:ea typeface="Verdana" panose="020B0604030504040204" pitchFamily="34" charset="0"/>
                <a:cs typeface="Verdana" panose="020B0604030504040204" pitchFamily="34" charset="0"/>
              </a:rPr>
              <a:t>impacts as specified in the WP for that </a:t>
            </a:r>
            <a:r>
              <a:rPr lang="en-GB" sz="1600" dirty="0" smtClean="0">
                <a:solidFill>
                  <a:srgbClr val="0070C0"/>
                </a:solidFill>
                <a:latin typeface="Verdana" panose="020B0604030504040204" pitchFamily="34" charset="0"/>
                <a:ea typeface="Verdana" panose="020B0604030504040204" pitchFamily="34" charset="0"/>
                <a:cs typeface="Verdana" panose="020B0604030504040204" pitchFamily="34" charset="0"/>
              </a:rPr>
              <a:t>call or topic, </a:t>
            </a:r>
            <a:r>
              <a:rPr lang="en-GB" sz="1600" dirty="0">
                <a:solidFill>
                  <a:srgbClr val="0070C0"/>
                </a:solidFill>
                <a:latin typeface="Verdana" panose="020B0604030504040204" pitchFamily="34" charset="0"/>
                <a:ea typeface="Verdana" panose="020B0604030504040204" pitchFamily="34" charset="0"/>
                <a:cs typeface="Verdana" panose="020B0604030504040204" pitchFamily="34" charset="0"/>
              </a:rPr>
              <a:t>you must reflect this in a lower score for the</a:t>
            </a:r>
            <a:r>
              <a:rPr lang="en-GB" sz="1600" dirty="0">
                <a:latin typeface="Verdana" panose="020B0604030504040204" pitchFamily="34" charset="0"/>
                <a:ea typeface="Verdana" panose="020B0604030504040204" pitchFamily="34" charset="0"/>
                <a:cs typeface="Verdana" panose="020B0604030504040204" pitchFamily="34" charset="0"/>
              </a:rPr>
              <a:t> </a:t>
            </a:r>
            <a:r>
              <a:rPr lang="en-GB" sz="1600" b="1" dirty="0" smtClean="0">
                <a:solidFill>
                  <a:srgbClr val="FF9900"/>
                </a:solidFill>
                <a:latin typeface="Verdana" panose="020B0604030504040204" pitchFamily="34" charset="0"/>
                <a:ea typeface="Verdana" panose="020B0604030504040204" pitchFamily="34" charset="0"/>
                <a:cs typeface="Verdana" panose="020B0604030504040204" pitchFamily="34" charset="0"/>
              </a:rPr>
              <a:t>“Impact” </a:t>
            </a:r>
            <a:r>
              <a:rPr lang="en-GB" sz="1600" b="1" dirty="0">
                <a:solidFill>
                  <a:srgbClr val="FF9900"/>
                </a:solidFill>
                <a:latin typeface="Verdana" panose="020B0604030504040204" pitchFamily="34" charset="0"/>
                <a:ea typeface="Verdana" panose="020B0604030504040204" pitchFamily="34" charset="0"/>
                <a:cs typeface="Verdana" panose="020B0604030504040204" pitchFamily="34" charset="0"/>
              </a:rPr>
              <a:t>criterion </a:t>
            </a:r>
            <a:endParaRPr lang="en-GB" sz="1600" b="1" dirty="0" smtClean="0">
              <a:solidFill>
                <a:srgbClr val="FF9900"/>
              </a:solidFill>
              <a:latin typeface="Verdana" panose="020B0604030504040204" pitchFamily="34" charset="0"/>
              <a:ea typeface="Verdana" panose="020B0604030504040204" pitchFamily="34" charset="0"/>
              <a:cs typeface="Verdana" panose="020B0604030504040204" pitchFamily="34" charset="0"/>
            </a:endParaRPr>
          </a:p>
          <a:p>
            <a:pPr>
              <a:lnSpc>
                <a:spcPct val="100000"/>
              </a:lnSpc>
              <a:spcBef>
                <a:spcPts val="0"/>
              </a:spcBef>
              <a:spcAft>
                <a:spcPts val="600"/>
              </a:spcAft>
              <a:buClr>
                <a:srgbClr val="0070C0"/>
              </a:buClr>
              <a:buFont typeface="Arial" panose="020B0604020202020204" pitchFamily="34" charset="0"/>
              <a:buChar char="•"/>
            </a:pPr>
            <a:r>
              <a:rPr lang="en-GB" sz="1600" dirty="0" smtClean="0">
                <a:solidFill>
                  <a:srgbClr val="0070C0"/>
                </a:solidFill>
                <a:latin typeface="Verdana" panose="020B0604030504040204" pitchFamily="34" charset="0"/>
                <a:ea typeface="Verdana" panose="020B0604030504040204" pitchFamily="34" charset="0"/>
                <a:cs typeface="Verdana" panose="020B0604030504040204" pitchFamily="34" charset="0"/>
              </a:rPr>
              <a:t>Would require </a:t>
            </a:r>
            <a:r>
              <a:rPr lang="en-GB" sz="1600" dirty="0">
                <a:solidFill>
                  <a:srgbClr val="0070C0"/>
                </a:solidFill>
                <a:latin typeface="Verdana" panose="020B0604030504040204" pitchFamily="34" charset="0"/>
                <a:ea typeface="Verdana" panose="020B0604030504040204" pitchFamily="34" charset="0"/>
                <a:cs typeface="Verdana" panose="020B0604030504040204" pitchFamily="34" charset="0"/>
              </a:rPr>
              <a:t>substantial modifications in terms of implementation (i.e. change of partners, additional work packages, significant budget or resources cut…), you must reflect this in a lower score for the</a:t>
            </a:r>
            <a:r>
              <a:rPr lang="en-GB" sz="1600" dirty="0">
                <a:latin typeface="Verdana" panose="020B0604030504040204" pitchFamily="34" charset="0"/>
                <a:ea typeface="Verdana" panose="020B0604030504040204" pitchFamily="34" charset="0"/>
                <a:cs typeface="Verdana" panose="020B0604030504040204" pitchFamily="34" charset="0"/>
              </a:rPr>
              <a:t> </a:t>
            </a:r>
            <a:r>
              <a:rPr lang="en-GB" sz="1600" b="1" dirty="0" smtClean="0">
                <a:solidFill>
                  <a:srgbClr val="FF9900"/>
                </a:solidFill>
                <a:latin typeface="Verdana" panose="020B0604030504040204" pitchFamily="34" charset="0"/>
                <a:ea typeface="Verdana" panose="020B0604030504040204" pitchFamily="34" charset="0"/>
                <a:cs typeface="Verdana" panose="020B0604030504040204" pitchFamily="34" charset="0"/>
              </a:rPr>
              <a:t>“Quality and efficiency of the </a:t>
            </a:r>
            <a:r>
              <a:rPr lang="en-GB" sz="1600" dirty="0" smtClean="0">
                <a:solidFill>
                  <a:srgbClr val="FF9900"/>
                </a:solidFill>
                <a:latin typeface="Verdana" panose="020B0604030504040204" pitchFamily="34" charset="0"/>
                <a:ea typeface="Verdana" panose="020B0604030504040204" pitchFamily="34" charset="0"/>
                <a:cs typeface="Verdana" panose="020B0604030504040204" pitchFamily="34" charset="0"/>
              </a:rPr>
              <a:t>i</a:t>
            </a:r>
            <a:r>
              <a:rPr lang="en-GB" sz="1600" b="1" dirty="0" smtClean="0">
                <a:solidFill>
                  <a:srgbClr val="FF9900"/>
                </a:solidFill>
                <a:latin typeface="Verdana" panose="020B0604030504040204" pitchFamily="34" charset="0"/>
                <a:ea typeface="Verdana" panose="020B0604030504040204" pitchFamily="34" charset="0"/>
                <a:cs typeface="Verdana" panose="020B0604030504040204" pitchFamily="34" charset="0"/>
              </a:rPr>
              <a:t>mplementation</a:t>
            </a:r>
            <a:r>
              <a:rPr lang="en-GB" sz="1600" b="1" dirty="0">
                <a:solidFill>
                  <a:srgbClr val="FF9900"/>
                </a:solidFill>
                <a:latin typeface="Verdana" panose="020B0604030504040204" pitchFamily="34" charset="0"/>
                <a:ea typeface="Verdana" panose="020B0604030504040204" pitchFamily="34" charset="0"/>
                <a:cs typeface="Verdana" panose="020B0604030504040204" pitchFamily="34" charset="0"/>
              </a:rPr>
              <a:t>” </a:t>
            </a:r>
            <a:r>
              <a:rPr lang="en-GB" sz="1600" b="1" dirty="0" smtClean="0">
                <a:solidFill>
                  <a:srgbClr val="FF9900"/>
                </a:solidFill>
                <a:latin typeface="Verdana" panose="020B0604030504040204" pitchFamily="34" charset="0"/>
                <a:ea typeface="Verdana" panose="020B0604030504040204" pitchFamily="34" charset="0"/>
                <a:cs typeface="Verdana" panose="020B0604030504040204" pitchFamily="34" charset="0"/>
              </a:rPr>
              <a:t>criterion</a:t>
            </a:r>
            <a:endParaRPr lang="pl-PL" sz="1600" b="1" dirty="0" smtClean="0">
              <a:solidFill>
                <a:srgbClr val="FF9900"/>
              </a:solidFill>
              <a:latin typeface="Verdana" panose="020B0604030504040204" pitchFamily="34" charset="0"/>
              <a:ea typeface="Verdana" panose="020B0604030504040204" pitchFamily="34" charset="0"/>
              <a:cs typeface="Verdana" panose="020B0604030504040204" pitchFamily="34" charset="0"/>
            </a:endParaRPr>
          </a:p>
          <a:p>
            <a:pPr>
              <a:lnSpc>
                <a:spcPct val="100000"/>
              </a:lnSpc>
              <a:spcBef>
                <a:spcPts val="0"/>
              </a:spcBef>
              <a:spcAft>
                <a:spcPts val="600"/>
              </a:spcAft>
              <a:buClr>
                <a:srgbClr val="0070C0"/>
              </a:buClr>
              <a:buFont typeface="Arial" panose="020B0604020202020204" pitchFamily="34" charset="0"/>
              <a:buChar char="•"/>
            </a:pPr>
            <a:r>
              <a:rPr lang="pl-PL" sz="1600" dirty="0" err="1" smtClean="0">
                <a:solidFill>
                  <a:srgbClr val="0070C0"/>
                </a:solidFill>
                <a:latin typeface="Verdana" panose="020B0604030504040204" pitchFamily="34" charset="0"/>
                <a:ea typeface="Verdana" panose="020B0604030504040204" pitchFamily="34" charset="0"/>
                <a:cs typeface="Verdana" panose="020B0604030504040204" pitchFamily="34" charset="0"/>
              </a:rPr>
              <a:t>If</a:t>
            </a:r>
            <a:r>
              <a:rPr lang="pl-PL" sz="1600" dirty="0" smtClean="0">
                <a:solidFill>
                  <a:srgbClr val="0070C0"/>
                </a:solidFill>
                <a:latin typeface="Verdana" panose="020B0604030504040204" pitchFamily="34" charset="0"/>
                <a:ea typeface="Verdana" panose="020B0604030504040204" pitchFamily="34" charset="0"/>
                <a:cs typeface="Verdana" panose="020B0604030504040204" pitchFamily="34" charset="0"/>
              </a:rPr>
              <a:t> cross </a:t>
            </a:r>
            <a:r>
              <a:rPr lang="pl-PL" sz="1600" dirty="0" err="1" smtClean="0">
                <a:solidFill>
                  <a:srgbClr val="0070C0"/>
                </a:solidFill>
                <a:latin typeface="Verdana" panose="020B0604030504040204" pitchFamily="34" charset="0"/>
                <a:ea typeface="Verdana" panose="020B0604030504040204" pitchFamily="34" charset="0"/>
                <a:cs typeface="Verdana" panose="020B0604030504040204" pitchFamily="34" charset="0"/>
              </a:rPr>
              <a:t>cutting</a:t>
            </a:r>
            <a:r>
              <a:rPr lang="pl-PL" sz="1600" dirty="0" smtClean="0">
                <a:solidFill>
                  <a:srgbClr val="0070C0"/>
                </a:solidFill>
                <a:latin typeface="Verdana" panose="020B0604030504040204" pitchFamily="34" charset="0"/>
                <a:ea typeface="Verdana" panose="020B0604030504040204" pitchFamily="34" charset="0"/>
                <a:cs typeface="Verdana" panose="020B0604030504040204" pitchFamily="34" charset="0"/>
              </a:rPr>
              <a:t> </a:t>
            </a:r>
            <a:r>
              <a:rPr lang="pl-PL" sz="1600" dirty="0" err="1" smtClean="0">
                <a:solidFill>
                  <a:srgbClr val="0070C0"/>
                </a:solidFill>
                <a:latin typeface="Verdana" panose="020B0604030504040204" pitchFamily="34" charset="0"/>
                <a:ea typeface="Verdana" panose="020B0604030504040204" pitchFamily="34" charset="0"/>
                <a:cs typeface="Verdana" panose="020B0604030504040204" pitchFamily="34" charset="0"/>
              </a:rPr>
              <a:t>issues</a:t>
            </a:r>
            <a:r>
              <a:rPr lang="pl-PL" sz="1600" dirty="0" smtClean="0">
                <a:solidFill>
                  <a:srgbClr val="0070C0"/>
                </a:solidFill>
                <a:latin typeface="Verdana" panose="020B0604030504040204" pitchFamily="34" charset="0"/>
                <a:ea typeface="Verdana" panose="020B0604030504040204" pitchFamily="34" charset="0"/>
                <a:cs typeface="Verdana" panose="020B0604030504040204" pitchFamily="34" charset="0"/>
              </a:rPr>
              <a:t> </a:t>
            </a:r>
            <a:r>
              <a:rPr lang="pl-PL" sz="1600" dirty="0" err="1" smtClean="0">
                <a:solidFill>
                  <a:srgbClr val="0070C0"/>
                </a:solidFill>
                <a:latin typeface="Verdana" panose="020B0604030504040204" pitchFamily="34" charset="0"/>
                <a:ea typeface="Verdana" panose="020B0604030504040204" pitchFamily="34" charset="0"/>
                <a:cs typeface="Verdana" panose="020B0604030504040204" pitchFamily="34" charset="0"/>
              </a:rPr>
              <a:t>are</a:t>
            </a:r>
            <a:r>
              <a:rPr lang="pl-PL" sz="1600" dirty="0" smtClean="0">
                <a:solidFill>
                  <a:srgbClr val="0070C0"/>
                </a:solidFill>
                <a:latin typeface="Verdana" panose="020B0604030504040204" pitchFamily="34" charset="0"/>
                <a:ea typeface="Verdana" panose="020B0604030504040204" pitchFamily="34" charset="0"/>
                <a:cs typeface="Verdana" panose="020B0604030504040204" pitchFamily="34" charset="0"/>
              </a:rPr>
              <a:t> </a:t>
            </a:r>
            <a:r>
              <a:rPr lang="pl-PL" sz="1600" dirty="0" err="1" smtClean="0">
                <a:solidFill>
                  <a:srgbClr val="0070C0"/>
                </a:solidFill>
                <a:latin typeface="Verdana" panose="020B0604030504040204" pitchFamily="34" charset="0"/>
                <a:ea typeface="Verdana" panose="020B0604030504040204" pitchFamily="34" charset="0"/>
                <a:cs typeface="Verdana" panose="020B0604030504040204" pitchFamily="34" charset="0"/>
              </a:rPr>
              <a:t>exlicitly</a:t>
            </a:r>
            <a:r>
              <a:rPr lang="pl-PL" sz="1600" dirty="0" smtClean="0">
                <a:solidFill>
                  <a:srgbClr val="0070C0"/>
                </a:solidFill>
                <a:latin typeface="Verdana" panose="020B0604030504040204" pitchFamily="34" charset="0"/>
                <a:ea typeface="Verdana" panose="020B0604030504040204" pitchFamily="34" charset="0"/>
                <a:cs typeface="Verdana" panose="020B0604030504040204" pitchFamily="34" charset="0"/>
              </a:rPr>
              <a:t> </a:t>
            </a:r>
            <a:r>
              <a:rPr lang="pl-PL" sz="1600" dirty="0" err="1" smtClean="0">
                <a:solidFill>
                  <a:srgbClr val="0070C0"/>
                </a:solidFill>
                <a:latin typeface="Verdana" panose="020B0604030504040204" pitchFamily="34" charset="0"/>
                <a:ea typeface="Verdana" panose="020B0604030504040204" pitchFamily="34" charset="0"/>
                <a:cs typeface="Verdana" panose="020B0604030504040204" pitchFamily="34" charset="0"/>
              </a:rPr>
              <a:t>mentioned</a:t>
            </a:r>
            <a:r>
              <a:rPr lang="pl-PL" sz="1600" dirty="0" smtClean="0">
                <a:solidFill>
                  <a:srgbClr val="0070C0"/>
                </a:solidFill>
                <a:latin typeface="Verdana" panose="020B0604030504040204" pitchFamily="34" charset="0"/>
                <a:ea typeface="Verdana" panose="020B0604030504040204" pitchFamily="34" charset="0"/>
                <a:cs typeface="Verdana" panose="020B0604030504040204" pitchFamily="34" charset="0"/>
              </a:rPr>
              <a:t> in the </a:t>
            </a:r>
            <a:r>
              <a:rPr lang="pl-PL" sz="1600" dirty="0" err="1" smtClean="0">
                <a:solidFill>
                  <a:srgbClr val="0070C0"/>
                </a:solidFill>
                <a:latin typeface="Verdana" panose="020B0604030504040204" pitchFamily="34" charset="0"/>
                <a:ea typeface="Verdana" panose="020B0604030504040204" pitchFamily="34" charset="0"/>
                <a:cs typeface="Verdana" panose="020B0604030504040204" pitchFamily="34" charset="0"/>
              </a:rPr>
              <a:t>scope</a:t>
            </a:r>
            <a:r>
              <a:rPr lang="pl-PL" sz="1600" dirty="0" smtClean="0">
                <a:solidFill>
                  <a:srgbClr val="0070C0"/>
                </a:solidFill>
                <a:latin typeface="Verdana" panose="020B0604030504040204" pitchFamily="34" charset="0"/>
                <a:ea typeface="Verdana" panose="020B0604030504040204" pitchFamily="34" charset="0"/>
                <a:cs typeface="Verdana" panose="020B0604030504040204" pitchFamily="34" charset="0"/>
              </a:rPr>
              <a:t> of the </a:t>
            </a:r>
            <a:r>
              <a:rPr lang="pl-PL" sz="1600" dirty="0" err="1" smtClean="0">
                <a:solidFill>
                  <a:srgbClr val="0070C0"/>
                </a:solidFill>
                <a:latin typeface="Verdana" panose="020B0604030504040204" pitchFamily="34" charset="0"/>
                <a:ea typeface="Verdana" panose="020B0604030504040204" pitchFamily="34" charset="0"/>
                <a:cs typeface="Verdana" panose="020B0604030504040204" pitchFamily="34" charset="0"/>
              </a:rPr>
              <a:t>call</a:t>
            </a:r>
            <a:r>
              <a:rPr lang="pl-PL" sz="1600" dirty="0" smtClean="0">
                <a:solidFill>
                  <a:srgbClr val="0070C0"/>
                </a:solidFill>
                <a:latin typeface="Verdana" panose="020B0604030504040204" pitchFamily="34" charset="0"/>
                <a:ea typeface="Verdana" panose="020B0604030504040204" pitchFamily="34" charset="0"/>
                <a:cs typeface="Verdana" panose="020B0604030504040204" pitchFamily="34" charset="0"/>
              </a:rPr>
              <a:t> </a:t>
            </a:r>
            <a:r>
              <a:rPr lang="pl-PL" sz="1600" dirty="0" err="1" smtClean="0">
                <a:solidFill>
                  <a:srgbClr val="0070C0"/>
                </a:solidFill>
                <a:latin typeface="Verdana" panose="020B0604030504040204" pitchFamily="34" charset="0"/>
                <a:ea typeface="Verdana" panose="020B0604030504040204" pitchFamily="34" charset="0"/>
                <a:cs typeface="Verdana" panose="020B0604030504040204" pitchFamily="34" charset="0"/>
              </a:rPr>
              <a:t>or</a:t>
            </a:r>
            <a:r>
              <a:rPr lang="pl-PL" sz="1600" dirty="0" smtClean="0">
                <a:solidFill>
                  <a:srgbClr val="0070C0"/>
                </a:solidFill>
                <a:latin typeface="Verdana" panose="020B0604030504040204" pitchFamily="34" charset="0"/>
                <a:ea typeface="Verdana" panose="020B0604030504040204" pitchFamily="34" charset="0"/>
                <a:cs typeface="Verdana" panose="020B0604030504040204" pitchFamily="34" charset="0"/>
              </a:rPr>
              <a:t> </a:t>
            </a:r>
            <a:r>
              <a:rPr lang="pl-PL" sz="1600" dirty="0" err="1" smtClean="0">
                <a:solidFill>
                  <a:srgbClr val="0070C0"/>
                </a:solidFill>
                <a:latin typeface="Verdana" panose="020B0604030504040204" pitchFamily="34" charset="0"/>
                <a:ea typeface="Verdana" panose="020B0604030504040204" pitchFamily="34" charset="0"/>
                <a:cs typeface="Verdana" panose="020B0604030504040204" pitchFamily="34" charset="0"/>
              </a:rPr>
              <a:t>topic</a:t>
            </a:r>
            <a:r>
              <a:rPr lang="pl-PL" sz="1600" dirty="0" smtClean="0">
                <a:solidFill>
                  <a:srgbClr val="0070C0"/>
                </a:solidFill>
                <a:latin typeface="Verdana" panose="020B0604030504040204" pitchFamily="34" charset="0"/>
                <a:ea typeface="Verdana" panose="020B0604030504040204" pitchFamily="34" charset="0"/>
                <a:cs typeface="Verdana" panose="020B0604030504040204" pitchFamily="34" charset="0"/>
              </a:rPr>
              <a:t>, and not </a:t>
            </a:r>
            <a:r>
              <a:rPr lang="pl-PL" sz="1600" dirty="0" err="1" smtClean="0">
                <a:solidFill>
                  <a:srgbClr val="0070C0"/>
                </a:solidFill>
                <a:latin typeface="Verdana" panose="020B0604030504040204" pitchFamily="34" charset="0"/>
                <a:ea typeface="Verdana" panose="020B0604030504040204" pitchFamily="34" charset="0"/>
                <a:cs typeface="Verdana" panose="020B0604030504040204" pitchFamily="34" charset="0"/>
              </a:rPr>
              <a:t>properly</a:t>
            </a:r>
            <a:r>
              <a:rPr lang="pl-PL" sz="1600" dirty="0" smtClean="0">
                <a:solidFill>
                  <a:srgbClr val="0070C0"/>
                </a:solidFill>
                <a:latin typeface="Verdana" panose="020B0604030504040204" pitchFamily="34" charset="0"/>
                <a:ea typeface="Verdana" panose="020B0604030504040204" pitchFamily="34" charset="0"/>
                <a:cs typeface="Verdana" panose="020B0604030504040204" pitchFamily="34" charset="0"/>
              </a:rPr>
              <a:t> </a:t>
            </a:r>
            <a:r>
              <a:rPr lang="pl-PL" sz="1600" dirty="0" err="1" smtClean="0">
                <a:solidFill>
                  <a:srgbClr val="0070C0"/>
                </a:solidFill>
                <a:latin typeface="Verdana" panose="020B0604030504040204" pitchFamily="34" charset="0"/>
                <a:ea typeface="Verdana" panose="020B0604030504040204" pitchFamily="34" charset="0"/>
                <a:cs typeface="Verdana" panose="020B0604030504040204" pitchFamily="34" charset="0"/>
              </a:rPr>
              <a:t>addressed</a:t>
            </a:r>
            <a:r>
              <a:rPr lang="pl-PL" sz="1600" dirty="0" smtClean="0">
                <a:solidFill>
                  <a:srgbClr val="0070C0"/>
                </a:solidFill>
                <a:latin typeface="Verdana" panose="020B0604030504040204" pitchFamily="34" charset="0"/>
                <a:ea typeface="Verdana" panose="020B0604030504040204" pitchFamily="34" charset="0"/>
                <a:cs typeface="Verdana" panose="020B0604030504040204" pitchFamily="34" charset="0"/>
              </a:rPr>
              <a:t> (</a:t>
            </a:r>
            <a:r>
              <a:rPr lang="pl-PL" sz="1600" dirty="0" err="1" smtClean="0">
                <a:solidFill>
                  <a:srgbClr val="0070C0"/>
                </a:solidFill>
                <a:latin typeface="Verdana" panose="020B0604030504040204" pitchFamily="34" charset="0"/>
                <a:ea typeface="Verdana" panose="020B0604030504040204" pitchFamily="34" charset="0"/>
                <a:cs typeface="Verdana" panose="020B0604030504040204" pitchFamily="34" charset="0"/>
              </a:rPr>
              <a:t>or</a:t>
            </a:r>
            <a:r>
              <a:rPr lang="pl-PL" sz="1600" dirty="0" smtClean="0">
                <a:solidFill>
                  <a:srgbClr val="0070C0"/>
                </a:solidFill>
                <a:latin typeface="Verdana" panose="020B0604030504040204" pitchFamily="34" charset="0"/>
                <a:ea typeface="Verdana" panose="020B0604030504040204" pitchFamily="34" charset="0"/>
                <a:cs typeface="Verdana" panose="020B0604030504040204" pitchFamily="34" charset="0"/>
              </a:rPr>
              <a:t> </a:t>
            </a:r>
            <a:r>
              <a:rPr lang="pl-PL" sz="1600" dirty="0" err="1" smtClean="0">
                <a:solidFill>
                  <a:srgbClr val="0070C0"/>
                </a:solidFill>
                <a:latin typeface="Verdana" panose="020B0604030504040204" pitchFamily="34" charset="0"/>
                <a:ea typeface="Verdana" panose="020B0604030504040204" pitchFamily="34" charset="0"/>
                <a:cs typeface="Verdana" panose="020B0604030504040204" pitchFamily="34" charset="0"/>
              </a:rPr>
              <a:t>their</a:t>
            </a:r>
            <a:r>
              <a:rPr lang="pl-PL" sz="1600" dirty="0" smtClean="0">
                <a:solidFill>
                  <a:srgbClr val="0070C0"/>
                </a:solidFill>
                <a:latin typeface="Verdana" panose="020B0604030504040204" pitchFamily="34" charset="0"/>
                <a:ea typeface="Verdana" panose="020B0604030504040204" pitchFamily="34" charset="0"/>
                <a:cs typeface="Verdana" panose="020B0604030504040204" pitchFamily="34" charset="0"/>
              </a:rPr>
              <a:t> non-</a:t>
            </a:r>
            <a:r>
              <a:rPr lang="pl-PL" sz="1600" dirty="0" err="1" smtClean="0">
                <a:solidFill>
                  <a:srgbClr val="0070C0"/>
                </a:solidFill>
                <a:latin typeface="Verdana" panose="020B0604030504040204" pitchFamily="34" charset="0"/>
                <a:ea typeface="Verdana" panose="020B0604030504040204" pitchFamily="34" charset="0"/>
                <a:cs typeface="Verdana" panose="020B0604030504040204" pitchFamily="34" charset="0"/>
              </a:rPr>
              <a:t>relevance</a:t>
            </a:r>
            <a:r>
              <a:rPr lang="pl-PL" sz="1600" dirty="0" smtClean="0">
                <a:solidFill>
                  <a:srgbClr val="0070C0"/>
                </a:solidFill>
                <a:latin typeface="Verdana" panose="020B0604030504040204" pitchFamily="34" charset="0"/>
                <a:ea typeface="Verdana" panose="020B0604030504040204" pitchFamily="34" charset="0"/>
                <a:cs typeface="Verdana" panose="020B0604030504040204" pitchFamily="34" charset="0"/>
              </a:rPr>
              <a:t> </a:t>
            </a:r>
            <a:r>
              <a:rPr lang="pl-PL" sz="1600" dirty="0" err="1" smtClean="0">
                <a:solidFill>
                  <a:srgbClr val="0070C0"/>
                </a:solidFill>
                <a:latin typeface="Verdana" panose="020B0604030504040204" pitchFamily="34" charset="0"/>
                <a:ea typeface="Verdana" panose="020B0604030504040204" pitchFamily="34" charset="0"/>
                <a:cs typeface="Verdana" panose="020B0604030504040204" pitchFamily="34" charset="0"/>
              </a:rPr>
              <a:t>justified</a:t>
            </a:r>
            <a:r>
              <a:rPr lang="pl-PL" sz="1600" dirty="0" smtClean="0">
                <a:solidFill>
                  <a:srgbClr val="0070C0"/>
                </a:solidFill>
                <a:latin typeface="Verdana" panose="020B0604030504040204" pitchFamily="34" charset="0"/>
                <a:ea typeface="Verdana" panose="020B0604030504040204" pitchFamily="34" charset="0"/>
                <a:cs typeface="Verdana" panose="020B0604030504040204" pitchFamily="34" charset="0"/>
              </a:rPr>
              <a:t>), </a:t>
            </a:r>
            <a:r>
              <a:rPr lang="pl-PL" sz="1600" dirty="0" err="1" smtClean="0">
                <a:solidFill>
                  <a:srgbClr val="0070C0"/>
                </a:solidFill>
                <a:latin typeface="Verdana" panose="020B0604030504040204" pitchFamily="34" charset="0"/>
                <a:ea typeface="Verdana" panose="020B0604030504040204" pitchFamily="34" charset="0"/>
                <a:cs typeface="Verdana" panose="020B0604030504040204" pitchFamily="34" charset="0"/>
              </a:rPr>
              <a:t>you</a:t>
            </a:r>
            <a:r>
              <a:rPr lang="pl-PL" sz="1600" dirty="0" smtClean="0">
                <a:solidFill>
                  <a:srgbClr val="0070C0"/>
                </a:solidFill>
                <a:latin typeface="Verdana" panose="020B0604030504040204" pitchFamily="34" charset="0"/>
                <a:ea typeface="Verdana" panose="020B0604030504040204" pitchFamily="34" charset="0"/>
                <a:cs typeface="Verdana" panose="020B0604030504040204" pitchFamily="34" charset="0"/>
              </a:rPr>
              <a:t> </a:t>
            </a:r>
            <a:r>
              <a:rPr lang="pl-PL" sz="1600" dirty="0" err="1" smtClean="0">
                <a:solidFill>
                  <a:srgbClr val="0070C0"/>
                </a:solidFill>
                <a:latin typeface="Verdana" panose="020B0604030504040204" pitchFamily="34" charset="0"/>
                <a:ea typeface="Verdana" panose="020B0604030504040204" pitchFamily="34" charset="0"/>
                <a:cs typeface="Verdana" panose="020B0604030504040204" pitchFamily="34" charset="0"/>
              </a:rPr>
              <a:t>must</a:t>
            </a:r>
            <a:r>
              <a:rPr lang="pl-PL" sz="1600" dirty="0" smtClean="0">
                <a:solidFill>
                  <a:srgbClr val="0070C0"/>
                </a:solidFill>
                <a:latin typeface="Verdana" panose="020B0604030504040204" pitchFamily="34" charset="0"/>
                <a:ea typeface="Verdana" panose="020B0604030504040204" pitchFamily="34" charset="0"/>
                <a:cs typeface="Verdana" panose="020B0604030504040204" pitchFamily="34" charset="0"/>
              </a:rPr>
              <a:t> </a:t>
            </a:r>
            <a:r>
              <a:rPr lang="pl-PL" sz="1600" dirty="0" err="1" smtClean="0">
                <a:solidFill>
                  <a:srgbClr val="0070C0"/>
                </a:solidFill>
                <a:latin typeface="Verdana" panose="020B0604030504040204" pitchFamily="34" charset="0"/>
                <a:ea typeface="Verdana" panose="020B0604030504040204" pitchFamily="34" charset="0"/>
                <a:cs typeface="Verdana" panose="020B0604030504040204" pitchFamily="34" charset="0"/>
              </a:rPr>
              <a:t>reflect</a:t>
            </a:r>
            <a:r>
              <a:rPr lang="pl-PL" sz="1600" dirty="0" smtClean="0">
                <a:solidFill>
                  <a:srgbClr val="0070C0"/>
                </a:solidFill>
                <a:latin typeface="Verdana" panose="020B0604030504040204" pitchFamily="34" charset="0"/>
                <a:ea typeface="Verdana" panose="020B0604030504040204" pitchFamily="34" charset="0"/>
                <a:cs typeface="Verdana" panose="020B0604030504040204" pitchFamily="34" charset="0"/>
              </a:rPr>
              <a:t> </a:t>
            </a:r>
            <a:r>
              <a:rPr lang="pl-PL" sz="1600" dirty="0" err="1" smtClean="0">
                <a:solidFill>
                  <a:srgbClr val="0070C0"/>
                </a:solidFill>
                <a:latin typeface="Verdana" panose="020B0604030504040204" pitchFamily="34" charset="0"/>
                <a:ea typeface="Verdana" panose="020B0604030504040204" pitchFamily="34" charset="0"/>
                <a:cs typeface="Verdana" panose="020B0604030504040204" pitchFamily="34" charset="0"/>
              </a:rPr>
              <a:t>this</a:t>
            </a:r>
            <a:r>
              <a:rPr lang="pl-PL" sz="1600" dirty="0" smtClean="0">
                <a:solidFill>
                  <a:srgbClr val="0070C0"/>
                </a:solidFill>
                <a:latin typeface="Verdana" panose="020B0604030504040204" pitchFamily="34" charset="0"/>
                <a:ea typeface="Verdana" panose="020B0604030504040204" pitchFamily="34" charset="0"/>
                <a:cs typeface="Verdana" panose="020B0604030504040204" pitchFamily="34" charset="0"/>
              </a:rPr>
              <a:t> in a </a:t>
            </a:r>
            <a:r>
              <a:rPr lang="pl-PL" sz="1600" dirty="0" err="1" smtClean="0">
                <a:solidFill>
                  <a:srgbClr val="0070C0"/>
                </a:solidFill>
                <a:latin typeface="Verdana" panose="020B0604030504040204" pitchFamily="34" charset="0"/>
                <a:ea typeface="Verdana" panose="020B0604030504040204" pitchFamily="34" charset="0"/>
                <a:cs typeface="Verdana" panose="020B0604030504040204" pitchFamily="34" charset="0"/>
              </a:rPr>
              <a:t>lower</a:t>
            </a:r>
            <a:r>
              <a:rPr lang="pl-PL" sz="1600" dirty="0" smtClean="0">
                <a:solidFill>
                  <a:srgbClr val="0070C0"/>
                </a:solidFill>
                <a:latin typeface="Verdana" panose="020B0604030504040204" pitchFamily="34" charset="0"/>
                <a:ea typeface="Verdana" panose="020B0604030504040204" pitchFamily="34" charset="0"/>
                <a:cs typeface="Verdana" panose="020B0604030504040204" pitchFamily="34" charset="0"/>
              </a:rPr>
              <a:t> </a:t>
            </a:r>
            <a:r>
              <a:rPr lang="pl-PL" sz="1600" dirty="0" err="1" smtClean="0">
                <a:solidFill>
                  <a:srgbClr val="0070C0"/>
                </a:solidFill>
                <a:latin typeface="Verdana" panose="020B0604030504040204" pitchFamily="34" charset="0"/>
                <a:ea typeface="Verdana" panose="020B0604030504040204" pitchFamily="34" charset="0"/>
                <a:cs typeface="Verdana" panose="020B0604030504040204" pitchFamily="34" charset="0"/>
              </a:rPr>
              <a:t>score</a:t>
            </a:r>
            <a:r>
              <a:rPr lang="pl-PL" sz="1600" dirty="0" smtClean="0">
                <a:solidFill>
                  <a:srgbClr val="0070C0"/>
                </a:solidFill>
                <a:latin typeface="Verdana" panose="020B0604030504040204" pitchFamily="34" charset="0"/>
                <a:ea typeface="Verdana" panose="020B0604030504040204" pitchFamily="34" charset="0"/>
                <a:cs typeface="Verdana" panose="020B0604030504040204" pitchFamily="34" charset="0"/>
              </a:rPr>
              <a:t> for the </a:t>
            </a:r>
            <a:r>
              <a:rPr lang="pl-PL" sz="1600" b="1" dirty="0" err="1" smtClean="0">
                <a:solidFill>
                  <a:srgbClr val="FF9900"/>
                </a:solidFill>
                <a:latin typeface="Verdana" panose="020B0604030504040204" pitchFamily="34" charset="0"/>
                <a:ea typeface="Verdana" panose="020B0604030504040204" pitchFamily="34" charset="0"/>
                <a:cs typeface="Verdana" panose="020B0604030504040204" pitchFamily="34" charset="0"/>
              </a:rPr>
              <a:t>relevant</a:t>
            </a:r>
            <a:r>
              <a:rPr lang="pl-PL" sz="1600" b="1" dirty="0" smtClean="0">
                <a:solidFill>
                  <a:srgbClr val="FF9900"/>
                </a:solidFill>
                <a:latin typeface="Verdana" panose="020B0604030504040204" pitchFamily="34" charset="0"/>
                <a:ea typeface="Verdana" panose="020B0604030504040204" pitchFamily="34" charset="0"/>
                <a:cs typeface="Verdana" panose="020B0604030504040204" pitchFamily="34" charset="0"/>
              </a:rPr>
              <a:t> </a:t>
            </a:r>
            <a:r>
              <a:rPr lang="pl-PL" sz="1600" b="1" dirty="0" err="1" smtClean="0">
                <a:solidFill>
                  <a:srgbClr val="FF9900"/>
                </a:solidFill>
                <a:latin typeface="Verdana" panose="020B0604030504040204" pitchFamily="34" charset="0"/>
                <a:ea typeface="Verdana" panose="020B0604030504040204" pitchFamily="34" charset="0"/>
                <a:cs typeface="Verdana" panose="020B0604030504040204" pitchFamily="34" charset="0"/>
              </a:rPr>
              <a:t>criterion</a:t>
            </a:r>
            <a:endParaRPr lang="pl-PL" sz="1600" b="1" dirty="0" smtClean="0">
              <a:solidFill>
                <a:srgbClr val="FF9900"/>
              </a:solidFill>
              <a:latin typeface="Verdana" panose="020B0604030504040204" pitchFamily="34" charset="0"/>
              <a:ea typeface="Verdana" panose="020B0604030504040204" pitchFamily="34" charset="0"/>
              <a:cs typeface="Verdana" panose="020B0604030504040204" pitchFamily="34" charset="0"/>
            </a:endParaRPr>
          </a:p>
          <a:p>
            <a:pPr lvl="1">
              <a:lnSpc>
                <a:spcPct val="100000"/>
              </a:lnSpc>
              <a:spcBef>
                <a:spcPts val="0"/>
              </a:spcBef>
              <a:spcAft>
                <a:spcPts val="600"/>
              </a:spcAft>
              <a:buClr>
                <a:srgbClr val="0070C0"/>
              </a:buClr>
              <a:buFont typeface="Verdana" panose="020B0604030504040204" pitchFamily="34" charset="0"/>
              <a:buChar char="−"/>
            </a:pPr>
            <a:r>
              <a:rPr lang="pl-PL" sz="1400" b="1" dirty="0" smtClean="0">
                <a:solidFill>
                  <a:srgbClr val="0070C0"/>
                </a:solidFill>
                <a:latin typeface="Verdana" panose="020B0604030504040204" pitchFamily="34" charset="0"/>
                <a:ea typeface="Verdana" panose="020B0604030504040204" pitchFamily="34" charset="0"/>
                <a:cs typeface="Verdana" panose="020B0604030504040204" pitchFamily="34" charset="0"/>
              </a:rPr>
              <a:t>A </a:t>
            </a:r>
            <a:r>
              <a:rPr lang="pl-PL" sz="1400" b="1" dirty="0" err="1" smtClean="0">
                <a:solidFill>
                  <a:srgbClr val="0070C0"/>
                </a:solidFill>
                <a:latin typeface="Verdana" panose="020B0604030504040204" pitchFamily="34" charset="0"/>
                <a:ea typeface="Verdana" panose="020B0604030504040204" pitchFamily="34" charset="0"/>
                <a:cs typeface="Verdana" panose="020B0604030504040204" pitchFamily="34" charset="0"/>
              </a:rPr>
              <a:t>successful</a:t>
            </a:r>
            <a:r>
              <a:rPr lang="pl-PL" sz="1400" b="1" dirty="0" smtClean="0">
                <a:solidFill>
                  <a:srgbClr val="0070C0"/>
                </a:solidFill>
                <a:latin typeface="Verdana" panose="020B0604030504040204" pitchFamily="34" charset="0"/>
                <a:ea typeface="Verdana" panose="020B0604030504040204" pitchFamily="34" charset="0"/>
                <a:cs typeface="Verdana" panose="020B0604030504040204" pitchFamily="34" charset="0"/>
              </a:rPr>
              <a:t> </a:t>
            </a:r>
            <a:r>
              <a:rPr lang="pl-PL" sz="1400" b="1" dirty="0" err="1" smtClean="0">
                <a:solidFill>
                  <a:srgbClr val="0070C0"/>
                </a:solidFill>
                <a:latin typeface="Verdana" panose="020B0604030504040204" pitchFamily="34" charset="0"/>
                <a:ea typeface="Verdana" panose="020B0604030504040204" pitchFamily="34" charset="0"/>
                <a:cs typeface="Verdana" panose="020B0604030504040204" pitchFamily="34" charset="0"/>
              </a:rPr>
              <a:t>proposal</a:t>
            </a:r>
            <a:r>
              <a:rPr lang="pl-PL" sz="1400" b="1" dirty="0" smtClean="0">
                <a:solidFill>
                  <a:srgbClr val="0070C0"/>
                </a:solidFill>
                <a:latin typeface="Verdana" panose="020B0604030504040204" pitchFamily="34" charset="0"/>
                <a:ea typeface="Verdana" panose="020B0604030504040204" pitchFamily="34" charset="0"/>
                <a:cs typeface="Verdana" panose="020B0604030504040204" pitchFamily="34" charset="0"/>
              </a:rPr>
              <a:t> </a:t>
            </a:r>
            <a:r>
              <a:rPr lang="pl-PL" sz="1400" b="1" dirty="0" err="1" smtClean="0">
                <a:solidFill>
                  <a:srgbClr val="0070C0"/>
                </a:solidFill>
                <a:latin typeface="Verdana" panose="020B0604030504040204" pitchFamily="34" charset="0"/>
                <a:ea typeface="Verdana" panose="020B0604030504040204" pitchFamily="34" charset="0"/>
                <a:cs typeface="Verdana" panose="020B0604030504040204" pitchFamily="34" charset="0"/>
              </a:rPr>
              <a:t>is</a:t>
            </a:r>
            <a:r>
              <a:rPr lang="pl-PL" sz="1400" b="1" dirty="0" smtClean="0">
                <a:solidFill>
                  <a:srgbClr val="0070C0"/>
                </a:solidFill>
                <a:latin typeface="Verdana" panose="020B0604030504040204" pitchFamily="34" charset="0"/>
                <a:ea typeface="Verdana" panose="020B0604030504040204" pitchFamily="34" charset="0"/>
                <a:cs typeface="Verdana" panose="020B0604030504040204" pitchFamily="34" charset="0"/>
              </a:rPr>
              <a:t> </a:t>
            </a:r>
            <a:r>
              <a:rPr lang="pl-PL" sz="1400" b="1" dirty="0" err="1" smtClean="0">
                <a:solidFill>
                  <a:srgbClr val="0070C0"/>
                </a:solidFill>
                <a:latin typeface="Verdana" panose="020B0604030504040204" pitchFamily="34" charset="0"/>
                <a:ea typeface="Verdana" panose="020B0604030504040204" pitchFamily="34" charset="0"/>
                <a:cs typeface="Verdana" panose="020B0604030504040204" pitchFamily="34" charset="0"/>
              </a:rPr>
              <a:t>expected</a:t>
            </a:r>
            <a:r>
              <a:rPr lang="pl-PL" sz="1400" b="1" dirty="0" smtClean="0">
                <a:solidFill>
                  <a:srgbClr val="0070C0"/>
                </a:solidFill>
                <a:latin typeface="Verdana" panose="020B0604030504040204" pitchFamily="34" charset="0"/>
                <a:ea typeface="Verdana" panose="020B0604030504040204" pitchFamily="34" charset="0"/>
                <a:cs typeface="Verdana" panose="020B0604030504040204" pitchFamily="34" charset="0"/>
              </a:rPr>
              <a:t> to </a:t>
            </a:r>
            <a:r>
              <a:rPr lang="pl-PL" sz="1400" b="1" dirty="0" err="1" smtClean="0">
                <a:solidFill>
                  <a:srgbClr val="0070C0"/>
                </a:solidFill>
                <a:latin typeface="Verdana" panose="020B0604030504040204" pitchFamily="34" charset="0"/>
                <a:ea typeface="Verdana" panose="020B0604030504040204" pitchFamily="34" charset="0"/>
                <a:cs typeface="Verdana" panose="020B0604030504040204" pitchFamily="34" charset="0"/>
              </a:rPr>
              <a:t>address</a:t>
            </a:r>
            <a:r>
              <a:rPr lang="pl-PL" sz="1400" b="1" dirty="0" smtClean="0">
                <a:solidFill>
                  <a:srgbClr val="0070C0"/>
                </a:solidFill>
                <a:latin typeface="Verdana" panose="020B0604030504040204" pitchFamily="34" charset="0"/>
                <a:ea typeface="Verdana" panose="020B0604030504040204" pitchFamily="34" charset="0"/>
                <a:cs typeface="Verdana" panose="020B0604030504040204" pitchFamily="34" charset="0"/>
              </a:rPr>
              <a:t> </a:t>
            </a:r>
            <a:r>
              <a:rPr lang="pl-PL" sz="1400" b="1" dirty="0" err="1" smtClean="0">
                <a:solidFill>
                  <a:srgbClr val="0070C0"/>
                </a:solidFill>
                <a:latin typeface="Verdana" panose="020B0604030504040204" pitchFamily="34" charset="0"/>
                <a:ea typeface="Verdana" panose="020B0604030504040204" pitchFamily="34" charset="0"/>
                <a:cs typeface="Verdana" panose="020B0604030504040204" pitchFamily="34" charset="0"/>
              </a:rPr>
              <a:t>them</a:t>
            </a:r>
            <a:r>
              <a:rPr lang="pl-PL" sz="1400" b="1" dirty="0" smtClean="0">
                <a:solidFill>
                  <a:srgbClr val="0070C0"/>
                </a:solidFill>
                <a:latin typeface="Verdana" panose="020B0604030504040204" pitchFamily="34" charset="0"/>
                <a:ea typeface="Verdana" panose="020B0604030504040204" pitchFamily="34" charset="0"/>
                <a:cs typeface="Verdana" panose="020B0604030504040204" pitchFamily="34" charset="0"/>
              </a:rPr>
              <a:t>, </a:t>
            </a:r>
            <a:r>
              <a:rPr lang="pl-PL" sz="1400" b="1" dirty="0" err="1" smtClean="0">
                <a:solidFill>
                  <a:srgbClr val="0070C0"/>
                </a:solidFill>
                <a:latin typeface="Verdana" panose="020B0604030504040204" pitchFamily="34" charset="0"/>
                <a:ea typeface="Verdana" panose="020B0604030504040204" pitchFamily="34" charset="0"/>
                <a:cs typeface="Verdana" panose="020B0604030504040204" pitchFamily="34" charset="0"/>
              </a:rPr>
              <a:t>or</a:t>
            </a:r>
            <a:r>
              <a:rPr lang="pl-PL" sz="1400" b="1" dirty="0" smtClean="0">
                <a:solidFill>
                  <a:srgbClr val="0070C0"/>
                </a:solidFill>
                <a:latin typeface="Verdana" panose="020B0604030504040204" pitchFamily="34" charset="0"/>
                <a:ea typeface="Verdana" panose="020B0604030504040204" pitchFamily="34" charset="0"/>
                <a:cs typeface="Verdana" panose="020B0604030504040204" pitchFamily="34" charset="0"/>
              </a:rPr>
              <a:t> </a:t>
            </a:r>
            <a:r>
              <a:rPr lang="pl-PL" sz="1400" b="1" dirty="0" err="1" smtClean="0">
                <a:solidFill>
                  <a:srgbClr val="0070C0"/>
                </a:solidFill>
                <a:latin typeface="Verdana" panose="020B0604030504040204" pitchFamily="34" charset="0"/>
                <a:ea typeface="Verdana" panose="020B0604030504040204" pitchFamily="34" charset="0"/>
                <a:cs typeface="Verdana" panose="020B0604030504040204" pitchFamily="34" charset="0"/>
              </a:rPr>
              <a:t>convicingly</a:t>
            </a:r>
            <a:r>
              <a:rPr lang="pl-PL" sz="1400" b="1" dirty="0" smtClean="0">
                <a:solidFill>
                  <a:srgbClr val="0070C0"/>
                </a:solidFill>
                <a:latin typeface="Verdana" panose="020B0604030504040204" pitchFamily="34" charset="0"/>
                <a:ea typeface="Verdana" panose="020B0604030504040204" pitchFamily="34" charset="0"/>
                <a:cs typeface="Verdana" panose="020B0604030504040204" pitchFamily="34" charset="0"/>
              </a:rPr>
              <a:t> </a:t>
            </a:r>
            <a:r>
              <a:rPr lang="pl-PL" sz="1400" b="1" dirty="0" err="1" smtClean="0">
                <a:solidFill>
                  <a:srgbClr val="0070C0"/>
                </a:solidFill>
                <a:latin typeface="Verdana" panose="020B0604030504040204" pitchFamily="34" charset="0"/>
                <a:ea typeface="Verdana" panose="020B0604030504040204" pitchFamily="34" charset="0"/>
                <a:cs typeface="Verdana" panose="020B0604030504040204" pitchFamily="34" charset="0"/>
              </a:rPr>
              <a:t>explain</a:t>
            </a:r>
            <a:r>
              <a:rPr lang="pl-PL" sz="1400" b="1" dirty="0" smtClean="0">
                <a:solidFill>
                  <a:srgbClr val="0070C0"/>
                </a:solidFill>
                <a:latin typeface="Verdana" panose="020B0604030504040204" pitchFamily="34" charset="0"/>
                <a:ea typeface="Verdana" panose="020B0604030504040204" pitchFamily="34" charset="0"/>
                <a:cs typeface="Verdana" panose="020B0604030504040204" pitchFamily="34" charset="0"/>
              </a:rPr>
              <a:t> </a:t>
            </a:r>
            <a:r>
              <a:rPr lang="pl-PL" sz="1400" b="1" dirty="0" err="1" smtClean="0">
                <a:solidFill>
                  <a:srgbClr val="0070C0"/>
                </a:solidFill>
                <a:latin typeface="Verdana" panose="020B0604030504040204" pitchFamily="34" charset="0"/>
                <a:ea typeface="Verdana" panose="020B0604030504040204" pitchFamily="34" charset="0"/>
                <a:cs typeface="Verdana" panose="020B0604030504040204" pitchFamily="34" charset="0"/>
              </a:rPr>
              <a:t>why</a:t>
            </a:r>
            <a:r>
              <a:rPr lang="pl-PL" sz="1400" b="1" dirty="0" smtClean="0">
                <a:solidFill>
                  <a:srgbClr val="0070C0"/>
                </a:solidFill>
                <a:latin typeface="Verdana" panose="020B0604030504040204" pitchFamily="34" charset="0"/>
                <a:ea typeface="Verdana" panose="020B0604030504040204" pitchFamily="34" charset="0"/>
                <a:cs typeface="Verdana" panose="020B0604030504040204" pitchFamily="34" charset="0"/>
              </a:rPr>
              <a:t> not </a:t>
            </a:r>
            <a:r>
              <a:rPr lang="pl-PL" sz="1400" b="1" dirty="0" err="1" smtClean="0">
                <a:solidFill>
                  <a:srgbClr val="0070C0"/>
                </a:solidFill>
                <a:latin typeface="Verdana" panose="020B0604030504040204" pitchFamily="34" charset="0"/>
                <a:ea typeface="Verdana" panose="020B0604030504040204" pitchFamily="34" charset="0"/>
                <a:cs typeface="Verdana" panose="020B0604030504040204" pitchFamily="34" charset="0"/>
              </a:rPr>
              <a:t>relevant</a:t>
            </a:r>
            <a:r>
              <a:rPr lang="pl-PL" sz="1400" b="1" dirty="0" smtClean="0">
                <a:solidFill>
                  <a:srgbClr val="0070C0"/>
                </a:solidFill>
                <a:latin typeface="Verdana" panose="020B0604030504040204" pitchFamily="34" charset="0"/>
                <a:ea typeface="Verdana" panose="020B0604030504040204" pitchFamily="34" charset="0"/>
                <a:cs typeface="Verdana" panose="020B0604030504040204" pitchFamily="34" charset="0"/>
              </a:rPr>
              <a:t> </a:t>
            </a:r>
            <a:r>
              <a:rPr lang="pl-PL" sz="1400" b="1" dirty="0" err="1" smtClean="0">
                <a:solidFill>
                  <a:srgbClr val="0070C0"/>
                </a:solidFill>
                <a:latin typeface="Verdana" panose="020B0604030504040204" pitchFamily="34" charset="0"/>
                <a:ea typeface="Verdana" panose="020B0604030504040204" pitchFamily="34" charset="0"/>
                <a:cs typeface="Verdana" panose="020B0604030504040204" pitchFamily="34" charset="0"/>
              </a:rPr>
              <a:t>an</a:t>
            </a:r>
            <a:r>
              <a:rPr lang="pl-PL" sz="1400" b="1" dirty="0" smtClean="0">
                <a:solidFill>
                  <a:srgbClr val="0070C0"/>
                </a:solidFill>
                <a:latin typeface="Verdana" panose="020B0604030504040204" pitchFamily="34" charset="0"/>
                <a:ea typeface="Verdana" panose="020B0604030504040204" pitchFamily="34" charset="0"/>
                <a:cs typeface="Verdana" panose="020B0604030504040204" pitchFamily="34" charset="0"/>
              </a:rPr>
              <a:t> a </a:t>
            </a:r>
            <a:r>
              <a:rPr lang="pl-PL" sz="1400" b="1" dirty="0" err="1" smtClean="0">
                <a:solidFill>
                  <a:srgbClr val="0070C0"/>
                </a:solidFill>
                <a:latin typeface="Verdana" panose="020B0604030504040204" pitchFamily="34" charset="0"/>
                <a:ea typeface="Verdana" panose="020B0604030504040204" pitchFamily="34" charset="0"/>
                <a:cs typeface="Verdana" panose="020B0604030504040204" pitchFamily="34" charset="0"/>
              </a:rPr>
              <a:t>particular</a:t>
            </a:r>
            <a:r>
              <a:rPr lang="pl-PL" sz="1400" b="1" dirty="0" smtClean="0">
                <a:solidFill>
                  <a:srgbClr val="0070C0"/>
                </a:solidFill>
                <a:latin typeface="Verdana" panose="020B0604030504040204" pitchFamily="34" charset="0"/>
                <a:ea typeface="Verdana" panose="020B0604030504040204" pitchFamily="34" charset="0"/>
                <a:cs typeface="Verdana" panose="020B0604030504040204" pitchFamily="34" charset="0"/>
              </a:rPr>
              <a:t> </a:t>
            </a:r>
            <a:r>
              <a:rPr lang="pl-PL" sz="1400" b="1" dirty="0" err="1" smtClean="0">
                <a:solidFill>
                  <a:srgbClr val="0070C0"/>
                </a:solidFill>
                <a:latin typeface="Verdana" panose="020B0604030504040204" pitchFamily="34" charset="0"/>
                <a:ea typeface="Verdana" panose="020B0604030504040204" pitchFamily="34" charset="0"/>
                <a:cs typeface="Verdana" panose="020B0604030504040204" pitchFamily="34" charset="0"/>
              </a:rPr>
              <a:t>case</a:t>
            </a:r>
            <a:endParaRPr lang="pl-PL" sz="1400" b="1" dirty="0" smtClean="0">
              <a:solidFill>
                <a:srgbClr val="0070C0"/>
              </a:solidFill>
              <a:latin typeface="Verdana" panose="020B0604030504040204" pitchFamily="34" charset="0"/>
              <a:ea typeface="Verdana" panose="020B0604030504040204" pitchFamily="34" charset="0"/>
              <a:cs typeface="Verdana" panose="020B0604030504040204" pitchFamily="34" charset="0"/>
            </a:endParaRPr>
          </a:p>
          <a:p>
            <a:pPr lvl="1">
              <a:lnSpc>
                <a:spcPct val="100000"/>
              </a:lnSpc>
              <a:spcBef>
                <a:spcPts val="0"/>
              </a:spcBef>
              <a:spcAft>
                <a:spcPts val="600"/>
              </a:spcAft>
              <a:buClr>
                <a:srgbClr val="0070C0"/>
              </a:buClr>
              <a:buFont typeface="Verdana" panose="020B0604030504040204" pitchFamily="34" charset="0"/>
              <a:buChar char="−"/>
            </a:pPr>
            <a:r>
              <a:rPr lang="pl-PL" sz="1400" b="1" dirty="0" err="1" smtClean="0">
                <a:solidFill>
                  <a:srgbClr val="0070C0"/>
                </a:solidFill>
                <a:latin typeface="Verdana" panose="020B0604030504040204" pitchFamily="34" charset="0"/>
                <a:ea typeface="Verdana" panose="020B0604030504040204" pitchFamily="34" charset="0"/>
                <a:cs typeface="Verdana" panose="020B0604030504040204" pitchFamily="34" charset="0"/>
              </a:rPr>
              <a:t>Proposals</a:t>
            </a:r>
            <a:r>
              <a:rPr lang="pl-PL" sz="1400" b="1" dirty="0" smtClean="0">
                <a:solidFill>
                  <a:srgbClr val="0070C0"/>
                </a:solidFill>
                <a:latin typeface="Verdana" panose="020B0604030504040204" pitchFamily="34" charset="0"/>
                <a:ea typeface="Verdana" panose="020B0604030504040204" pitchFamily="34" charset="0"/>
                <a:cs typeface="Verdana" panose="020B0604030504040204" pitchFamily="34" charset="0"/>
              </a:rPr>
              <a:t> </a:t>
            </a:r>
            <a:r>
              <a:rPr lang="pl-PL" sz="1400" b="1" dirty="0" err="1" smtClean="0">
                <a:solidFill>
                  <a:srgbClr val="0070C0"/>
                </a:solidFill>
                <a:latin typeface="Verdana" panose="020B0604030504040204" pitchFamily="34" charset="0"/>
                <a:ea typeface="Verdana" panose="020B0604030504040204" pitchFamily="34" charset="0"/>
                <a:cs typeface="Verdana" panose="020B0604030504040204" pitchFamily="34" charset="0"/>
              </a:rPr>
              <a:t>addressing</a:t>
            </a:r>
            <a:r>
              <a:rPr lang="pl-PL" sz="1400" b="1" dirty="0" smtClean="0">
                <a:solidFill>
                  <a:srgbClr val="0070C0"/>
                </a:solidFill>
                <a:latin typeface="Verdana" panose="020B0604030504040204" pitchFamily="34" charset="0"/>
                <a:ea typeface="Verdana" panose="020B0604030504040204" pitchFamily="34" charset="0"/>
                <a:cs typeface="Verdana" panose="020B0604030504040204" pitchFamily="34" charset="0"/>
              </a:rPr>
              <a:t> cross-</a:t>
            </a:r>
            <a:r>
              <a:rPr lang="pl-PL" sz="1400" b="1" dirty="0" err="1" smtClean="0">
                <a:solidFill>
                  <a:srgbClr val="0070C0"/>
                </a:solidFill>
                <a:latin typeface="Verdana" panose="020B0604030504040204" pitchFamily="34" charset="0"/>
                <a:ea typeface="Verdana" panose="020B0604030504040204" pitchFamily="34" charset="0"/>
                <a:cs typeface="Verdana" panose="020B0604030504040204" pitchFamily="34" charset="0"/>
              </a:rPr>
              <a:t>cutting</a:t>
            </a:r>
            <a:r>
              <a:rPr lang="pl-PL" sz="1400" b="1" dirty="0" smtClean="0">
                <a:solidFill>
                  <a:srgbClr val="0070C0"/>
                </a:solidFill>
                <a:latin typeface="Verdana" panose="020B0604030504040204" pitchFamily="34" charset="0"/>
                <a:ea typeface="Verdana" panose="020B0604030504040204" pitchFamily="34" charset="0"/>
                <a:cs typeface="Verdana" panose="020B0604030504040204" pitchFamily="34" charset="0"/>
              </a:rPr>
              <a:t> </a:t>
            </a:r>
            <a:r>
              <a:rPr lang="pl-PL" sz="1400" b="1" dirty="0" err="1" smtClean="0">
                <a:solidFill>
                  <a:srgbClr val="0070C0"/>
                </a:solidFill>
                <a:latin typeface="Verdana" panose="020B0604030504040204" pitchFamily="34" charset="0"/>
                <a:ea typeface="Verdana" panose="020B0604030504040204" pitchFamily="34" charset="0"/>
                <a:cs typeface="Verdana" panose="020B0604030504040204" pitchFamily="34" charset="0"/>
              </a:rPr>
              <a:t>issues</a:t>
            </a:r>
            <a:r>
              <a:rPr lang="pl-PL" sz="1400" b="1" dirty="0" smtClean="0">
                <a:solidFill>
                  <a:srgbClr val="0070C0"/>
                </a:solidFill>
                <a:latin typeface="Verdana" panose="020B0604030504040204" pitchFamily="34" charset="0"/>
                <a:ea typeface="Verdana" panose="020B0604030504040204" pitchFamily="34" charset="0"/>
                <a:cs typeface="Verdana" panose="020B0604030504040204" pitchFamily="34" charset="0"/>
              </a:rPr>
              <a:t> </a:t>
            </a:r>
            <a:r>
              <a:rPr lang="pl-PL" sz="1400" b="1" dirty="0" err="1" smtClean="0">
                <a:solidFill>
                  <a:srgbClr val="0070C0"/>
                </a:solidFill>
                <a:latin typeface="Verdana" panose="020B0604030504040204" pitchFamily="34" charset="0"/>
                <a:ea typeface="Verdana" panose="020B0604030504040204" pitchFamily="34" charset="0"/>
                <a:cs typeface="Verdana" panose="020B0604030504040204" pitchFamily="34" charset="0"/>
              </a:rPr>
              <a:t>which</a:t>
            </a:r>
            <a:r>
              <a:rPr lang="pl-PL" sz="1400" b="1" dirty="0" smtClean="0">
                <a:solidFill>
                  <a:srgbClr val="0070C0"/>
                </a:solidFill>
                <a:latin typeface="Verdana" panose="020B0604030504040204" pitchFamily="34" charset="0"/>
                <a:ea typeface="Verdana" panose="020B0604030504040204" pitchFamily="34" charset="0"/>
                <a:cs typeface="Verdana" panose="020B0604030504040204" pitchFamily="34" charset="0"/>
              </a:rPr>
              <a:t> </a:t>
            </a:r>
            <a:r>
              <a:rPr lang="pl-PL" sz="1400" b="1" dirty="0" err="1" smtClean="0">
                <a:solidFill>
                  <a:srgbClr val="0070C0"/>
                </a:solidFill>
                <a:latin typeface="Verdana" panose="020B0604030504040204" pitchFamily="34" charset="0"/>
                <a:ea typeface="Verdana" panose="020B0604030504040204" pitchFamily="34" charset="0"/>
                <a:cs typeface="Verdana" panose="020B0604030504040204" pitchFamily="34" charset="0"/>
              </a:rPr>
              <a:t>are</a:t>
            </a:r>
            <a:r>
              <a:rPr lang="pl-PL" sz="1400" b="1" dirty="0" smtClean="0">
                <a:solidFill>
                  <a:srgbClr val="0070C0"/>
                </a:solidFill>
                <a:latin typeface="Verdana" panose="020B0604030504040204" pitchFamily="34" charset="0"/>
                <a:ea typeface="Verdana" panose="020B0604030504040204" pitchFamily="34" charset="0"/>
                <a:cs typeface="Verdana" panose="020B0604030504040204" pitchFamily="34" charset="0"/>
              </a:rPr>
              <a:t> not </a:t>
            </a:r>
            <a:r>
              <a:rPr lang="pl-PL" sz="1400" b="1" dirty="0" err="1" smtClean="0">
                <a:solidFill>
                  <a:srgbClr val="0070C0"/>
                </a:solidFill>
                <a:latin typeface="Verdana" panose="020B0604030504040204" pitchFamily="34" charset="0"/>
                <a:ea typeface="Verdana" panose="020B0604030504040204" pitchFamily="34" charset="0"/>
                <a:cs typeface="Verdana" panose="020B0604030504040204" pitchFamily="34" charset="0"/>
              </a:rPr>
              <a:t>explicitly</a:t>
            </a:r>
            <a:r>
              <a:rPr lang="pl-PL" sz="1400" b="1" dirty="0" smtClean="0">
                <a:solidFill>
                  <a:srgbClr val="0070C0"/>
                </a:solidFill>
                <a:latin typeface="Verdana" panose="020B0604030504040204" pitchFamily="34" charset="0"/>
                <a:ea typeface="Verdana" panose="020B0604030504040204" pitchFamily="34" charset="0"/>
                <a:cs typeface="Verdana" panose="020B0604030504040204" pitchFamily="34" charset="0"/>
              </a:rPr>
              <a:t> </a:t>
            </a:r>
            <a:r>
              <a:rPr lang="pl-PL" sz="1400" b="1" dirty="0" err="1" smtClean="0">
                <a:solidFill>
                  <a:srgbClr val="0070C0"/>
                </a:solidFill>
                <a:latin typeface="Verdana" panose="020B0604030504040204" pitchFamily="34" charset="0"/>
                <a:ea typeface="Verdana" panose="020B0604030504040204" pitchFamily="34" charset="0"/>
                <a:cs typeface="Verdana" panose="020B0604030504040204" pitchFamily="34" charset="0"/>
              </a:rPr>
              <a:t>mentioned</a:t>
            </a:r>
            <a:r>
              <a:rPr lang="pl-PL" sz="1400" b="1" dirty="0" smtClean="0">
                <a:solidFill>
                  <a:srgbClr val="0070C0"/>
                </a:solidFill>
                <a:latin typeface="Verdana" panose="020B0604030504040204" pitchFamily="34" charset="0"/>
                <a:ea typeface="Verdana" panose="020B0604030504040204" pitchFamily="34" charset="0"/>
                <a:cs typeface="Verdana" panose="020B0604030504040204" pitchFamily="34" charset="0"/>
              </a:rPr>
              <a:t> in the </a:t>
            </a:r>
            <a:r>
              <a:rPr lang="pl-PL" sz="1400" b="1" dirty="0" err="1" smtClean="0">
                <a:solidFill>
                  <a:srgbClr val="0070C0"/>
                </a:solidFill>
                <a:latin typeface="Verdana" panose="020B0604030504040204" pitchFamily="34" charset="0"/>
                <a:ea typeface="Verdana" panose="020B0604030504040204" pitchFamily="34" charset="0"/>
                <a:cs typeface="Verdana" panose="020B0604030504040204" pitchFamily="34" charset="0"/>
              </a:rPr>
              <a:t>scope</a:t>
            </a:r>
            <a:r>
              <a:rPr lang="pl-PL" sz="1400" b="1" dirty="0" smtClean="0">
                <a:solidFill>
                  <a:srgbClr val="0070C0"/>
                </a:solidFill>
                <a:latin typeface="Verdana" panose="020B0604030504040204" pitchFamily="34" charset="0"/>
                <a:ea typeface="Verdana" panose="020B0604030504040204" pitchFamily="34" charset="0"/>
                <a:cs typeface="Verdana" panose="020B0604030504040204" pitchFamily="34" charset="0"/>
              </a:rPr>
              <a:t> of the </a:t>
            </a:r>
            <a:r>
              <a:rPr lang="pl-PL" sz="1400" b="1" dirty="0" err="1" smtClean="0">
                <a:solidFill>
                  <a:srgbClr val="0070C0"/>
                </a:solidFill>
                <a:latin typeface="Verdana" panose="020B0604030504040204" pitchFamily="34" charset="0"/>
                <a:ea typeface="Verdana" panose="020B0604030504040204" pitchFamily="34" charset="0"/>
                <a:cs typeface="Verdana" panose="020B0604030504040204" pitchFamily="34" charset="0"/>
              </a:rPr>
              <a:t>call</a:t>
            </a:r>
            <a:r>
              <a:rPr lang="pl-PL" sz="1400" b="1" dirty="0" smtClean="0">
                <a:solidFill>
                  <a:srgbClr val="0070C0"/>
                </a:solidFill>
                <a:latin typeface="Verdana" panose="020B0604030504040204" pitchFamily="34" charset="0"/>
                <a:ea typeface="Verdana" panose="020B0604030504040204" pitchFamily="34" charset="0"/>
                <a:cs typeface="Verdana" panose="020B0604030504040204" pitchFamily="34" charset="0"/>
              </a:rPr>
              <a:t> </a:t>
            </a:r>
            <a:r>
              <a:rPr lang="pl-PL" sz="1400" b="1" dirty="0" err="1" smtClean="0">
                <a:solidFill>
                  <a:srgbClr val="0070C0"/>
                </a:solidFill>
                <a:latin typeface="Verdana" panose="020B0604030504040204" pitchFamily="34" charset="0"/>
                <a:ea typeface="Verdana" panose="020B0604030504040204" pitchFamily="34" charset="0"/>
                <a:cs typeface="Verdana" panose="020B0604030504040204" pitchFamily="34" charset="0"/>
              </a:rPr>
              <a:t>can</a:t>
            </a:r>
            <a:r>
              <a:rPr lang="pl-PL" sz="1400" b="1" dirty="0" smtClean="0">
                <a:solidFill>
                  <a:srgbClr val="0070C0"/>
                </a:solidFill>
                <a:latin typeface="Verdana" panose="020B0604030504040204" pitchFamily="34" charset="0"/>
                <a:ea typeface="Verdana" panose="020B0604030504040204" pitchFamily="34" charset="0"/>
                <a:cs typeface="Verdana" panose="020B0604030504040204" pitchFamily="34" charset="0"/>
              </a:rPr>
              <a:t> </a:t>
            </a:r>
            <a:r>
              <a:rPr lang="pl-PL" sz="1400" b="1" dirty="0" err="1" smtClean="0">
                <a:solidFill>
                  <a:srgbClr val="0070C0"/>
                </a:solidFill>
                <a:latin typeface="Verdana" panose="020B0604030504040204" pitchFamily="34" charset="0"/>
                <a:ea typeface="Verdana" panose="020B0604030504040204" pitchFamily="34" charset="0"/>
                <a:cs typeface="Verdana" panose="020B0604030504040204" pitchFamily="34" charset="0"/>
              </a:rPr>
              <a:t>also</a:t>
            </a:r>
            <a:r>
              <a:rPr lang="pl-PL" sz="1400" b="1" dirty="0" smtClean="0">
                <a:solidFill>
                  <a:srgbClr val="0070C0"/>
                </a:solidFill>
                <a:latin typeface="Verdana" panose="020B0604030504040204" pitchFamily="34" charset="0"/>
                <a:ea typeface="Verdana" panose="020B0604030504040204" pitchFamily="34" charset="0"/>
                <a:cs typeface="Verdana" panose="020B0604030504040204" pitchFamily="34" charset="0"/>
              </a:rPr>
              <a:t> be </a:t>
            </a:r>
            <a:r>
              <a:rPr lang="pl-PL" sz="1400" b="1" dirty="0" err="1" smtClean="0">
                <a:solidFill>
                  <a:srgbClr val="0070C0"/>
                </a:solidFill>
                <a:latin typeface="Verdana" panose="020B0604030504040204" pitchFamily="34" charset="0"/>
                <a:ea typeface="Verdana" panose="020B0604030504040204" pitchFamily="34" charset="0"/>
                <a:cs typeface="Verdana" panose="020B0604030504040204" pitchFamily="34" charset="0"/>
              </a:rPr>
              <a:t>evaluated</a:t>
            </a:r>
            <a:r>
              <a:rPr lang="pl-PL" sz="1400" b="1" dirty="0" smtClean="0">
                <a:solidFill>
                  <a:srgbClr val="0070C0"/>
                </a:solidFill>
                <a:latin typeface="Verdana" panose="020B0604030504040204" pitchFamily="34" charset="0"/>
                <a:ea typeface="Verdana" panose="020B0604030504040204" pitchFamily="34" charset="0"/>
                <a:cs typeface="Verdana" panose="020B0604030504040204" pitchFamily="34" charset="0"/>
              </a:rPr>
              <a:t> </a:t>
            </a:r>
            <a:r>
              <a:rPr lang="pl-PL" sz="1400" b="1" dirty="0" err="1" smtClean="0">
                <a:solidFill>
                  <a:srgbClr val="0070C0"/>
                </a:solidFill>
                <a:latin typeface="Verdana" panose="020B0604030504040204" pitchFamily="34" charset="0"/>
                <a:ea typeface="Verdana" panose="020B0604030504040204" pitchFamily="34" charset="0"/>
                <a:cs typeface="Verdana" panose="020B0604030504040204" pitchFamily="34" charset="0"/>
              </a:rPr>
              <a:t>positively</a:t>
            </a:r>
            <a:endParaRPr lang="en-GB" sz="1400" b="1" dirty="0" smtClean="0">
              <a:solidFill>
                <a:srgbClr val="0070C0"/>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267585364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dirty="0" err="1" smtClean="0"/>
              <a:t>Relevance</a:t>
            </a:r>
            <a:r>
              <a:rPr lang="pl-PL" dirty="0" smtClean="0"/>
              <a:t> of the </a:t>
            </a:r>
            <a:r>
              <a:rPr lang="pl-PL" dirty="0" err="1" smtClean="0"/>
              <a:t>proposal</a:t>
            </a:r>
            <a:endParaRPr lang="en-GB" dirty="0"/>
          </a:p>
        </p:txBody>
      </p:sp>
      <p:sp>
        <p:nvSpPr>
          <p:cNvPr id="3" name="Symbol zastępczy zawartości 2"/>
          <p:cNvSpPr>
            <a:spLocks noGrp="1"/>
          </p:cNvSpPr>
          <p:nvPr>
            <p:ph idx="1"/>
          </p:nvPr>
        </p:nvSpPr>
        <p:spPr/>
        <p:txBody>
          <a:bodyPr/>
          <a:lstStyle/>
          <a:p>
            <a:r>
              <a:rPr lang="pl-PL" sz="2400" dirty="0" smtClean="0">
                <a:solidFill>
                  <a:srgbClr val="0070C0"/>
                </a:solidFill>
              </a:rPr>
              <a:t>A </a:t>
            </a:r>
            <a:r>
              <a:rPr lang="pl-PL" sz="2400" dirty="0" err="1" smtClean="0">
                <a:solidFill>
                  <a:srgbClr val="0070C0"/>
                </a:solidFill>
              </a:rPr>
              <a:t>proposal</a:t>
            </a:r>
            <a:r>
              <a:rPr lang="pl-PL" sz="2400" dirty="0" smtClean="0">
                <a:solidFill>
                  <a:srgbClr val="0070C0"/>
                </a:solidFill>
              </a:rPr>
              <a:t> </a:t>
            </a:r>
            <a:r>
              <a:rPr lang="pl-PL" sz="2400" dirty="0" err="1" smtClean="0">
                <a:solidFill>
                  <a:srgbClr val="0070C0"/>
                </a:solidFill>
              </a:rPr>
              <a:t>should</a:t>
            </a:r>
            <a:r>
              <a:rPr lang="pl-PL" sz="2400" dirty="0" smtClean="0">
                <a:solidFill>
                  <a:srgbClr val="0070C0"/>
                </a:solidFill>
              </a:rPr>
              <a:t> </a:t>
            </a:r>
            <a:r>
              <a:rPr lang="pl-PL" sz="2400" dirty="0" err="1" smtClean="0">
                <a:solidFill>
                  <a:srgbClr val="0070C0"/>
                </a:solidFill>
              </a:rPr>
              <a:t>correspond</a:t>
            </a:r>
            <a:r>
              <a:rPr lang="pl-PL" sz="2400" dirty="0" smtClean="0">
                <a:solidFill>
                  <a:srgbClr val="0070C0"/>
                </a:solidFill>
              </a:rPr>
              <a:t> to the </a:t>
            </a:r>
            <a:r>
              <a:rPr lang="pl-PL" sz="2400" dirty="0" err="1" smtClean="0">
                <a:solidFill>
                  <a:srgbClr val="0070C0"/>
                </a:solidFill>
              </a:rPr>
              <a:t>topic</a:t>
            </a:r>
            <a:r>
              <a:rPr lang="pl-PL" sz="2400" dirty="0" smtClean="0">
                <a:solidFill>
                  <a:srgbClr val="0070C0"/>
                </a:solidFill>
              </a:rPr>
              <a:t> </a:t>
            </a:r>
            <a:r>
              <a:rPr lang="pl-PL" sz="2400" dirty="0" err="1" smtClean="0">
                <a:solidFill>
                  <a:srgbClr val="0070C0"/>
                </a:solidFill>
              </a:rPr>
              <a:t>against</a:t>
            </a:r>
            <a:r>
              <a:rPr lang="pl-PL" sz="2400" dirty="0" smtClean="0">
                <a:solidFill>
                  <a:srgbClr val="0070C0"/>
                </a:solidFill>
              </a:rPr>
              <a:t> </a:t>
            </a:r>
            <a:r>
              <a:rPr lang="pl-PL" sz="2400" dirty="0" err="1" smtClean="0">
                <a:solidFill>
                  <a:srgbClr val="0070C0"/>
                </a:solidFill>
              </a:rPr>
              <a:t>which</a:t>
            </a:r>
            <a:r>
              <a:rPr lang="pl-PL" sz="2400" dirty="0" smtClean="0">
                <a:solidFill>
                  <a:srgbClr val="0070C0"/>
                </a:solidFill>
              </a:rPr>
              <a:t> </a:t>
            </a:r>
            <a:r>
              <a:rPr lang="pl-PL" sz="2400" dirty="0" err="1" smtClean="0">
                <a:solidFill>
                  <a:srgbClr val="0070C0"/>
                </a:solidFill>
              </a:rPr>
              <a:t>is</a:t>
            </a:r>
            <a:r>
              <a:rPr lang="pl-PL" sz="2400" dirty="0" smtClean="0">
                <a:solidFill>
                  <a:srgbClr val="0070C0"/>
                </a:solidFill>
              </a:rPr>
              <a:t> </a:t>
            </a:r>
            <a:r>
              <a:rPr lang="pl-PL" sz="2400" dirty="0" err="1" smtClean="0">
                <a:solidFill>
                  <a:srgbClr val="0070C0"/>
                </a:solidFill>
              </a:rPr>
              <a:t>submitted</a:t>
            </a:r>
            <a:endParaRPr lang="pl-PL" sz="2400" dirty="0" smtClean="0">
              <a:solidFill>
                <a:srgbClr val="0070C0"/>
              </a:solidFill>
            </a:endParaRPr>
          </a:p>
          <a:p>
            <a:pPr lvl="1"/>
            <a:r>
              <a:rPr lang="pl-PL" sz="2000" b="1" dirty="0" smtClean="0"/>
              <a:t>Out of </a:t>
            </a:r>
            <a:r>
              <a:rPr lang="pl-PL" sz="2000" b="1" dirty="0" err="1" smtClean="0"/>
              <a:t>scope</a:t>
            </a:r>
            <a:r>
              <a:rPr lang="pl-PL" sz="2000" dirty="0" smtClean="0"/>
              <a:t>: </a:t>
            </a:r>
            <a:r>
              <a:rPr lang="pl-PL" sz="2000" dirty="0" err="1" smtClean="0"/>
              <a:t>proposal</a:t>
            </a:r>
            <a:r>
              <a:rPr lang="pl-PL" sz="2000" dirty="0" smtClean="0"/>
              <a:t> </a:t>
            </a:r>
            <a:r>
              <a:rPr lang="pl-PL" sz="2000" dirty="0" err="1" smtClean="0"/>
              <a:t>is</a:t>
            </a:r>
            <a:r>
              <a:rPr lang="pl-PL" sz="2000" dirty="0" smtClean="0"/>
              <a:t> not </a:t>
            </a:r>
            <a:r>
              <a:rPr lang="pl-PL" sz="2000" dirty="0" err="1" smtClean="0"/>
              <a:t>addressing</a:t>
            </a:r>
            <a:r>
              <a:rPr lang="pl-PL" sz="2000" dirty="0" smtClean="0"/>
              <a:t> </a:t>
            </a:r>
            <a:r>
              <a:rPr lang="pl-PL" sz="2000" dirty="0" err="1" smtClean="0"/>
              <a:t>specific</a:t>
            </a:r>
            <a:r>
              <a:rPr lang="pl-PL" sz="2000" dirty="0" smtClean="0"/>
              <a:t> challenge nor </a:t>
            </a:r>
            <a:r>
              <a:rPr lang="pl-PL" sz="2000" dirty="0" err="1" smtClean="0"/>
              <a:t>falls</a:t>
            </a:r>
            <a:r>
              <a:rPr lang="pl-PL" sz="2000" dirty="0" smtClean="0"/>
              <a:t> </a:t>
            </a:r>
            <a:r>
              <a:rPr lang="pl-PL" sz="2000" dirty="0" err="1" smtClean="0"/>
              <a:t>within</a:t>
            </a:r>
            <a:r>
              <a:rPr lang="pl-PL" sz="2000" dirty="0" smtClean="0"/>
              <a:t> </a:t>
            </a:r>
            <a:r>
              <a:rPr lang="pl-PL" sz="2000" dirty="0" err="1" smtClean="0"/>
              <a:t>specific</a:t>
            </a:r>
            <a:r>
              <a:rPr lang="pl-PL" sz="2000" dirty="0" smtClean="0"/>
              <a:t> </a:t>
            </a:r>
            <a:r>
              <a:rPr lang="pl-PL" sz="2000" dirty="0" err="1" smtClean="0"/>
              <a:t>scope</a:t>
            </a:r>
            <a:endParaRPr lang="pl-PL" sz="2000" dirty="0"/>
          </a:p>
          <a:p>
            <a:pPr lvl="1"/>
            <a:r>
              <a:rPr lang="pl-PL" sz="2000" b="1" dirty="0" err="1" smtClean="0"/>
              <a:t>Partially</a:t>
            </a:r>
            <a:r>
              <a:rPr lang="pl-PL" sz="2000" b="1" dirty="0" smtClean="0"/>
              <a:t> in </a:t>
            </a:r>
            <a:r>
              <a:rPr lang="pl-PL" sz="2000" b="1" dirty="0" err="1" smtClean="0"/>
              <a:t>scope</a:t>
            </a:r>
            <a:r>
              <a:rPr lang="pl-PL" sz="2000" b="1" dirty="0" smtClean="0"/>
              <a:t>: </a:t>
            </a:r>
            <a:r>
              <a:rPr lang="pl-PL" sz="2000" dirty="0" smtClean="0"/>
              <a:t>part of the </a:t>
            </a:r>
            <a:r>
              <a:rPr lang="pl-PL" sz="2000" dirty="0" err="1" smtClean="0"/>
              <a:t>proposal</a:t>
            </a:r>
            <a:r>
              <a:rPr lang="pl-PL" sz="2000" dirty="0" smtClean="0"/>
              <a:t> </a:t>
            </a:r>
            <a:r>
              <a:rPr lang="pl-PL" sz="2000" dirty="0" err="1" smtClean="0"/>
              <a:t>addresses</a:t>
            </a:r>
            <a:r>
              <a:rPr lang="pl-PL" sz="2000" dirty="0" smtClean="0"/>
              <a:t> the </a:t>
            </a:r>
            <a:r>
              <a:rPr lang="pl-PL" sz="2000" dirty="0" err="1" smtClean="0"/>
              <a:t>topic</a:t>
            </a:r>
            <a:r>
              <a:rPr lang="pl-PL" sz="2000" dirty="0" smtClean="0"/>
              <a:t> in </a:t>
            </a:r>
            <a:r>
              <a:rPr lang="pl-PL" sz="2000" dirty="0" err="1" smtClean="0"/>
              <a:t>question</a:t>
            </a:r>
            <a:r>
              <a:rPr lang="pl-PL" sz="2000" dirty="0" smtClean="0"/>
              <a:t>; the </a:t>
            </a:r>
            <a:r>
              <a:rPr lang="pl-PL" sz="2000" dirty="0" err="1" smtClean="0"/>
              <a:t>score</a:t>
            </a:r>
            <a:r>
              <a:rPr lang="pl-PL" sz="2000" dirty="0" smtClean="0"/>
              <a:t> for the </a:t>
            </a:r>
            <a:r>
              <a:rPr lang="pl-PL" sz="2000" dirty="0" err="1" smtClean="0"/>
              <a:t>criterion</a:t>
            </a:r>
            <a:r>
              <a:rPr lang="pl-PL" sz="2000" dirty="0" smtClean="0"/>
              <a:t> „Excellence” </a:t>
            </a:r>
            <a:r>
              <a:rPr lang="pl-PL" sz="2000" dirty="0" err="1" smtClean="0"/>
              <a:t>will</a:t>
            </a:r>
            <a:r>
              <a:rPr lang="pl-PL" sz="2000" dirty="0" smtClean="0"/>
              <a:t> be </a:t>
            </a:r>
            <a:r>
              <a:rPr lang="pl-PL" sz="2000" dirty="0" err="1" smtClean="0"/>
              <a:t>limited</a:t>
            </a:r>
            <a:r>
              <a:rPr lang="pl-PL" sz="2000" dirty="0" smtClean="0"/>
              <a:t> </a:t>
            </a:r>
            <a:r>
              <a:rPr lang="pl-PL" sz="2000" dirty="0" err="1" smtClean="0"/>
              <a:t>at</a:t>
            </a:r>
            <a:r>
              <a:rPr lang="pl-PL" sz="2000" dirty="0" smtClean="0"/>
              <a:t> a </a:t>
            </a:r>
            <a:r>
              <a:rPr lang="pl-PL" sz="2000" dirty="0" err="1" smtClean="0"/>
              <a:t>level</a:t>
            </a:r>
            <a:r>
              <a:rPr lang="pl-PL" sz="2000" dirty="0" smtClean="0"/>
              <a:t> </a:t>
            </a:r>
            <a:r>
              <a:rPr lang="pl-PL" sz="2000" dirty="0" err="1" smtClean="0"/>
              <a:t>proprtionate</a:t>
            </a:r>
            <a:r>
              <a:rPr lang="pl-PL" sz="2000" dirty="0" smtClean="0"/>
              <a:t> to the </a:t>
            </a:r>
            <a:r>
              <a:rPr lang="pl-PL" sz="2000" dirty="0" err="1" smtClean="0"/>
              <a:t>degree</a:t>
            </a:r>
            <a:r>
              <a:rPr lang="pl-PL" sz="2000" dirty="0" smtClean="0"/>
              <a:t> </a:t>
            </a:r>
            <a:r>
              <a:rPr lang="pl-PL" sz="2000" dirty="0" err="1" smtClean="0"/>
              <a:t>that</a:t>
            </a:r>
            <a:r>
              <a:rPr lang="pl-PL" sz="2000" dirty="0" smtClean="0"/>
              <a:t> the </a:t>
            </a:r>
            <a:r>
              <a:rPr lang="pl-PL" sz="2000" dirty="0" err="1" smtClean="0"/>
              <a:t>poposal</a:t>
            </a:r>
            <a:r>
              <a:rPr lang="pl-PL" sz="2000" dirty="0" smtClean="0"/>
              <a:t> </a:t>
            </a:r>
            <a:r>
              <a:rPr lang="pl-PL" sz="2000" dirty="0" err="1" smtClean="0"/>
              <a:t>is</a:t>
            </a:r>
            <a:r>
              <a:rPr lang="pl-PL" sz="2000" dirty="0" smtClean="0"/>
              <a:t> </a:t>
            </a:r>
            <a:r>
              <a:rPr lang="pl-PL" sz="2000" dirty="0" err="1" smtClean="0"/>
              <a:t>relevant</a:t>
            </a:r>
            <a:endParaRPr lang="pl-PL" sz="2000" dirty="0" smtClean="0"/>
          </a:p>
          <a:p>
            <a:r>
              <a:rPr lang="pl-PL" dirty="0" smtClean="0">
                <a:solidFill>
                  <a:srgbClr val="0070C0"/>
                </a:solidFill>
              </a:rPr>
              <a:t>„</a:t>
            </a:r>
            <a:r>
              <a:rPr lang="pl-PL" sz="2400" dirty="0" smtClean="0">
                <a:solidFill>
                  <a:srgbClr val="0070C0"/>
                </a:solidFill>
              </a:rPr>
              <a:t>Out od </a:t>
            </a:r>
            <a:r>
              <a:rPr lang="pl-PL" sz="2400" dirty="0" err="1" smtClean="0">
                <a:solidFill>
                  <a:srgbClr val="0070C0"/>
                </a:solidFill>
              </a:rPr>
              <a:t>scope</a:t>
            </a:r>
            <a:r>
              <a:rPr lang="pl-PL" sz="2400" dirty="0" smtClean="0">
                <a:solidFill>
                  <a:srgbClr val="0070C0"/>
                </a:solidFill>
              </a:rPr>
              <a:t>” </a:t>
            </a:r>
            <a:r>
              <a:rPr lang="pl-PL" sz="2400" dirty="0" err="1" smtClean="0">
                <a:solidFill>
                  <a:srgbClr val="0070C0"/>
                </a:solidFill>
              </a:rPr>
              <a:t>proposal</a:t>
            </a:r>
            <a:r>
              <a:rPr lang="pl-PL" sz="2400" dirty="0" smtClean="0">
                <a:solidFill>
                  <a:srgbClr val="0070C0"/>
                </a:solidFill>
              </a:rPr>
              <a:t> </a:t>
            </a:r>
            <a:r>
              <a:rPr lang="pl-PL" sz="2400" dirty="0" err="1" smtClean="0">
                <a:solidFill>
                  <a:srgbClr val="0070C0"/>
                </a:solidFill>
              </a:rPr>
              <a:t>will</a:t>
            </a:r>
            <a:r>
              <a:rPr lang="pl-PL" sz="2400" dirty="0" smtClean="0">
                <a:solidFill>
                  <a:srgbClr val="0070C0"/>
                </a:solidFill>
              </a:rPr>
              <a:t> not be </a:t>
            </a:r>
            <a:r>
              <a:rPr lang="pl-PL" sz="2400" dirty="0" err="1" smtClean="0">
                <a:solidFill>
                  <a:srgbClr val="0070C0"/>
                </a:solidFill>
              </a:rPr>
              <a:t>evaluated</a:t>
            </a:r>
            <a:r>
              <a:rPr lang="pl-PL" sz="2400" dirty="0" smtClean="0">
                <a:solidFill>
                  <a:srgbClr val="0070C0"/>
                </a:solidFill>
              </a:rPr>
              <a:t>, and </a:t>
            </a:r>
            <a:r>
              <a:rPr lang="pl-PL" sz="2400" dirty="0" err="1" smtClean="0">
                <a:solidFill>
                  <a:srgbClr val="0070C0"/>
                </a:solidFill>
              </a:rPr>
              <a:t>will</a:t>
            </a:r>
            <a:r>
              <a:rPr lang="pl-PL" sz="2400" dirty="0" smtClean="0">
                <a:solidFill>
                  <a:srgbClr val="0070C0"/>
                </a:solidFill>
              </a:rPr>
              <a:t> be </a:t>
            </a:r>
            <a:r>
              <a:rPr lang="pl-PL" sz="2400" dirty="0" err="1" smtClean="0">
                <a:solidFill>
                  <a:srgbClr val="0070C0"/>
                </a:solidFill>
              </a:rPr>
              <a:t>rejected</a:t>
            </a:r>
            <a:endParaRPr lang="pl-PL" sz="2400" dirty="0" smtClean="0">
              <a:solidFill>
                <a:srgbClr val="0070C0"/>
              </a:solidFill>
            </a:endParaRPr>
          </a:p>
          <a:p>
            <a:r>
              <a:rPr lang="pl-PL" sz="2400" dirty="0" smtClean="0">
                <a:solidFill>
                  <a:srgbClr val="0070C0"/>
                </a:solidFill>
              </a:rPr>
              <a:t>„</a:t>
            </a:r>
            <a:r>
              <a:rPr lang="pl-PL" sz="2400" dirty="0" err="1" smtClean="0">
                <a:solidFill>
                  <a:srgbClr val="0070C0"/>
                </a:solidFill>
              </a:rPr>
              <a:t>Partially</a:t>
            </a:r>
            <a:r>
              <a:rPr lang="pl-PL" sz="2400" dirty="0" smtClean="0">
                <a:solidFill>
                  <a:srgbClr val="0070C0"/>
                </a:solidFill>
              </a:rPr>
              <a:t> in </a:t>
            </a:r>
            <a:r>
              <a:rPr lang="pl-PL" sz="2400" dirty="0" err="1" smtClean="0">
                <a:solidFill>
                  <a:srgbClr val="0070C0"/>
                </a:solidFill>
              </a:rPr>
              <a:t>scope</a:t>
            </a:r>
            <a:r>
              <a:rPr lang="pl-PL" sz="2400" dirty="0" smtClean="0">
                <a:solidFill>
                  <a:srgbClr val="0070C0"/>
                </a:solidFill>
              </a:rPr>
              <a:t>” </a:t>
            </a:r>
            <a:r>
              <a:rPr lang="pl-PL" sz="2400" dirty="0" err="1" smtClean="0">
                <a:solidFill>
                  <a:srgbClr val="0070C0"/>
                </a:solidFill>
              </a:rPr>
              <a:t>proposal</a:t>
            </a:r>
            <a:r>
              <a:rPr lang="pl-PL" sz="2400" dirty="0" smtClean="0">
                <a:solidFill>
                  <a:srgbClr val="0070C0"/>
                </a:solidFill>
              </a:rPr>
              <a:t> </a:t>
            </a:r>
            <a:r>
              <a:rPr lang="pl-PL" sz="2400" dirty="0" err="1" smtClean="0">
                <a:solidFill>
                  <a:srgbClr val="0070C0"/>
                </a:solidFill>
              </a:rPr>
              <a:t>is</a:t>
            </a:r>
            <a:r>
              <a:rPr lang="pl-PL" sz="2400" dirty="0" smtClean="0">
                <a:solidFill>
                  <a:srgbClr val="0070C0"/>
                </a:solidFill>
              </a:rPr>
              <a:t> </a:t>
            </a:r>
            <a:r>
              <a:rPr lang="pl-PL" sz="2400" dirty="0" err="1" smtClean="0">
                <a:solidFill>
                  <a:srgbClr val="0070C0"/>
                </a:solidFill>
              </a:rPr>
              <a:t>unlikely</a:t>
            </a:r>
            <a:r>
              <a:rPr lang="pl-PL" sz="2400" dirty="0" smtClean="0">
                <a:solidFill>
                  <a:srgbClr val="0070C0"/>
                </a:solidFill>
              </a:rPr>
              <a:t> to be </a:t>
            </a:r>
            <a:r>
              <a:rPr lang="pl-PL" sz="2400" dirty="0" err="1" smtClean="0">
                <a:solidFill>
                  <a:srgbClr val="0070C0"/>
                </a:solidFill>
              </a:rPr>
              <a:t>funded</a:t>
            </a:r>
            <a:endParaRPr lang="en-GB" sz="2400" dirty="0">
              <a:solidFill>
                <a:srgbClr val="0070C0"/>
              </a:solidFill>
            </a:endParaRPr>
          </a:p>
        </p:txBody>
      </p:sp>
    </p:spTree>
    <p:extLst>
      <p:ext uri="{BB962C8B-B14F-4D97-AF65-F5344CB8AC3E}">
        <p14:creationId xmlns:p14="http://schemas.microsoft.com/office/powerpoint/2010/main" val="426721079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Operational capacity</a:t>
            </a:r>
            <a:endParaRPr lang="fr-BE" sz="2000" dirty="0">
              <a:solidFill>
                <a:schemeClr val="tx1"/>
              </a:solidFill>
            </a:endParaRPr>
          </a:p>
        </p:txBody>
      </p:sp>
      <p:sp>
        <p:nvSpPr>
          <p:cNvPr id="3" name="Content Placeholder 2"/>
          <p:cNvSpPr>
            <a:spLocks noGrp="1"/>
          </p:cNvSpPr>
          <p:nvPr>
            <p:ph idx="1"/>
          </p:nvPr>
        </p:nvSpPr>
        <p:spPr>
          <a:solidFill>
            <a:schemeClr val="bg1"/>
          </a:solidFill>
          <a:ln>
            <a:noFill/>
          </a:ln>
        </p:spPr>
        <p:txBody>
          <a:bodyPr>
            <a:normAutofit/>
          </a:bodyPr>
          <a:lstStyle/>
          <a:p>
            <a:pPr marL="342900" indent="-342900">
              <a:spcAft>
                <a:spcPts val="1200"/>
              </a:spcAft>
              <a:buClr>
                <a:srgbClr val="0070C0"/>
              </a:buClr>
              <a:buFont typeface="Arial" panose="020B0604020202020204" pitchFamily="34" charset="0"/>
              <a:buChar char="•"/>
            </a:pPr>
            <a:r>
              <a:rPr lang="en-US" sz="2000" dirty="0" smtClean="0">
                <a:solidFill>
                  <a:srgbClr val="0070C0"/>
                </a:solidFill>
              </a:rPr>
              <a:t>As part of the Individual Evaluation, give your view on whether each applicant has the necessary </a:t>
            </a:r>
            <a:r>
              <a:rPr lang="en-US" sz="2000" u="sng" dirty="0" smtClean="0">
                <a:solidFill>
                  <a:srgbClr val="0070C0"/>
                </a:solidFill>
              </a:rPr>
              <a:t>basic</a:t>
            </a:r>
            <a:r>
              <a:rPr lang="en-US" sz="2000" dirty="0" smtClean="0">
                <a:solidFill>
                  <a:srgbClr val="0070C0"/>
                </a:solidFill>
              </a:rPr>
              <a:t> operational capacity to carry out their proposed activity(</a:t>
            </a:r>
            <a:r>
              <a:rPr lang="en-US" sz="2000" dirty="0" err="1" smtClean="0">
                <a:solidFill>
                  <a:srgbClr val="0070C0"/>
                </a:solidFill>
              </a:rPr>
              <a:t>ies</a:t>
            </a:r>
            <a:r>
              <a:rPr lang="en-US" sz="2000" dirty="0" smtClean="0">
                <a:solidFill>
                  <a:srgbClr val="0070C0"/>
                </a:solidFill>
              </a:rPr>
              <a:t>) </a:t>
            </a:r>
            <a:r>
              <a:rPr lang="en-US" sz="2000" b="0" dirty="0" smtClean="0">
                <a:solidFill>
                  <a:srgbClr val="0070C0"/>
                </a:solidFill>
              </a:rPr>
              <a:t>based on the information provided</a:t>
            </a:r>
          </a:p>
          <a:p>
            <a:pPr lvl="1">
              <a:spcBef>
                <a:spcPts val="0"/>
              </a:spcBef>
              <a:spcAft>
                <a:spcPts val="600"/>
              </a:spcAft>
              <a:buClr>
                <a:srgbClr val="0070C0"/>
              </a:buClr>
              <a:buFont typeface="Verdana" panose="020B0604030504040204" pitchFamily="34" charset="0"/>
              <a:buChar char="−"/>
            </a:pPr>
            <a:r>
              <a:rPr lang="en-US" sz="1900" dirty="0" smtClean="0">
                <a:solidFill>
                  <a:srgbClr val="0070C0"/>
                </a:solidFill>
              </a:rPr>
              <a:t>Curriculum Vitae</a:t>
            </a:r>
          </a:p>
          <a:p>
            <a:pPr lvl="1">
              <a:spcBef>
                <a:spcPts val="0"/>
              </a:spcBef>
              <a:spcAft>
                <a:spcPts val="600"/>
              </a:spcAft>
              <a:buClr>
                <a:srgbClr val="0070C0"/>
              </a:buClr>
              <a:buFont typeface="Verdana" panose="020B0604030504040204" pitchFamily="34" charset="0"/>
              <a:buChar char="−"/>
            </a:pPr>
            <a:r>
              <a:rPr lang="en-US" sz="1900" dirty="0" smtClean="0">
                <a:solidFill>
                  <a:srgbClr val="0070C0"/>
                </a:solidFill>
              </a:rPr>
              <a:t>Relevant publications or achievements </a:t>
            </a:r>
          </a:p>
          <a:p>
            <a:pPr lvl="1">
              <a:spcBef>
                <a:spcPts val="0"/>
              </a:spcBef>
              <a:spcAft>
                <a:spcPts val="600"/>
              </a:spcAft>
              <a:buClr>
                <a:srgbClr val="0070C0"/>
              </a:buClr>
              <a:buFont typeface="Verdana" panose="020B0604030504040204" pitchFamily="34" charset="0"/>
              <a:buChar char="−"/>
            </a:pPr>
            <a:r>
              <a:rPr lang="en-US" sz="1900" dirty="0">
                <a:solidFill>
                  <a:srgbClr val="0070C0"/>
                </a:solidFill>
              </a:rPr>
              <a:t>R</a:t>
            </a:r>
            <a:r>
              <a:rPr lang="en-US" sz="1900" dirty="0" smtClean="0">
                <a:solidFill>
                  <a:srgbClr val="0070C0"/>
                </a:solidFill>
              </a:rPr>
              <a:t>elevant previous projects or activities</a:t>
            </a:r>
          </a:p>
          <a:p>
            <a:pPr lvl="1">
              <a:spcBef>
                <a:spcPts val="0"/>
              </a:spcBef>
              <a:spcAft>
                <a:spcPts val="600"/>
              </a:spcAft>
              <a:buClr>
                <a:srgbClr val="0070C0"/>
              </a:buClr>
              <a:buFont typeface="Verdana" panose="020B0604030504040204" pitchFamily="34" charset="0"/>
              <a:buChar char="−"/>
            </a:pPr>
            <a:r>
              <a:rPr lang="en-GB" sz="1900" dirty="0" smtClean="0">
                <a:solidFill>
                  <a:srgbClr val="0070C0"/>
                </a:solidFill>
              </a:rPr>
              <a:t>Description </a:t>
            </a:r>
            <a:r>
              <a:rPr lang="en-GB" sz="1900" dirty="0">
                <a:solidFill>
                  <a:srgbClr val="0070C0"/>
                </a:solidFill>
              </a:rPr>
              <a:t>of any significant infrastructure </a:t>
            </a:r>
            <a:r>
              <a:rPr lang="en-GB" sz="1900" dirty="0" smtClean="0">
                <a:solidFill>
                  <a:srgbClr val="0070C0"/>
                </a:solidFill>
              </a:rPr>
              <a:t>or </a:t>
            </a:r>
            <a:r>
              <a:rPr lang="en-GB" sz="1900" dirty="0">
                <a:solidFill>
                  <a:srgbClr val="0070C0"/>
                </a:solidFill>
              </a:rPr>
              <a:t>any major items of </a:t>
            </a:r>
            <a:r>
              <a:rPr lang="en-GB" sz="1900" dirty="0" smtClean="0">
                <a:solidFill>
                  <a:srgbClr val="0070C0"/>
                </a:solidFill>
              </a:rPr>
              <a:t>technical equipment</a:t>
            </a:r>
            <a:endParaRPr lang="en-US" sz="1900" dirty="0">
              <a:solidFill>
                <a:srgbClr val="0070C0"/>
              </a:solidFill>
            </a:endParaRPr>
          </a:p>
          <a:p>
            <a:pPr marL="361950" lvl="1" indent="-361950">
              <a:spcAft>
                <a:spcPts val="1200"/>
              </a:spcAft>
              <a:buClr>
                <a:srgbClr val="0070C0"/>
              </a:buClr>
              <a:buSzPct val="120000"/>
              <a:buFont typeface="Arial" panose="020B0604020202020204" pitchFamily="34" charset="0"/>
              <a:buChar char="•"/>
            </a:pPr>
            <a:r>
              <a:rPr lang="en-US" sz="2000" b="1" dirty="0" smtClean="0">
                <a:solidFill>
                  <a:srgbClr val="0070C0"/>
                </a:solidFill>
              </a:rPr>
              <a:t>At the consensus group, you consider whether an </a:t>
            </a:r>
            <a:r>
              <a:rPr lang="en-US" sz="2000" b="1" dirty="0">
                <a:solidFill>
                  <a:srgbClr val="0070C0"/>
                </a:solidFill>
              </a:rPr>
              <a:t>applicant lacks basic operational </a:t>
            </a:r>
            <a:r>
              <a:rPr lang="en-US" sz="2000" b="1" dirty="0" smtClean="0">
                <a:solidFill>
                  <a:srgbClr val="0070C0"/>
                </a:solidFill>
              </a:rPr>
              <a:t>capacity </a:t>
            </a:r>
          </a:p>
          <a:p>
            <a:pPr marL="361950" lvl="1" indent="-361950">
              <a:spcAft>
                <a:spcPts val="1200"/>
              </a:spcAft>
              <a:buClr>
                <a:srgbClr val="0070C0"/>
              </a:buClr>
              <a:buSzPct val="120000"/>
              <a:buFont typeface="Arial" panose="020B0604020202020204" pitchFamily="34" charset="0"/>
              <a:buChar char="•"/>
            </a:pPr>
            <a:r>
              <a:rPr lang="en-US" sz="2000" b="1" dirty="0" smtClean="0">
                <a:solidFill>
                  <a:srgbClr val="0070C0"/>
                </a:solidFill>
              </a:rPr>
              <a:t>If yes, you </a:t>
            </a:r>
            <a:r>
              <a:rPr lang="en-US" sz="2000" b="1" dirty="0">
                <a:solidFill>
                  <a:srgbClr val="0070C0"/>
                </a:solidFill>
              </a:rPr>
              <a:t>make comments and score the </a:t>
            </a:r>
            <a:r>
              <a:rPr lang="en-US" sz="2000" b="1" dirty="0" smtClean="0">
                <a:solidFill>
                  <a:srgbClr val="0070C0"/>
                </a:solidFill>
              </a:rPr>
              <a:t>full proposal </a:t>
            </a:r>
            <a:r>
              <a:rPr lang="en-US" sz="2000" dirty="0" smtClean="0">
                <a:solidFill>
                  <a:srgbClr val="0070C0"/>
                </a:solidFill>
              </a:rPr>
              <a:t>including the parts related to the applicant(s) lacking basic operational capacity.  Later at consensus stage after a common view, evaluate the proposal without the applicant(s) and their proposed activities.</a:t>
            </a:r>
            <a:endParaRPr lang="en-US" sz="2000" dirty="0">
              <a:solidFill>
                <a:srgbClr val="0070C0"/>
              </a:solidFill>
            </a:endParaRPr>
          </a:p>
          <a:p>
            <a:pPr lvl="1">
              <a:buClr>
                <a:srgbClr val="0070C0"/>
              </a:buClr>
              <a:buFont typeface="Verdana" panose="020B0604030504040204" pitchFamily="34" charset="0"/>
              <a:buChar char="−"/>
            </a:pPr>
            <a:endParaRPr lang="en-US" dirty="0" smtClean="0">
              <a:solidFill>
                <a:srgbClr val="0070C0"/>
              </a:solidFill>
            </a:endParaRPr>
          </a:p>
          <a:p>
            <a:pPr lvl="1">
              <a:buClr>
                <a:srgbClr val="0070C0"/>
              </a:buClr>
              <a:buFont typeface="Verdana" panose="020B0604030504040204" pitchFamily="34" charset="0"/>
              <a:buChar char="−"/>
            </a:pPr>
            <a:endParaRPr lang="en-GB" dirty="0">
              <a:solidFill>
                <a:srgbClr val="0070C0"/>
              </a:solidFill>
            </a:endParaRPr>
          </a:p>
        </p:txBody>
      </p:sp>
    </p:spTree>
    <p:extLst>
      <p:ext uri="{BB962C8B-B14F-4D97-AF65-F5344CB8AC3E}">
        <p14:creationId xmlns:p14="http://schemas.microsoft.com/office/powerpoint/2010/main" val="326945567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dirty="0" smtClean="0"/>
              <a:t>Innovation</a:t>
            </a:r>
            <a:endParaRPr lang="en-GB" dirty="0"/>
          </a:p>
        </p:txBody>
      </p:sp>
      <p:sp>
        <p:nvSpPr>
          <p:cNvPr id="3" name="Content Placeholder 2"/>
          <p:cNvSpPr>
            <a:spLocks noGrp="1"/>
          </p:cNvSpPr>
          <p:nvPr>
            <p:ph idx="1"/>
          </p:nvPr>
        </p:nvSpPr>
        <p:spPr>
          <a:solidFill>
            <a:schemeClr val="bg1"/>
          </a:solidFill>
          <a:ln>
            <a:noFill/>
          </a:ln>
        </p:spPr>
        <p:txBody>
          <a:bodyPr>
            <a:normAutofit fontScale="92500" lnSpcReduction="10000"/>
          </a:bodyPr>
          <a:lstStyle/>
          <a:p>
            <a:pPr>
              <a:spcBef>
                <a:spcPts val="0"/>
              </a:spcBef>
              <a:spcAft>
                <a:spcPts val="600"/>
              </a:spcAft>
              <a:buClr>
                <a:srgbClr val="0070C0"/>
              </a:buClr>
              <a:buFont typeface="Arial" panose="020B0604020202020204" pitchFamily="34" charset="0"/>
              <a:buChar char="•"/>
            </a:pPr>
            <a:r>
              <a:rPr lang="pl-PL" dirty="0" err="1" smtClean="0">
                <a:solidFill>
                  <a:srgbClr val="0070C0"/>
                </a:solidFill>
              </a:rPr>
              <a:t>Emphasis</a:t>
            </a:r>
            <a:r>
              <a:rPr lang="pl-PL" dirty="0" smtClean="0">
                <a:solidFill>
                  <a:srgbClr val="0070C0"/>
                </a:solidFill>
              </a:rPr>
              <a:t> on:</a:t>
            </a:r>
          </a:p>
          <a:p>
            <a:pPr lvl="1">
              <a:spcBef>
                <a:spcPts val="0"/>
              </a:spcBef>
              <a:spcAft>
                <a:spcPts val="600"/>
              </a:spcAft>
              <a:buClr>
                <a:srgbClr val="0070C0"/>
              </a:buClr>
              <a:buFont typeface="Arial" panose="020B0604020202020204" pitchFamily="34" charset="0"/>
              <a:buChar char="•"/>
            </a:pPr>
            <a:r>
              <a:rPr lang="pl-PL" b="1" dirty="0" err="1" smtClean="0">
                <a:solidFill>
                  <a:srgbClr val="0070C0"/>
                </a:solidFill>
              </a:rPr>
              <a:t>research</a:t>
            </a:r>
            <a:r>
              <a:rPr lang="pl-PL" b="1" dirty="0" smtClean="0">
                <a:solidFill>
                  <a:srgbClr val="0070C0"/>
                </a:solidFill>
              </a:rPr>
              <a:t> and </a:t>
            </a:r>
            <a:r>
              <a:rPr lang="pl-PL" b="1" dirty="0" err="1" smtClean="0">
                <a:solidFill>
                  <a:srgbClr val="0070C0"/>
                </a:solidFill>
              </a:rPr>
              <a:t>innovation</a:t>
            </a:r>
            <a:r>
              <a:rPr lang="pl-PL" b="1" dirty="0" smtClean="0">
                <a:solidFill>
                  <a:srgbClr val="0070C0"/>
                </a:solidFill>
              </a:rPr>
              <a:t> </a:t>
            </a:r>
            <a:r>
              <a:rPr lang="pl-PL" b="1" dirty="0" err="1" smtClean="0">
                <a:solidFill>
                  <a:srgbClr val="0070C0"/>
                </a:solidFill>
              </a:rPr>
              <a:t>activities</a:t>
            </a:r>
            <a:r>
              <a:rPr lang="pl-PL" b="1" dirty="0" smtClean="0">
                <a:solidFill>
                  <a:srgbClr val="0070C0"/>
                </a:solidFill>
              </a:rPr>
              <a:t> </a:t>
            </a:r>
          </a:p>
          <a:p>
            <a:pPr lvl="1">
              <a:spcBef>
                <a:spcPts val="0"/>
              </a:spcBef>
              <a:spcAft>
                <a:spcPts val="600"/>
              </a:spcAft>
              <a:buClr>
                <a:srgbClr val="0070C0"/>
              </a:buClr>
              <a:buFont typeface="Arial" panose="020B0604020202020204" pitchFamily="34" charset="0"/>
              <a:buChar char="•"/>
            </a:pPr>
            <a:r>
              <a:rPr lang="pl-PL" dirty="0" err="1" smtClean="0">
                <a:solidFill>
                  <a:srgbClr val="0070C0"/>
                </a:solidFill>
              </a:rPr>
              <a:t>complemented</a:t>
            </a:r>
            <a:r>
              <a:rPr lang="pl-PL" dirty="0" smtClean="0">
                <a:solidFill>
                  <a:srgbClr val="0070C0"/>
                </a:solidFill>
              </a:rPr>
              <a:t> with </a:t>
            </a:r>
            <a:r>
              <a:rPr lang="pl-PL" b="1" dirty="0" err="1" smtClean="0">
                <a:solidFill>
                  <a:srgbClr val="0070C0"/>
                </a:solidFill>
              </a:rPr>
              <a:t>activities</a:t>
            </a:r>
            <a:r>
              <a:rPr lang="pl-PL" b="1" dirty="0" smtClean="0">
                <a:solidFill>
                  <a:srgbClr val="0070C0"/>
                </a:solidFill>
              </a:rPr>
              <a:t> </a:t>
            </a:r>
            <a:r>
              <a:rPr lang="pl-PL" b="1" dirty="0" err="1" smtClean="0">
                <a:solidFill>
                  <a:srgbClr val="0070C0"/>
                </a:solidFill>
              </a:rPr>
              <a:t>which</a:t>
            </a:r>
            <a:r>
              <a:rPr lang="pl-PL" b="1" dirty="0" smtClean="0">
                <a:solidFill>
                  <a:srgbClr val="0070C0"/>
                </a:solidFill>
              </a:rPr>
              <a:t> </a:t>
            </a:r>
            <a:r>
              <a:rPr lang="pl-PL" b="1" dirty="0" err="1" smtClean="0">
                <a:solidFill>
                  <a:srgbClr val="0070C0"/>
                </a:solidFill>
              </a:rPr>
              <a:t>operate</a:t>
            </a:r>
            <a:r>
              <a:rPr lang="pl-PL" b="1" dirty="0" smtClean="0">
                <a:solidFill>
                  <a:srgbClr val="0070C0"/>
                </a:solidFill>
              </a:rPr>
              <a:t> </a:t>
            </a:r>
            <a:r>
              <a:rPr lang="pl-PL" b="1" dirty="0" err="1" smtClean="0">
                <a:solidFill>
                  <a:srgbClr val="0070C0"/>
                </a:solidFill>
              </a:rPr>
              <a:t>close</a:t>
            </a:r>
            <a:r>
              <a:rPr lang="pl-PL" b="1" dirty="0" smtClean="0">
                <a:solidFill>
                  <a:srgbClr val="0070C0"/>
                </a:solidFill>
              </a:rPr>
              <a:t> to the end-</a:t>
            </a:r>
            <a:r>
              <a:rPr lang="pl-PL" b="1" dirty="0" err="1" smtClean="0">
                <a:solidFill>
                  <a:srgbClr val="0070C0"/>
                </a:solidFill>
              </a:rPr>
              <a:t>users</a:t>
            </a:r>
            <a:r>
              <a:rPr lang="pl-PL" b="1" dirty="0" smtClean="0">
                <a:solidFill>
                  <a:srgbClr val="0070C0"/>
                </a:solidFill>
              </a:rPr>
              <a:t> and the market</a:t>
            </a:r>
            <a:r>
              <a:rPr lang="pl-PL" dirty="0" smtClean="0">
                <a:solidFill>
                  <a:srgbClr val="0070C0"/>
                </a:solidFill>
              </a:rPr>
              <a:t>, </a:t>
            </a:r>
            <a:r>
              <a:rPr lang="pl-PL" dirty="0" err="1" smtClean="0">
                <a:solidFill>
                  <a:srgbClr val="0070C0"/>
                </a:solidFill>
              </a:rPr>
              <a:t>such</a:t>
            </a:r>
            <a:r>
              <a:rPr lang="pl-PL" dirty="0" smtClean="0">
                <a:solidFill>
                  <a:srgbClr val="0070C0"/>
                </a:solidFill>
              </a:rPr>
              <a:t> as </a:t>
            </a:r>
            <a:r>
              <a:rPr lang="pl-PL" dirty="0" err="1" smtClean="0">
                <a:solidFill>
                  <a:srgbClr val="0070C0"/>
                </a:solidFill>
              </a:rPr>
              <a:t>prototyping</a:t>
            </a:r>
            <a:r>
              <a:rPr lang="pl-PL" dirty="0" smtClean="0">
                <a:solidFill>
                  <a:srgbClr val="0070C0"/>
                </a:solidFill>
              </a:rPr>
              <a:t>, </a:t>
            </a:r>
            <a:r>
              <a:rPr lang="pl-PL" dirty="0" err="1" smtClean="0">
                <a:solidFill>
                  <a:srgbClr val="0070C0"/>
                </a:solidFill>
              </a:rPr>
              <a:t>testing</a:t>
            </a:r>
            <a:r>
              <a:rPr lang="pl-PL" dirty="0" smtClean="0">
                <a:solidFill>
                  <a:srgbClr val="0070C0"/>
                </a:solidFill>
              </a:rPr>
              <a:t>, </a:t>
            </a:r>
            <a:r>
              <a:rPr lang="pl-PL" dirty="0" err="1" smtClean="0">
                <a:solidFill>
                  <a:srgbClr val="0070C0"/>
                </a:solidFill>
              </a:rPr>
              <a:t>demonstrating</a:t>
            </a:r>
            <a:r>
              <a:rPr lang="pl-PL" dirty="0" smtClean="0">
                <a:solidFill>
                  <a:srgbClr val="0070C0"/>
                </a:solidFill>
              </a:rPr>
              <a:t> and </a:t>
            </a:r>
            <a:r>
              <a:rPr lang="pl-PL" dirty="0" err="1" smtClean="0">
                <a:solidFill>
                  <a:srgbClr val="0070C0"/>
                </a:solidFill>
              </a:rPr>
              <a:t>piloting</a:t>
            </a:r>
            <a:endParaRPr lang="pl-PL" dirty="0" smtClean="0">
              <a:solidFill>
                <a:srgbClr val="0070C0"/>
              </a:solidFill>
            </a:endParaRPr>
          </a:p>
          <a:p>
            <a:pPr>
              <a:spcBef>
                <a:spcPts val="0"/>
              </a:spcBef>
              <a:spcAft>
                <a:spcPts val="600"/>
              </a:spcAft>
              <a:buClr>
                <a:srgbClr val="0070C0"/>
              </a:buClr>
              <a:buFont typeface="Arial" panose="020B0604020202020204" pitchFamily="34" charset="0"/>
              <a:buChar char="•"/>
            </a:pPr>
            <a:r>
              <a:rPr lang="pl-PL" dirty="0" err="1">
                <a:solidFill>
                  <a:srgbClr val="0070C0"/>
                </a:solidFill>
              </a:rPr>
              <a:t>Innovation</a:t>
            </a:r>
            <a:r>
              <a:rPr lang="pl-PL" dirty="0">
                <a:solidFill>
                  <a:srgbClr val="0070C0"/>
                </a:solidFill>
              </a:rPr>
              <a:t> </a:t>
            </a:r>
            <a:r>
              <a:rPr lang="pl-PL" dirty="0" err="1">
                <a:solidFill>
                  <a:srgbClr val="0070C0"/>
                </a:solidFill>
              </a:rPr>
              <a:t>is</a:t>
            </a:r>
            <a:r>
              <a:rPr lang="pl-PL" dirty="0">
                <a:solidFill>
                  <a:srgbClr val="0070C0"/>
                </a:solidFill>
              </a:rPr>
              <a:t> the </a:t>
            </a:r>
            <a:r>
              <a:rPr lang="pl-PL" dirty="0" err="1">
                <a:solidFill>
                  <a:srgbClr val="0070C0"/>
                </a:solidFill>
              </a:rPr>
              <a:t>introduction</a:t>
            </a:r>
            <a:r>
              <a:rPr lang="pl-PL" dirty="0">
                <a:solidFill>
                  <a:srgbClr val="0070C0"/>
                </a:solidFill>
              </a:rPr>
              <a:t> to the market </a:t>
            </a:r>
            <a:r>
              <a:rPr lang="pl-PL" dirty="0" smtClean="0">
                <a:solidFill>
                  <a:srgbClr val="0070C0"/>
                </a:solidFill>
              </a:rPr>
              <a:t>of:</a:t>
            </a:r>
          </a:p>
          <a:p>
            <a:pPr lvl="1">
              <a:spcBef>
                <a:spcPts val="0"/>
              </a:spcBef>
              <a:spcAft>
                <a:spcPts val="600"/>
              </a:spcAft>
            </a:pPr>
            <a:r>
              <a:rPr lang="en-GB" b="1" dirty="0">
                <a:solidFill>
                  <a:srgbClr val="0070C0"/>
                </a:solidFill>
              </a:rPr>
              <a:t>new </a:t>
            </a:r>
            <a:r>
              <a:rPr lang="en-GB" b="1" dirty="0" smtClean="0">
                <a:solidFill>
                  <a:srgbClr val="0070C0"/>
                </a:solidFill>
              </a:rPr>
              <a:t>products</a:t>
            </a:r>
            <a:r>
              <a:rPr lang="pl-PL" b="1" dirty="0" smtClean="0">
                <a:solidFill>
                  <a:srgbClr val="0070C0"/>
                </a:solidFill>
              </a:rPr>
              <a:t>, </a:t>
            </a:r>
            <a:r>
              <a:rPr lang="pl-PL" b="1" dirty="0" err="1" smtClean="0">
                <a:solidFill>
                  <a:srgbClr val="0070C0"/>
                </a:solidFill>
              </a:rPr>
              <a:t>processes</a:t>
            </a:r>
            <a:r>
              <a:rPr lang="en-GB" b="1" dirty="0" smtClean="0">
                <a:solidFill>
                  <a:srgbClr val="0070C0"/>
                </a:solidFill>
              </a:rPr>
              <a:t> </a:t>
            </a:r>
            <a:r>
              <a:rPr lang="en-GB" b="1" dirty="0">
                <a:solidFill>
                  <a:srgbClr val="0070C0"/>
                </a:solidFill>
              </a:rPr>
              <a:t>and services </a:t>
            </a:r>
            <a:r>
              <a:rPr lang="en-GB" dirty="0">
                <a:solidFill>
                  <a:srgbClr val="0070C0"/>
                </a:solidFill>
              </a:rPr>
              <a:t>based on scientific and technological breakthroughs</a:t>
            </a:r>
            <a:endParaRPr lang="en-GB" sz="1400" dirty="0">
              <a:solidFill>
                <a:srgbClr val="0070C0"/>
              </a:solidFill>
            </a:endParaRPr>
          </a:p>
          <a:p>
            <a:pPr lvl="1">
              <a:spcBef>
                <a:spcPts val="0"/>
              </a:spcBef>
              <a:spcAft>
                <a:spcPts val="600"/>
              </a:spcAft>
              <a:buClr>
                <a:srgbClr val="0070C0"/>
              </a:buClr>
              <a:buFont typeface="Arial" panose="020B0604020202020204" pitchFamily="34" charset="0"/>
              <a:buChar char="•"/>
            </a:pPr>
            <a:r>
              <a:rPr lang="pl-PL" dirty="0" smtClean="0">
                <a:solidFill>
                  <a:srgbClr val="0070C0"/>
                </a:solidFill>
              </a:rPr>
              <a:t>but </a:t>
            </a:r>
            <a:r>
              <a:rPr lang="pl-PL" dirty="0" err="1">
                <a:solidFill>
                  <a:srgbClr val="0070C0"/>
                </a:solidFill>
              </a:rPr>
              <a:t>also</a:t>
            </a:r>
            <a:r>
              <a:rPr lang="pl-PL" dirty="0">
                <a:solidFill>
                  <a:srgbClr val="0070C0"/>
                </a:solidFill>
              </a:rPr>
              <a:t> </a:t>
            </a:r>
            <a:r>
              <a:rPr lang="pl-PL" b="1" dirty="0" err="1">
                <a:solidFill>
                  <a:srgbClr val="0070C0"/>
                </a:solidFill>
              </a:rPr>
              <a:t>use</a:t>
            </a:r>
            <a:r>
              <a:rPr lang="pl-PL" b="1" dirty="0">
                <a:solidFill>
                  <a:srgbClr val="0070C0"/>
                </a:solidFill>
              </a:rPr>
              <a:t> of </a:t>
            </a:r>
            <a:r>
              <a:rPr lang="pl-PL" b="1" dirty="0" err="1">
                <a:solidFill>
                  <a:srgbClr val="0070C0"/>
                </a:solidFill>
              </a:rPr>
              <a:t>existing</a:t>
            </a:r>
            <a:r>
              <a:rPr lang="pl-PL" b="1" dirty="0">
                <a:solidFill>
                  <a:srgbClr val="0070C0"/>
                </a:solidFill>
              </a:rPr>
              <a:t> </a:t>
            </a:r>
            <a:r>
              <a:rPr lang="pl-PL" b="1" dirty="0" err="1">
                <a:solidFill>
                  <a:srgbClr val="0070C0"/>
                </a:solidFill>
              </a:rPr>
              <a:t>technologies</a:t>
            </a:r>
            <a:r>
              <a:rPr lang="pl-PL" b="1" dirty="0">
                <a:solidFill>
                  <a:srgbClr val="0070C0"/>
                </a:solidFill>
              </a:rPr>
              <a:t> in </a:t>
            </a:r>
            <a:r>
              <a:rPr lang="pl-PL" b="1" dirty="0" err="1">
                <a:solidFill>
                  <a:srgbClr val="0070C0"/>
                </a:solidFill>
              </a:rPr>
              <a:t>novel</a:t>
            </a:r>
            <a:r>
              <a:rPr lang="pl-PL" b="1" dirty="0">
                <a:solidFill>
                  <a:srgbClr val="0070C0"/>
                </a:solidFill>
              </a:rPr>
              <a:t> </a:t>
            </a:r>
            <a:r>
              <a:rPr lang="pl-PL" b="1" dirty="0" err="1">
                <a:solidFill>
                  <a:srgbClr val="0070C0"/>
                </a:solidFill>
              </a:rPr>
              <a:t>applications</a:t>
            </a:r>
            <a:endParaRPr lang="en-GB" b="1" dirty="0">
              <a:solidFill>
                <a:srgbClr val="0070C0"/>
              </a:solidFill>
            </a:endParaRPr>
          </a:p>
          <a:p>
            <a:pPr>
              <a:spcBef>
                <a:spcPts val="0"/>
              </a:spcBef>
              <a:spcAft>
                <a:spcPts val="600"/>
              </a:spcAft>
              <a:buClr>
                <a:srgbClr val="0070C0"/>
              </a:buClr>
              <a:buFont typeface="Arial" panose="020B0604020202020204" pitchFamily="34" charset="0"/>
              <a:buChar char="•"/>
            </a:pPr>
            <a:r>
              <a:rPr lang="pl-PL" dirty="0" err="1" smtClean="0">
                <a:solidFill>
                  <a:srgbClr val="0070C0"/>
                </a:solidFill>
              </a:rPr>
              <a:t>Innovation</a:t>
            </a:r>
            <a:r>
              <a:rPr lang="pl-PL" dirty="0" smtClean="0">
                <a:solidFill>
                  <a:srgbClr val="0070C0"/>
                </a:solidFill>
              </a:rPr>
              <a:t> </a:t>
            </a:r>
            <a:r>
              <a:rPr lang="pl-PL" dirty="0" err="1" smtClean="0">
                <a:solidFill>
                  <a:srgbClr val="0070C0"/>
                </a:solidFill>
              </a:rPr>
              <a:t>activities</a:t>
            </a:r>
            <a:r>
              <a:rPr lang="pl-PL" dirty="0" smtClean="0">
                <a:solidFill>
                  <a:srgbClr val="0070C0"/>
                </a:solidFill>
              </a:rPr>
              <a:t> </a:t>
            </a:r>
            <a:r>
              <a:rPr lang="pl-PL" dirty="0" err="1" smtClean="0">
                <a:solidFill>
                  <a:srgbClr val="0070C0"/>
                </a:solidFill>
              </a:rPr>
              <a:t>which</a:t>
            </a:r>
            <a:r>
              <a:rPr lang="pl-PL" dirty="0" smtClean="0">
                <a:solidFill>
                  <a:srgbClr val="0070C0"/>
                </a:solidFill>
              </a:rPr>
              <a:t> </a:t>
            </a:r>
            <a:r>
              <a:rPr lang="pl-PL" dirty="0" err="1" smtClean="0">
                <a:solidFill>
                  <a:srgbClr val="0070C0"/>
                </a:solidFill>
              </a:rPr>
              <a:t>will</a:t>
            </a:r>
            <a:r>
              <a:rPr lang="pl-PL" dirty="0" smtClean="0">
                <a:solidFill>
                  <a:srgbClr val="0070C0"/>
                </a:solidFill>
              </a:rPr>
              <a:t> </a:t>
            </a:r>
            <a:r>
              <a:rPr lang="pl-PL" dirty="0" err="1" smtClean="0">
                <a:solidFill>
                  <a:srgbClr val="0070C0"/>
                </a:solidFill>
              </a:rPr>
              <a:t>allow</a:t>
            </a:r>
            <a:r>
              <a:rPr lang="pl-PL" dirty="0" smtClean="0">
                <a:solidFill>
                  <a:srgbClr val="0070C0"/>
                </a:solidFill>
              </a:rPr>
              <a:t>:</a:t>
            </a:r>
          </a:p>
          <a:p>
            <a:pPr lvl="1">
              <a:spcBef>
                <a:spcPts val="0"/>
              </a:spcBef>
              <a:spcAft>
                <a:spcPts val="600"/>
              </a:spcAft>
              <a:buClr>
                <a:srgbClr val="0070C0"/>
              </a:buClr>
              <a:buFont typeface="Arial" panose="020B0604020202020204" pitchFamily="34" charset="0"/>
              <a:buChar char="•"/>
            </a:pPr>
            <a:r>
              <a:rPr lang="pl-PL" dirty="0" smtClean="0">
                <a:solidFill>
                  <a:srgbClr val="0070C0"/>
                </a:solidFill>
              </a:rPr>
              <a:t>Market </a:t>
            </a:r>
            <a:r>
              <a:rPr lang="pl-PL" dirty="0" err="1" smtClean="0">
                <a:solidFill>
                  <a:srgbClr val="0070C0"/>
                </a:solidFill>
              </a:rPr>
              <a:t>uptake</a:t>
            </a:r>
            <a:r>
              <a:rPr lang="pl-PL" dirty="0" smtClean="0">
                <a:solidFill>
                  <a:srgbClr val="0070C0"/>
                </a:solidFill>
              </a:rPr>
              <a:t> of </a:t>
            </a:r>
            <a:r>
              <a:rPr lang="pl-PL" dirty="0" err="1" smtClean="0">
                <a:solidFill>
                  <a:srgbClr val="0070C0"/>
                </a:solidFill>
              </a:rPr>
              <a:t>innovations</a:t>
            </a:r>
            <a:r>
              <a:rPr lang="pl-PL" dirty="0" smtClean="0">
                <a:solidFill>
                  <a:srgbClr val="0070C0"/>
                </a:solidFill>
              </a:rPr>
              <a:t> </a:t>
            </a:r>
            <a:r>
              <a:rPr lang="pl-PL" dirty="0" err="1" smtClean="0">
                <a:solidFill>
                  <a:srgbClr val="0070C0"/>
                </a:solidFill>
              </a:rPr>
              <a:t>leading</a:t>
            </a:r>
            <a:r>
              <a:rPr lang="pl-PL" dirty="0" smtClean="0">
                <a:solidFill>
                  <a:srgbClr val="0070C0"/>
                </a:solidFill>
              </a:rPr>
              <a:t> to </a:t>
            </a:r>
            <a:r>
              <a:rPr lang="pl-PL" b="1" dirty="0" err="1" smtClean="0">
                <a:solidFill>
                  <a:srgbClr val="0070C0"/>
                </a:solidFill>
              </a:rPr>
              <a:t>increased</a:t>
            </a:r>
            <a:r>
              <a:rPr lang="pl-PL" b="1" dirty="0" smtClean="0">
                <a:solidFill>
                  <a:srgbClr val="0070C0"/>
                </a:solidFill>
              </a:rPr>
              <a:t> </a:t>
            </a:r>
            <a:r>
              <a:rPr lang="pl-PL" b="1" dirty="0" err="1" smtClean="0">
                <a:solidFill>
                  <a:srgbClr val="0070C0"/>
                </a:solidFill>
              </a:rPr>
              <a:t>sales</a:t>
            </a:r>
            <a:r>
              <a:rPr lang="pl-PL" b="1" dirty="0" smtClean="0">
                <a:solidFill>
                  <a:srgbClr val="0070C0"/>
                </a:solidFill>
              </a:rPr>
              <a:t>/market </a:t>
            </a:r>
            <a:r>
              <a:rPr lang="pl-PL" b="1" dirty="0" err="1" smtClean="0">
                <a:solidFill>
                  <a:srgbClr val="0070C0"/>
                </a:solidFill>
              </a:rPr>
              <a:t>share</a:t>
            </a:r>
            <a:r>
              <a:rPr lang="pl-PL" b="1" dirty="0" smtClean="0">
                <a:solidFill>
                  <a:srgbClr val="0070C0"/>
                </a:solidFill>
              </a:rPr>
              <a:t>, </a:t>
            </a:r>
            <a:r>
              <a:rPr lang="pl-PL" b="1" dirty="0" err="1" smtClean="0">
                <a:solidFill>
                  <a:srgbClr val="0070C0"/>
                </a:solidFill>
              </a:rPr>
              <a:t>job</a:t>
            </a:r>
            <a:r>
              <a:rPr lang="pl-PL" b="1" dirty="0" smtClean="0">
                <a:solidFill>
                  <a:srgbClr val="0070C0"/>
                </a:solidFill>
              </a:rPr>
              <a:t> </a:t>
            </a:r>
            <a:r>
              <a:rPr lang="pl-PL" b="1" dirty="0" err="1" smtClean="0">
                <a:solidFill>
                  <a:srgbClr val="0070C0"/>
                </a:solidFill>
              </a:rPr>
              <a:t>creation</a:t>
            </a:r>
            <a:r>
              <a:rPr lang="pl-PL" b="1" dirty="0" smtClean="0">
                <a:solidFill>
                  <a:srgbClr val="0070C0"/>
                </a:solidFill>
              </a:rPr>
              <a:t>, and </a:t>
            </a:r>
            <a:r>
              <a:rPr lang="pl-PL" b="1" dirty="0" err="1" smtClean="0">
                <a:solidFill>
                  <a:srgbClr val="0070C0"/>
                </a:solidFill>
              </a:rPr>
              <a:t>social</a:t>
            </a:r>
            <a:r>
              <a:rPr lang="pl-PL" b="1" dirty="0" smtClean="0">
                <a:solidFill>
                  <a:srgbClr val="0070C0"/>
                </a:solidFill>
              </a:rPr>
              <a:t> </a:t>
            </a:r>
            <a:r>
              <a:rPr lang="pl-PL" b="1" dirty="0" err="1" smtClean="0">
                <a:solidFill>
                  <a:srgbClr val="0070C0"/>
                </a:solidFill>
              </a:rPr>
              <a:t>benefits</a:t>
            </a:r>
            <a:endParaRPr lang="pl-PL" b="1" dirty="0" smtClean="0">
              <a:solidFill>
                <a:srgbClr val="0070C0"/>
              </a:solidFill>
            </a:endParaRPr>
          </a:p>
          <a:p>
            <a:pPr lvl="1">
              <a:spcBef>
                <a:spcPts val="0"/>
              </a:spcBef>
              <a:spcAft>
                <a:spcPts val="600"/>
              </a:spcAft>
              <a:buClr>
                <a:srgbClr val="0070C0"/>
              </a:buClr>
              <a:buFont typeface="Arial" panose="020B0604020202020204" pitchFamily="34" charset="0"/>
              <a:buChar char="•"/>
            </a:pPr>
            <a:r>
              <a:rPr lang="pl-PL" dirty="0" smtClean="0">
                <a:solidFill>
                  <a:srgbClr val="0070C0"/>
                </a:solidFill>
              </a:rPr>
              <a:t>Fast </a:t>
            </a:r>
            <a:r>
              <a:rPr lang="pl-PL" dirty="0" err="1" smtClean="0">
                <a:solidFill>
                  <a:srgbClr val="0070C0"/>
                </a:solidFill>
              </a:rPr>
              <a:t>deployment</a:t>
            </a:r>
            <a:r>
              <a:rPr lang="pl-PL" dirty="0" smtClean="0">
                <a:solidFill>
                  <a:srgbClr val="0070C0"/>
                </a:solidFill>
              </a:rPr>
              <a:t> of the </a:t>
            </a:r>
            <a:r>
              <a:rPr lang="pl-PL" dirty="0" err="1" smtClean="0">
                <a:solidFill>
                  <a:srgbClr val="0070C0"/>
                </a:solidFill>
              </a:rPr>
              <a:t>innovation</a:t>
            </a:r>
            <a:r>
              <a:rPr lang="pl-PL" dirty="0" smtClean="0">
                <a:solidFill>
                  <a:srgbClr val="0070C0"/>
                </a:solidFill>
              </a:rPr>
              <a:t> </a:t>
            </a:r>
            <a:r>
              <a:rPr lang="pl-PL" dirty="0" err="1" smtClean="0">
                <a:solidFill>
                  <a:srgbClr val="0070C0"/>
                </a:solidFill>
              </a:rPr>
              <a:t>resulting</a:t>
            </a:r>
            <a:r>
              <a:rPr lang="pl-PL" dirty="0" smtClean="0">
                <a:solidFill>
                  <a:srgbClr val="0070C0"/>
                </a:solidFill>
              </a:rPr>
              <a:t> from </a:t>
            </a:r>
            <a:r>
              <a:rPr lang="pl-PL" b="1" dirty="0" err="1" smtClean="0">
                <a:solidFill>
                  <a:srgbClr val="0070C0"/>
                </a:solidFill>
              </a:rPr>
              <a:t>greater</a:t>
            </a:r>
            <a:r>
              <a:rPr lang="pl-PL" b="1" dirty="0" smtClean="0">
                <a:solidFill>
                  <a:srgbClr val="0070C0"/>
                </a:solidFill>
              </a:rPr>
              <a:t> </a:t>
            </a:r>
            <a:r>
              <a:rPr lang="pl-PL" b="1" dirty="0" err="1" smtClean="0">
                <a:solidFill>
                  <a:srgbClr val="0070C0"/>
                </a:solidFill>
              </a:rPr>
              <a:t>user</a:t>
            </a:r>
            <a:r>
              <a:rPr lang="pl-PL" b="1" dirty="0" smtClean="0">
                <a:solidFill>
                  <a:srgbClr val="0070C0"/>
                </a:solidFill>
              </a:rPr>
              <a:t> </a:t>
            </a:r>
            <a:r>
              <a:rPr lang="pl-PL" b="1" dirty="0" err="1" smtClean="0">
                <a:solidFill>
                  <a:srgbClr val="0070C0"/>
                </a:solidFill>
              </a:rPr>
              <a:t>acceptance</a:t>
            </a:r>
            <a:r>
              <a:rPr lang="pl-PL" b="1" dirty="0" smtClean="0">
                <a:solidFill>
                  <a:srgbClr val="0070C0"/>
                </a:solidFill>
              </a:rPr>
              <a:t>, </a:t>
            </a:r>
            <a:r>
              <a:rPr lang="pl-PL" b="1" dirty="0" err="1" smtClean="0">
                <a:solidFill>
                  <a:srgbClr val="0070C0"/>
                </a:solidFill>
              </a:rPr>
              <a:t>visibility</a:t>
            </a:r>
            <a:r>
              <a:rPr lang="pl-PL" b="1" dirty="0" smtClean="0">
                <a:solidFill>
                  <a:srgbClr val="0070C0"/>
                </a:solidFill>
              </a:rPr>
              <a:t>, and </a:t>
            </a:r>
            <a:r>
              <a:rPr lang="pl-PL" b="1" dirty="0" err="1" smtClean="0">
                <a:solidFill>
                  <a:srgbClr val="0070C0"/>
                </a:solidFill>
              </a:rPr>
              <a:t>creation</a:t>
            </a:r>
            <a:r>
              <a:rPr lang="pl-PL" b="1" dirty="0" smtClean="0">
                <a:solidFill>
                  <a:srgbClr val="0070C0"/>
                </a:solidFill>
              </a:rPr>
              <a:t> of </a:t>
            </a:r>
            <a:r>
              <a:rPr lang="pl-PL" b="1" dirty="0" err="1" smtClean="0">
                <a:solidFill>
                  <a:srgbClr val="0070C0"/>
                </a:solidFill>
              </a:rPr>
              <a:t>scalable</a:t>
            </a:r>
            <a:r>
              <a:rPr lang="pl-PL" b="1" dirty="0" smtClean="0">
                <a:solidFill>
                  <a:srgbClr val="0070C0"/>
                </a:solidFill>
              </a:rPr>
              <a:t> </a:t>
            </a:r>
            <a:r>
              <a:rPr lang="pl-PL" b="1" dirty="0" err="1" smtClean="0">
                <a:solidFill>
                  <a:srgbClr val="0070C0"/>
                </a:solidFill>
              </a:rPr>
              <a:t>markets</a:t>
            </a:r>
            <a:endParaRPr lang="pl-PL" b="1" dirty="0" smtClean="0">
              <a:solidFill>
                <a:srgbClr val="0070C0"/>
              </a:solidFill>
            </a:endParaRPr>
          </a:p>
          <a:p>
            <a:pPr lvl="0"/>
            <a:endParaRPr lang="en-GB" dirty="0"/>
          </a:p>
        </p:txBody>
      </p:sp>
      <p:sp>
        <p:nvSpPr>
          <p:cNvPr id="5" name="Title 1">
            <a:hlinkClick r:id="rId2"/>
          </p:cNvPr>
          <p:cNvSpPr txBox="1">
            <a:spLocks/>
          </p:cNvSpPr>
          <p:nvPr/>
        </p:nvSpPr>
        <p:spPr bwMode="auto">
          <a:xfrm>
            <a:off x="241673" y="5733256"/>
            <a:ext cx="5976664" cy="50405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58775" indent="-358775" algn="l" rtl="0" eaLnBrk="0" fontAlgn="base" hangingPunct="0">
              <a:spcBef>
                <a:spcPct val="0"/>
              </a:spcBef>
              <a:spcAft>
                <a:spcPct val="0"/>
              </a:spcAft>
              <a:defRPr sz="3000" b="1">
                <a:solidFill>
                  <a:schemeClr val="tx1"/>
                </a:solidFill>
                <a:latin typeface="+mj-lt"/>
                <a:ea typeface="+mj-ea"/>
                <a:cs typeface="+mj-cs"/>
              </a:defRPr>
            </a:lvl1pPr>
            <a:lvl2pPr marL="358775" indent="-358775" algn="l" rtl="0" eaLnBrk="0" fontAlgn="base" hangingPunct="0">
              <a:spcBef>
                <a:spcPct val="0"/>
              </a:spcBef>
              <a:spcAft>
                <a:spcPct val="0"/>
              </a:spcAft>
              <a:defRPr sz="3000" b="1">
                <a:solidFill>
                  <a:srgbClr val="0F5494"/>
                </a:solidFill>
                <a:latin typeface="Verdana" pitchFamily="34" charset="0"/>
              </a:defRPr>
            </a:lvl2pPr>
            <a:lvl3pPr marL="358775" indent="-358775" algn="l" rtl="0" eaLnBrk="0" fontAlgn="base" hangingPunct="0">
              <a:spcBef>
                <a:spcPct val="0"/>
              </a:spcBef>
              <a:spcAft>
                <a:spcPct val="0"/>
              </a:spcAft>
              <a:defRPr sz="3000" b="1">
                <a:solidFill>
                  <a:srgbClr val="0F5494"/>
                </a:solidFill>
                <a:latin typeface="Verdana" pitchFamily="34" charset="0"/>
              </a:defRPr>
            </a:lvl3pPr>
            <a:lvl4pPr marL="358775" indent="-358775" algn="l" rtl="0" eaLnBrk="0" fontAlgn="base" hangingPunct="0">
              <a:spcBef>
                <a:spcPct val="0"/>
              </a:spcBef>
              <a:spcAft>
                <a:spcPct val="0"/>
              </a:spcAft>
              <a:defRPr sz="3000" b="1">
                <a:solidFill>
                  <a:srgbClr val="0F5494"/>
                </a:solidFill>
                <a:latin typeface="Verdana" pitchFamily="34" charset="0"/>
              </a:defRPr>
            </a:lvl4pPr>
            <a:lvl5pPr marL="358775" indent="-358775" algn="l" rtl="0" eaLnBrk="0" fontAlgn="base" hangingPunct="0">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a:lstStyle>
          <a:p>
            <a:pPr marL="0" indent="0"/>
            <a:r>
              <a:rPr lang="pl-PL" sz="1100" kern="0" dirty="0" err="1" smtClean="0">
                <a:solidFill>
                  <a:srgbClr val="FF0000"/>
                </a:solidFill>
              </a:rPr>
              <a:t>All</a:t>
            </a:r>
            <a:r>
              <a:rPr lang="pl-PL" sz="1100" kern="0" dirty="0" smtClean="0">
                <a:solidFill>
                  <a:srgbClr val="FF0000"/>
                </a:solidFill>
              </a:rPr>
              <a:t> t</a:t>
            </a:r>
            <a:r>
              <a:rPr lang="en-US" sz="1100" kern="0" dirty="0" err="1" smtClean="0">
                <a:solidFill>
                  <a:srgbClr val="FF0000"/>
                </a:solidFill>
              </a:rPr>
              <a:t>erms</a:t>
            </a:r>
            <a:r>
              <a:rPr lang="en-US" sz="1100" kern="0" dirty="0" smtClean="0">
                <a:solidFill>
                  <a:srgbClr val="FF0000"/>
                </a:solidFill>
              </a:rPr>
              <a:t> used are available on the Participant Portal</a:t>
            </a:r>
            <a:r>
              <a:rPr lang="pl-PL" sz="1100" kern="0" dirty="0" smtClean="0">
                <a:solidFill>
                  <a:srgbClr val="FF0000"/>
                </a:solidFill>
              </a:rPr>
              <a:t>:</a:t>
            </a:r>
          </a:p>
          <a:p>
            <a:pPr marL="0" indent="0"/>
            <a:r>
              <a:rPr lang="en-GB" sz="1100" kern="0" dirty="0">
                <a:solidFill>
                  <a:srgbClr val="FF0000"/>
                </a:solidFill>
              </a:rPr>
              <a:t>http://ec.europa.eu/research/participants/portal/desktop/en/support/reference_terms.html</a:t>
            </a:r>
          </a:p>
        </p:txBody>
      </p:sp>
    </p:spTree>
    <p:extLst>
      <p:ext uri="{BB962C8B-B14F-4D97-AF65-F5344CB8AC3E}">
        <p14:creationId xmlns:p14="http://schemas.microsoft.com/office/powerpoint/2010/main" val="12613168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dirty="0" smtClean="0"/>
              <a:t>Innovation</a:t>
            </a:r>
            <a:r>
              <a:rPr lang="pl-PL" dirty="0" smtClean="0"/>
              <a:t>: </a:t>
            </a:r>
            <a:r>
              <a:rPr lang="pl-PL" dirty="0" err="1" smtClean="0"/>
              <a:t>evaluation</a:t>
            </a:r>
            <a:endParaRPr lang="en-GB" dirty="0"/>
          </a:p>
        </p:txBody>
      </p:sp>
      <p:sp>
        <p:nvSpPr>
          <p:cNvPr id="3" name="Content Placeholder 2"/>
          <p:cNvSpPr>
            <a:spLocks noGrp="1"/>
          </p:cNvSpPr>
          <p:nvPr>
            <p:ph idx="1"/>
          </p:nvPr>
        </p:nvSpPr>
        <p:spPr>
          <a:solidFill>
            <a:schemeClr val="bg1"/>
          </a:solidFill>
        </p:spPr>
        <p:txBody>
          <a:bodyPr>
            <a:normAutofit fontScale="92500" lnSpcReduction="20000"/>
          </a:bodyPr>
          <a:lstStyle/>
          <a:p>
            <a:pPr lvl="0"/>
            <a:r>
              <a:rPr lang="pl-PL" dirty="0" err="1" smtClean="0"/>
              <a:t>Innovation</a:t>
            </a:r>
            <a:r>
              <a:rPr lang="pl-PL" dirty="0" smtClean="0"/>
              <a:t> </a:t>
            </a:r>
            <a:r>
              <a:rPr lang="pl-PL" dirty="0" err="1" smtClean="0"/>
              <a:t>potential</a:t>
            </a:r>
            <a:endParaRPr lang="pl-PL" dirty="0" smtClean="0"/>
          </a:p>
          <a:p>
            <a:pPr lvl="1"/>
            <a:r>
              <a:rPr lang="en-GB" dirty="0"/>
              <a:t>evaluators must examine the</a:t>
            </a:r>
            <a:r>
              <a:rPr lang="en-GB" i="1" dirty="0"/>
              <a:t> </a:t>
            </a:r>
            <a:r>
              <a:rPr lang="en-GB" b="1" i="1" dirty="0"/>
              <a:t>innovation potential</a:t>
            </a:r>
            <a:r>
              <a:rPr lang="en-GB" b="1" dirty="0"/>
              <a:t> </a:t>
            </a:r>
            <a:r>
              <a:rPr lang="en-GB" dirty="0"/>
              <a:t>(e.g. ground-breaking objectives, novel concepts and approaches, new products, services or business and organisational </a:t>
            </a:r>
            <a:r>
              <a:rPr lang="en-GB" dirty="0" smtClean="0"/>
              <a:t>models) </a:t>
            </a:r>
            <a:r>
              <a:rPr lang="en-GB" dirty="0"/>
              <a:t>of the </a:t>
            </a:r>
            <a:r>
              <a:rPr lang="en-GB" dirty="0" smtClean="0"/>
              <a:t>work</a:t>
            </a:r>
            <a:r>
              <a:rPr lang="pl-PL" dirty="0" smtClean="0"/>
              <a:t>.</a:t>
            </a:r>
            <a:r>
              <a:rPr lang="en-GB" dirty="0" smtClean="0"/>
              <a:t> </a:t>
            </a:r>
            <a:r>
              <a:rPr lang="en-GB" dirty="0"/>
              <a:t>proposed.</a:t>
            </a:r>
            <a:endParaRPr lang="pl-PL" dirty="0" smtClean="0"/>
          </a:p>
          <a:p>
            <a:pPr lvl="0"/>
            <a:r>
              <a:rPr lang="pl-PL" dirty="0" err="1" smtClean="0"/>
              <a:t>Innovation</a:t>
            </a:r>
            <a:r>
              <a:rPr lang="pl-PL" dirty="0" smtClean="0"/>
              <a:t> </a:t>
            </a:r>
            <a:r>
              <a:rPr lang="pl-PL" dirty="0" err="1" smtClean="0"/>
              <a:t>capacity</a:t>
            </a:r>
            <a:endParaRPr lang="pl-PL" dirty="0" smtClean="0"/>
          </a:p>
          <a:p>
            <a:pPr lvl="1"/>
            <a:r>
              <a:rPr lang="en-GB" dirty="0"/>
              <a:t>evaluators must check the extent to which project </a:t>
            </a:r>
            <a:r>
              <a:rPr lang="en-GB" dirty="0" smtClean="0"/>
              <a:t>outputs</a:t>
            </a:r>
            <a:r>
              <a:rPr lang="pl-PL" dirty="0" smtClean="0"/>
              <a:t> </a:t>
            </a:r>
            <a:r>
              <a:rPr lang="en-GB" dirty="0" smtClean="0"/>
              <a:t>contribute </a:t>
            </a:r>
            <a:r>
              <a:rPr lang="pl-PL" dirty="0" smtClean="0"/>
              <a:t>to </a:t>
            </a:r>
            <a:r>
              <a:rPr lang="pl-PL" dirty="0" err="1" smtClean="0"/>
              <a:t>any</a:t>
            </a:r>
            <a:r>
              <a:rPr lang="pl-PL" dirty="0" smtClean="0"/>
              <a:t> </a:t>
            </a:r>
            <a:r>
              <a:rPr lang="pl-PL" dirty="0" err="1" smtClean="0"/>
              <a:t>impacts</a:t>
            </a:r>
            <a:r>
              <a:rPr lang="pl-PL" dirty="0" smtClean="0"/>
              <a:t> </a:t>
            </a:r>
            <a:r>
              <a:rPr lang="en-GB" dirty="0"/>
              <a:t>that would enhance </a:t>
            </a:r>
            <a:r>
              <a:rPr lang="en-GB" b="1" i="1" dirty="0" smtClean="0"/>
              <a:t>innovation</a:t>
            </a:r>
            <a:r>
              <a:rPr lang="pl-PL" b="1" i="1" dirty="0" smtClean="0"/>
              <a:t> </a:t>
            </a:r>
            <a:r>
              <a:rPr lang="en-GB" b="1" i="1" dirty="0" smtClean="0"/>
              <a:t>capacity</a:t>
            </a:r>
            <a:r>
              <a:rPr lang="en-GB" dirty="0" smtClean="0"/>
              <a:t>,</a:t>
            </a:r>
            <a:r>
              <a:rPr lang="pl-PL" dirty="0"/>
              <a:t> </a:t>
            </a:r>
            <a:r>
              <a:rPr lang="en-GB" dirty="0" smtClean="0"/>
              <a:t>create </a:t>
            </a:r>
            <a:r>
              <a:rPr lang="en-GB" dirty="0"/>
              <a:t>new market opportunities, strengthen competitiveness and growth of companies, address issues related to climate change or the environment, or bring other important benefits for </a:t>
            </a:r>
            <a:r>
              <a:rPr lang="en-GB" dirty="0" smtClean="0"/>
              <a:t>society</a:t>
            </a:r>
            <a:r>
              <a:rPr lang="pl-PL" dirty="0" smtClean="0"/>
              <a:t>.</a:t>
            </a:r>
          </a:p>
          <a:p>
            <a:pPr lvl="0"/>
            <a:r>
              <a:rPr lang="pl-PL" dirty="0" err="1" smtClean="0"/>
              <a:t>Managing</a:t>
            </a:r>
            <a:r>
              <a:rPr lang="pl-PL" dirty="0" smtClean="0"/>
              <a:t> </a:t>
            </a:r>
            <a:r>
              <a:rPr lang="pl-PL" dirty="0" err="1" smtClean="0"/>
              <a:t>innovation</a:t>
            </a:r>
            <a:endParaRPr lang="pl-PL" dirty="0" smtClean="0"/>
          </a:p>
          <a:p>
            <a:pPr lvl="1"/>
            <a:r>
              <a:rPr lang="en-GB" dirty="0"/>
              <a:t>evaluators must check how the management structure and work plan deals with managing innovation effectively. </a:t>
            </a:r>
            <a:r>
              <a:rPr lang="en-GB" b="1" i="1" dirty="0"/>
              <a:t>Managing innovation</a:t>
            </a:r>
            <a:r>
              <a:rPr lang="en-GB" b="1" dirty="0"/>
              <a:t> </a:t>
            </a:r>
            <a:r>
              <a:rPr lang="en-GB" dirty="0"/>
              <a:t>requires an understanding of both market and technical </a:t>
            </a:r>
            <a:r>
              <a:rPr lang="en-GB" dirty="0" smtClean="0"/>
              <a:t>problems</a:t>
            </a:r>
            <a:r>
              <a:rPr lang="pl-PL" dirty="0" smtClean="0"/>
              <a:t> </a:t>
            </a:r>
            <a:r>
              <a:rPr lang="en-GB" dirty="0" smtClean="0"/>
              <a:t>to </a:t>
            </a:r>
            <a:r>
              <a:rPr lang="en-GB" dirty="0"/>
              <a:t>implement appropriate creative ideas </a:t>
            </a:r>
            <a:r>
              <a:rPr lang="en-GB" dirty="0" smtClean="0"/>
              <a:t>successfully</a:t>
            </a:r>
            <a:r>
              <a:rPr lang="pl-PL" dirty="0" smtClean="0"/>
              <a:t>.</a:t>
            </a:r>
            <a:endParaRPr lang="en-GB" dirty="0"/>
          </a:p>
        </p:txBody>
      </p:sp>
    </p:spTree>
    <p:extLst>
      <p:ext uri="{BB962C8B-B14F-4D97-AF65-F5344CB8AC3E}">
        <p14:creationId xmlns:p14="http://schemas.microsoft.com/office/powerpoint/2010/main" val="277446460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indent="0"/>
            <a:r>
              <a:rPr lang="en-GB" dirty="0"/>
              <a:t>Cross-cutting </a:t>
            </a:r>
            <a:r>
              <a:rPr lang="en-GB" dirty="0" smtClean="0"/>
              <a:t>issues</a:t>
            </a:r>
            <a:endParaRPr lang="fr-BE" dirty="0">
              <a:solidFill>
                <a:schemeClr val="tx1"/>
              </a:solidFill>
            </a:endParaRPr>
          </a:p>
        </p:txBody>
      </p:sp>
      <p:sp>
        <p:nvSpPr>
          <p:cNvPr id="3" name="Content Placeholder 2"/>
          <p:cNvSpPr>
            <a:spLocks noGrp="1"/>
          </p:cNvSpPr>
          <p:nvPr>
            <p:ph idx="1"/>
          </p:nvPr>
        </p:nvSpPr>
        <p:spPr>
          <a:solidFill>
            <a:schemeClr val="bg1"/>
          </a:solidFill>
          <a:ln>
            <a:noFill/>
          </a:ln>
        </p:spPr>
        <p:txBody>
          <a:bodyPr>
            <a:normAutofit lnSpcReduction="10000"/>
          </a:bodyPr>
          <a:lstStyle/>
          <a:p>
            <a:pPr marL="342900" lvl="0" indent="-342900">
              <a:buClr>
                <a:srgbClr val="0070C0"/>
              </a:buClr>
              <a:buFont typeface="Arial" panose="020B0604020202020204" pitchFamily="34" charset="0"/>
              <a:buChar char="•"/>
            </a:pPr>
            <a:r>
              <a:rPr lang="en-GB" sz="2400" dirty="0">
                <a:solidFill>
                  <a:srgbClr val="0070C0"/>
                </a:solidFill>
              </a:rPr>
              <a:t>You need to take into account cross-cutting issues if explicitly mentioned under the scope or expected impact of the call or topic</a:t>
            </a:r>
          </a:p>
          <a:p>
            <a:pPr lvl="1">
              <a:buClr>
                <a:srgbClr val="0070C0"/>
              </a:buClr>
              <a:buFont typeface="Verdana" panose="020B0604030504040204" pitchFamily="34" charset="0"/>
              <a:buChar char="−"/>
            </a:pPr>
            <a:r>
              <a:rPr lang="en-GB" sz="2000" dirty="0">
                <a:solidFill>
                  <a:srgbClr val="0070C0"/>
                </a:solidFill>
              </a:rPr>
              <a:t>A successful proposal is expected to include the </a:t>
            </a:r>
            <a:r>
              <a:rPr lang="pl-PL" sz="2000" dirty="0" err="1">
                <a:solidFill>
                  <a:srgbClr val="0070C0"/>
                </a:solidFill>
              </a:rPr>
              <a:t>below</a:t>
            </a:r>
            <a:r>
              <a:rPr lang="en-GB" sz="2000" dirty="0">
                <a:solidFill>
                  <a:srgbClr val="0070C0"/>
                </a:solidFill>
              </a:rPr>
              <a:t> elements, or convincingly explain why not relevant in a particular </a:t>
            </a:r>
            <a:r>
              <a:rPr lang="en-GB" sz="2000" dirty="0" smtClean="0">
                <a:solidFill>
                  <a:srgbClr val="0070C0"/>
                </a:solidFill>
              </a:rPr>
              <a:t>case</a:t>
            </a:r>
            <a:endParaRPr lang="fr-BE" sz="2000" dirty="0">
              <a:solidFill>
                <a:srgbClr val="0070C0"/>
              </a:solidFill>
            </a:endParaRPr>
          </a:p>
          <a:p>
            <a:pPr marL="285750" lvl="0" indent="-285750">
              <a:buClr>
                <a:srgbClr val="0070C0"/>
              </a:buClr>
              <a:buFont typeface="Arial" panose="020B0604020202020204" pitchFamily="34" charset="0"/>
              <a:buChar char="•"/>
            </a:pPr>
            <a:r>
              <a:rPr lang="en-GB" sz="2400" dirty="0" smtClean="0">
                <a:solidFill>
                  <a:srgbClr val="0070C0"/>
                </a:solidFill>
              </a:rPr>
              <a:t>Cross-cutting </a:t>
            </a:r>
            <a:r>
              <a:rPr lang="en-GB" sz="2400" dirty="0">
                <a:solidFill>
                  <a:srgbClr val="0070C0"/>
                </a:solidFill>
              </a:rPr>
              <a:t>issues are fully integrated in the work programme (WP):</a:t>
            </a:r>
          </a:p>
          <a:p>
            <a:pPr lvl="1">
              <a:buClr>
                <a:srgbClr val="0070C0"/>
              </a:buClr>
              <a:buFont typeface="Verdana" panose="020B0604030504040204" pitchFamily="34" charset="0"/>
              <a:buChar char="−"/>
            </a:pPr>
            <a:r>
              <a:rPr lang="en-US" sz="2000" b="1" dirty="0">
                <a:solidFill>
                  <a:srgbClr val="0070C0"/>
                </a:solidFill>
              </a:rPr>
              <a:t>Social Sciences and Humanities  </a:t>
            </a:r>
            <a:r>
              <a:rPr lang="en-US" sz="2000" dirty="0">
                <a:solidFill>
                  <a:srgbClr val="0070C0"/>
                </a:solidFill>
              </a:rPr>
              <a:t>(SSH) </a:t>
            </a:r>
            <a:r>
              <a:rPr lang="en-US" sz="2000" dirty="0" smtClean="0">
                <a:solidFill>
                  <a:srgbClr val="0070C0"/>
                </a:solidFill>
              </a:rPr>
              <a:t>are </a:t>
            </a:r>
            <a:r>
              <a:rPr lang="en-US" sz="2000" dirty="0">
                <a:solidFill>
                  <a:srgbClr val="0070C0"/>
                </a:solidFill>
              </a:rPr>
              <a:t>integrated across all Horizon 2020 activities to successfully address European challenges</a:t>
            </a:r>
            <a:endParaRPr lang="en-GB" sz="2000" dirty="0">
              <a:solidFill>
                <a:srgbClr val="0070C0"/>
              </a:solidFill>
            </a:endParaRPr>
          </a:p>
          <a:p>
            <a:pPr lvl="1">
              <a:buClr>
                <a:srgbClr val="0070C0"/>
              </a:buClr>
              <a:buFont typeface="Verdana" panose="020B0604030504040204" pitchFamily="34" charset="0"/>
              <a:buChar char="−"/>
            </a:pPr>
            <a:r>
              <a:rPr lang="en-US" sz="2000" b="1" dirty="0">
                <a:solidFill>
                  <a:srgbClr val="0070C0"/>
                </a:solidFill>
              </a:rPr>
              <a:t>Gender dimension in the content of R&amp;I </a:t>
            </a:r>
            <a:r>
              <a:rPr lang="en-US" sz="2000" dirty="0">
                <a:solidFill>
                  <a:srgbClr val="0070C0"/>
                </a:solidFill>
              </a:rPr>
              <a:t>- a </a:t>
            </a:r>
            <a:r>
              <a:rPr lang="en-US" sz="2000" dirty="0" smtClean="0">
                <a:solidFill>
                  <a:srgbClr val="0070C0"/>
                </a:solidFill>
              </a:rPr>
              <a:t>question </a:t>
            </a:r>
            <a:r>
              <a:rPr lang="en-US" sz="2000" dirty="0">
                <a:solidFill>
                  <a:srgbClr val="0070C0"/>
                </a:solidFill>
              </a:rPr>
              <a:t>on </a:t>
            </a:r>
            <a:r>
              <a:rPr lang="en-US" sz="2000" dirty="0" smtClean="0">
                <a:solidFill>
                  <a:srgbClr val="0070C0"/>
                </a:solidFill>
              </a:rPr>
              <a:t>the relevance </a:t>
            </a:r>
            <a:r>
              <a:rPr lang="en-US" sz="2000" dirty="0">
                <a:solidFill>
                  <a:srgbClr val="0070C0"/>
                </a:solidFill>
              </a:rPr>
              <a:t>of sex/gender analysis is included in proposal templates </a:t>
            </a:r>
            <a:endParaRPr lang="en-GB" sz="2000" dirty="0">
              <a:solidFill>
                <a:srgbClr val="0070C0"/>
              </a:solidFill>
            </a:endParaRPr>
          </a:p>
          <a:p>
            <a:pPr lvl="1">
              <a:buClr>
                <a:srgbClr val="0070C0"/>
              </a:buClr>
              <a:buFont typeface="Verdana" panose="020B0604030504040204" pitchFamily="34" charset="0"/>
              <a:buChar char="−"/>
            </a:pPr>
            <a:r>
              <a:rPr lang="pl-PL" sz="2000" b="1" dirty="0">
                <a:solidFill>
                  <a:srgbClr val="0070C0"/>
                </a:solidFill>
              </a:rPr>
              <a:t>I</a:t>
            </a:r>
            <a:r>
              <a:rPr lang="en-US" sz="2000" b="1" dirty="0" err="1" smtClean="0">
                <a:solidFill>
                  <a:srgbClr val="0070C0"/>
                </a:solidFill>
              </a:rPr>
              <a:t>nternational</a:t>
            </a:r>
            <a:r>
              <a:rPr lang="en-US" sz="2000" b="1" dirty="0" smtClean="0">
                <a:solidFill>
                  <a:srgbClr val="0070C0"/>
                </a:solidFill>
              </a:rPr>
              <a:t> </a:t>
            </a:r>
            <a:r>
              <a:rPr lang="en-US" sz="2000" b="1" dirty="0">
                <a:solidFill>
                  <a:srgbClr val="0070C0"/>
                </a:solidFill>
              </a:rPr>
              <a:t>cooperation </a:t>
            </a:r>
            <a:r>
              <a:rPr lang="en-US" sz="2000" dirty="0">
                <a:solidFill>
                  <a:srgbClr val="0070C0"/>
                </a:solidFill>
              </a:rPr>
              <a:t>consists of a general opening of the WP and targeted activities across all relevant Horizon 2020 parts</a:t>
            </a:r>
            <a:endParaRPr lang="en-GB" sz="2000" dirty="0">
              <a:solidFill>
                <a:srgbClr val="0070C0"/>
              </a:solidFill>
            </a:endParaRPr>
          </a:p>
          <a:p>
            <a:pPr lvl="1">
              <a:spcAft>
                <a:spcPts val="300"/>
              </a:spcAft>
              <a:buClr>
                <a:srgbClr val="0070C0"/>
              </a:buClr>
              <a:buFont typeface="Verdana" panose="020B0604030504040204" pitchFamily="34" charset="0"/>
              <a:buChar char="−"/>
            </a:pPr>
            <a:r>
              <a:rPr lang="en-US" sz="2000" b="1" dirty="0" smtClean="0">
                <a:solidFill>
                  <a:srgbClr val="0070C0"/>
                </a:solidFill>
              </a:rPr>
              <a:t>Other cross-cutting issues </a:t>
            </a:r>
            <a:r>
              <a:rPr lang="en-US" sz="2000" dirty="0">
                <a:solidFill>
                  <a:srgbClr val="0070C0"/>
                </a:solidFill>
              </a:rPr>
              <a:t>may also be included in the </a:t>
            </a:r>
            <a:r>
              <a:rPr lang="en-US" sz="2000" dirty="0" smtClean="0">
                <a:solidFill>
                  <a:srgbClr val="0070C0"/>
                </a:solidFill>
              </a:rPr>
              <a:t>WP</a:t>
            </a:r>
            <a:r>
              <a:rPr lang="pl-PL" sz="2000" dirty="0" smtClean="0">
                <a:solidFill>
                  <a:srgbClr val="0070C0"/>
                </a:solidFill>
              </a:rPr>
              <a:t>, </a:t>
            </a:r>
            <a:r>
              <a:rPr lang="en-US" sz="2000" dirty="0" smtClean="0">
                <a:solidFill>
                  <a:srgbClr val="0070C0"/>
                </a:solidFill>
              </a:rPr>
              <a:t>such as</a:t>
            </a:r>
            <a:r>
              <a:rPr lang="pl-PL" sz="2000" dirty="0" smtClean="0">
                <a:solidFill>
                  <a:srgbClr val="0070C0"/>
                </a:solidFill>
              </a:rPr>
              <a:t>:</a:t>
            </a:r>
            <a:r>
              <a:rPr lang="en-US" sz="2000" dirty="0" smtClean="0">
                <a:solidFill>
                  <a:srgbClr val="0070C0"/>
                </a:solidFill>
              </a:rPr>
              <a:t> </a:t>
            </a:r>
            <a:r>
              <a:rPr lang="pl-PL" sz="2000" dirty="0" err="1" smtClean="0">
                <a:solidFill>
                  <a:srgbClr val="0070C0"/>
                </a:solidFill>
              </a:rPr>
              <a:t>Responsible</a:t>
            </a:r>
            <a:r>
              <a:rPr lang="pl-PL" sz="2000" dirty="0" smtClean="0">
                <a:solidFill>
                  <a:srgbClr val="0070C0"/>
                </a:solidFill>
              </a:rPr>
              <a:t> </a:t>
            </a:r>
            <a:r>
              <a:rPr lang="pl-PL" sz="2000" dirty="0" err="1" smtClean="0">
                <a:solidFill>
                  <a:srgbClr val="0070C0"/>
                </a:solidFill>
              </a:rPr>
              <a:t>Research</a:t>
            </a:r>
            <a:r>
              <a:rPr lang="pl-PL" sz="2000" dirty="0" smtClean="0">
                <a:solidFill>
                  <a:srgbClr val="0070C0"/>
                </a:solidFill>
              </a:rPr>
              <a:t> and </a:t>
            </a:r>
            <a:r>
              <a:rPr lang="pl-PL" sz="2000" dirty="0" err="1" smtClean="0">
                <a:solidFill>
                  <a:srgbClr val="0070C0"/>
                </a:solidFill>
              </a:rPr>
              <a:t>Innovation</a:t>
            </a:r>
            <a:r>
              <a:rPr lang="pl-PL" sz="2000" dirty="0" smtClean="0">
                <a:solidFill>
                  <a:srgbClr val="0070C0"/>
                </a:solidFill>
              </a:rPr>
              <a:t> (RRI) </a:t>
            </a:r>
            <a:r>
              <a:rPr lang="pl-PL" sz="2000" dirty="0" err="1" smtClean="0">
                <a:solidFill>
                  <a:srgbClr val="0070C0"/>
                </a:solidFill>
              </a:rPr>
              <a:t>including</a:t>
            </a:r>
            <a:r>
              <a:rPr lang="pl-PL" sz="2000" dirty="0" smtClean="0">
                <a:solidFill>
                  <a:srgbClr val="0070C0"/>
                </a:solidFill>
              </a:rPr>
              <a:t> </a:t>
            </a:r>
            <a:r>
              <a:rPr lang="en-US" sz="2000" dirty="0" smtClean="0">
                <a:solidFill>
                  <a:srgbClr val="0070C0"/>
                </a:solidFill>
              </a:rPr>
              <a:t>science education, open access to scientific publications, ethics</a:t>
            </a:r>
            <a:r>
              <a:rPr lang="pl-PL" sz="2000" dirty="0" smtClean="0">
                <a:solidFill>
                  <a:srgbClr val="0070C0"/>
                </a:solidFill>
              </a:rPr>
              <a:t> …</a:t>
            </a:r>
            <a:r>
              <a:rPr lang="en-US" sz="2000" dirty="0" smtClean="0">
                <a:solidFill>
                  <a:srgbClr val="0070C0"/>
                </a:solidFill>
              </a:rPr>
              <a:t>, </a:t>
            </a:r>
            <a:r>
              <a:rPr lang="en-US" sz="2000" dirty="0" err="1" smtClean="0">
                <a:solidFill>
                  <a:srgbClr val="0070C0"/>
                </a:solidFill>
              </a:rPr>
              <a:t>standardisation</a:t>
            </a:r>
            <a:r>
              <a:rPr lang="pl-PL" sz="2000" dirty="0" smtClean="0">
                <a:solidFill>
                  <a:srgbClr val="0070C0"/>
                </a:solidFill>
              </a:rPr>
              <a:t>;</a:t>
            </a:r>
            <a:r>
              <a:rPr lang="en-US" sz="2000" dirty="0" smtClean="0">
                <a:solidFill>
                  <a:srgbClr val="0070C0"/>
                </a:solidFill>
              </a:rPr>
              <a:t> climate and sustainable development …</a:t>
            </a:r>
            <a:endParaRPr lang="en-GB" sz="2000" dirty="0" smtClean="0">
              <a:solidFill>
                <a:srgbClr val="0070C0"/>
              </a:solidFill>
            </a:endParaRPr>
          </a:p>
        </p:txBody>
      </p:sp>
    </p:spTree>
    <p:extLst>
      <p:ext uri="{BB962C8B-B14F-4D97-AF65-F5344CB8AC3E}">
        <p14:creationId xmlns:p14="http://schemas.microsoft.com/office/powerpoint/2010/main" val="124594203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en-GB" sz="4000" dirty="0"/>
              <a:t>Social Sciences and </a:t>
            </a:r>
            <a:r>
              <a:rPr lang="en-GB" sz="4000" dirty="0" smtClean="0"/>
              <a:t>Humanities(SSH</a:t>
            </a:r>
            <a:r>
              <a:rPr lang="en-GB" sz="4000" dirty="0"/>
              <a:t>)</a:t>
            </a:r>
            <a:endParaRPr lang="pl-PL" sz="4000" dirty="0"/>
          </a:p>
        </p:txBody>
      </p:sp>
      <p:sp>
        <p:nvSpPr>
          <p:cNvPr id="3" name="Symbol zastępczy zawartości 2"/>
          <p:cNvSpPr>
            <a:spLocks noGrp="1"/>
          </p:cNvSpPr>
          <p:nvPr>
            <p:ph idx="1"/>
          </p:nvPr>
        </p:nvSpPr>
        <p:spPr/>
        <p:txBody>
          <a:bodyPr>
            <a:normAutofit fontScale="85000" lnSpcReduction="20000"/>
          </a:bodyPr>
          <a:lstStyle/>
          <a:p>
            <a:r>
              <a:rPr lang="en-GB" dirty="0" smtClean="0"/>
              <a:t>Topics </a:t>
            </a:r>
            <a:r>
              <a:rPr lang="en-GB" dirty="0"/>
              <a:t>where SSH contributions are required are flagged as ‘</a:t>
            </a:r>
            <a:r>
              <a:rPr lang="en-GB" u="sng" dirty="0">
                <a:hlinkClick r:id="rId2"/>
              </a:rPr>
              <a:t>topics for Social Sciences and Humanities </a:t>
            </a:r>
            <a:r>
              <a:rPr lang="en-GB" dirty="0"/>
              <a:t>(SSH-relevant topics)’. </a:t>
            </a:r>
            <a:endParaRPr lang="pl-PL" dirty="0" smtClean="0"/>
          </a:p>
          <a:p>
            <a:r>
              <a:rPr lang="en-GB" dirty="0" smtClean="0"/>
              <a:t>Proposals </a:t>
            </a:r>
            <a:r>
              <a:rPr lang="en-GB" dirty="0"/>
              <a:t>under these topics must take account of the social, economic, political, legal, behavioural, institutional, historical and/or cultural dimensions of a given issue, as appropriate and required by the topic description. </a:t>
            </a:r>
            <a:endParaRPr lang="pl-PL" dirty="0" smtClean="0"/>
          </a:p>
          <a:p>
            <a:r>
              <a:rPr lang="en-GB" dirty="0" smtClean="0"/>
              <a:t>A </a:t>
            </a:r>
            <a:r>
              <a:rPr lang="en-GB" dirty="0"/>
              <a:t>proposal without a sufficient contribution/integration of SSH research and competences will receive a low evaluation score</a:t>
            </a:r>
            <a:r>
              <a:rPr lang="en-GB" dirty="0" smtClean="0"/>
              <a:t>.</a:t>
            </a:r>
            <a:endParaRPr lang="pl-PL" dirty="0" smtClean="0"/>
          </a:p>
          <a:p>
            <a:r>
              <a:rPr lang="en-GB" dirty="0"/>
              <a:t>SSH disciplines </a:t>
            </a:r>
            <a:r>
              <a:rPr lang="en-GB" dirty="0" smtClean="0"/>
              <a:t>include</a:t>
            </a:r>
            <a:r>
              <a:rPr lang="pl-PL" dirty="0" smtClean="0"/>
              <a:t>:</a:t>
            </a:r>
          </a:p>
          <a:p>
            <a:pPr lvl="1"/>
            <a:r>
              <a:rPr lang="en-GB" dirty="0" smtClean="0"/>
              <a:t> </a:t>
            </a:r>
            <a:r>
              <a:rPr lang="en-GB" dirty="0"/>
              <a:t>sociology, psychology, economics, law,  political science, public and business administration, demography, anthropology (except physical anthropology), geography (except physical geography), peace and conflict studies, human rights, education science, journalism and communication,  cultural studies, religion, linguistics, literature, cultural studies, history, archaeology, philosophy, ethics, arts and crafts </a:t>
            </a:r>
          </a:p>
          <a:p>
            <a:endParaRPr lang="en-GB" dirty="0"/>
          </a:p>
        </p:txBody>
      </p:sp>
    </p:spTree>
    <p:extLst>
      <p:ext uri="{BB962C8B-B14F-4D97-AF65-F5344CB8AC3E}">
        <p14:creationId xmlns:p14="http://schemas.microsoft.com/office/powerpoint/2010/main" val="39773043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chemeClr val="tx1"/>
                </a:solidFill>
              </a:rPr>
              <a:t>Content</a:t>
            </a:r>
            <a:r>
              <a:rPr lang="pl-PL" dirty="0" smtClean="0">
                <a:solidFill>
                  <a:schemeClr val="tx1"/>
                </a:solidFill>
              </a:rPr>
              <a:t> (2)</a:t>
            </a:r>
            <a:endParaRPr lang="en-GB" dirty="0">
              <a:solidFill>
                <a:schemeClr val="tx1"/>
              </a:solidFill>
            </a:endParaRPr>
          </a:p>
        </p:txBody>
      </p:sp>
      <p:sp>
        <p:nvSpPr>
          <p:cNvPr id="3" name="Content Placeholder 2"/>
          <p:cNvSpPr>
            <a:spLocks noGrp="1"/>
          </p:cNvSpPr>
          <p:nvPr>
            <p:ph idx="1"/>
          </p:nvPr>
        </p:nvSpPr>
        <p:spPr/>
        <p:txBody>
          <a:bodyPr>
            <a:normAutofit/>
          </a:bodyPr>
          <a:lstStyle/>
          <a:p>
            <a:pPr>
              <a:buFont typeface="Arial" panose="020B0604020202020204" pitchFamily="34" charset="0"/>
              <a:buChar char="•"/>
            </a:pPr>
            <a:r>
              <a:rPr lang="pl-PL" dirty="0" err="1" smtClean="0">
                <a:solidFill>
                  <a:srgbClr val="0070C0"/>
                </a:solidFill>
              </a:rPr>
              <a:t>Individual</a:t>
            </a:r>
            <a:r>
              <a:rPr lang="pl-PL" dirty="0" smtClean="0">
                <a:solidFill>
                  <a:srgbClr val="0070C0"/>
                </a:solidFill>
              </a:rPr>
              <a:t> </a:t>
            </a:r>
            <a:r>
              <a:rPr lang="pl-PL" dirty="0" err="1" smtClean="0">
                <a:solidFill>
                  <a:srgbClr val="0070C0"/>
                </a:solidFill>
              </a:rPr>
              <a:t>evaluation</a:t>
            </a:r>
            <a:endParaRPr lang="pl-PL" dirty="0" smtClean="0">
              <a:solidFill>
                <a:srgbClr val="0070C0"/>
              </a:solidFill>
            </a:endParaRPr>
          </a:p>
          <a:p>
            <a:pPr lvl="1">
              <a:buFont typeface="Arial" panose="020B0604020202020204" pitchFamily="34" charset="0"/>
              <a:buChar char="•"/>
            </a:pPr>
            <a:r>
              <a:rPr lang="pl-PL" dirty="0" err="1" smtClean="0">
                <a:solidFill>
                  <a:srgbClr val="0070C0"/>
                </a:solidFill>
              </a:rPr>
              <a:t>Elements</a:t>
            </a:r>
            <a:r>
              <a:rPr lang="pl-PL" dirty="0" smtClean="0">
                <a:solidFill>
                  <a:srgbClr val="0070C0"/>
                </a:solidFill>
              </a:rPr>
              <a:t> to be </a:t>
            </a:r>
            <a:r>
              <a:rPr lang="pl-PL" dirty="0" err="1" smtClean="0">
                <a:solidFill>
                  <a:srgbClr val="0070C0"/>
                </a:solidFill>
              </a:rPr>
              <a:t>reflected</a:t>
            </a:r>
            <a:r>
              <a:rPr lang="pl-PL" dirty="0" smtClean="0">
                <a:solidFill>
                  <a:srgbClr val="0070C0"/>
                </a:solidFill>
              </a:rPr>
              <a:t> in </a:t>
            </a:r>
            <a:r>
              <a:rPr lang="pl-PL" dirty="0" err="1" smtClean="0">
                <a:solidFill>
                  <a:srgbClr val="0070C0"/>
                </a:solidFill>
              </a:rPr>
              <a:t>evaluation</a:t>
            </a:r>
            <a:endParaRPr lang="pl-PL" dirty="0" smtClean="0">
              <a:solidFill>
                <a:srgbClr val="0070C0"/>
              </a:solidFill>
            </a:endParaRPr>
          </a:p>
          <a:p>
            <a:pPr lvl="1">
              <a:buFont typeface="Arial" panose="020B0604020202020204" pitchFamily="34" charset="0"/>
              <a:buChar char="•"/>
            </a:pPr>
            <a:r>
              <a:rPr lang="pl-PL" dirty="0" err="1" smtClean="0">
                <a:solidFill>
                  <a:srgbClr val="0070C0"/>
                </a:solidFill>
              </a:rPr>
              <a:t>Innovation</a:t>
            </a:r>
            <a:r>
              <a:rPr lang="pl-PL" dirty="0" smtClean="0">
                <a:solidFill>
                  <a:srgbClr val="0070C0"/>
                </a:solidFill>
              </a:rPr>
              <a:t> in </a:t>
            </a:r>
            <a:r>
              <a:rPr lang="pl-PL" dirty="0" err="1" smtClean="0">
                <a:solidFill>
                  <a:srgbClr val="0070C0"/>
                </a:solidFill>
              </a:rPr>
              <a:t>evaluation</a:t>
            </a:r>
            <a:endParaRPr lang="pl-PL" dirty="0" smtClean="0">
              <a:solidFill>
                <a:srgbClr val="0070C0"/>
              </a:solidFill>
            </a:endParaRPr>
          </a:p>
          <a:p>
            <a:pPr lvl="1">
              <a:buFont typeface="Arial" panose="020B0604020202020204" pitchFamily="34" charset="0"/>
              <a:buChar char="•"/>
            </a:pPr>
            <a:r>
              <a:rPr lang="pl-PL" dirty="0" err="1" smtClean="0">
                <a:solidFill>
                  <a:srgbClr val="0070C0"/>
                </a:solidFill>
              </a:rPr>
              <a:t>Dissemination</a:t>
            </a:r>
            <a:r>
              <a:rPr lang="pl-PL" dirty="0" smtClean="0">
                <a:solidFill>
                  <a:srgbClr val="0070C0"/>
                </a:solidFill>
              </a:rPr>
              <a:t>, </a:t>
            </a:r>
            <a:r>
              <a:rPr lang="pl-PL" dirty="0" err="1" smtClean="0">
                <a:solidFill>
                  <a:srgbClr val="0070C0"/>
                </a:solidFill>
              </a:rPr>
              <a:t>exploitation</a:t>
            </a:r>
            <a:r>
              <a:rPr lang="pl-PL" dirty="0" smtClean="0">
                <a:solidFill>
                  <a:srgbClr val="0070C0"/>
                </a:solidFill>
              </a:rPr>
              <a:t> and </a:t>
            </a:r>
            <a:r>
              <a:rPr lang="pl-PL" dirty="0" err="1" smtClean="0">
                <a:solidFill>
                  <a:srgbClr val="0070C0"/>
                </a:solidFill>
              </a:rPr>
              <a:t>communication</a:t>
            </a:r>
            <a:r>
              <a:rPr lang="pl-PL" dirty="0" smtClean="0">
                <a:solidFill>
                  <a:srgbClr val="0070C0"/>
                </a:solidFill>
              </a:rPr>
              <a:t> </a:t>
            </a:r>
            <a:r>
              <a:rPr lang="pl-PL" dirty="0" err="1" smtClean="0">
                <a:solidFill>
                  <a:srgbClr val="0070C0"/>
                </a:solidFill>
              </a:rPr>
              <a:t>assessment</a:t>
            </a:r>
            <a:endParaRPr lang="pl-PL" dirty="0" smtClean="0">
              <a:solidFill>
                <a:srgbClr val="0070C0"/>
              </a:solidFill>
            </a:endParaRPr>
          </a:p>
          <a:p>
            <a:pPr lvl="1">
              <a:buFont typeface="Arial" panose="020B0604020202020204" pitchFamily="34" charset="0"/>
              <a:buChar char="•"/>
            </a:pPr>
            <a:r>
              <a:rPr lang="pl-PL" dirty="0">
                <a:solidFill>
                  <a:srgbClr val="0070C0"/>
                </a:solidFill>
              </a:rPr>
              <a:t>C</a:t>
            </a:r>
            <a:r>
              <a:rPr lang="pl-PL" dirty="0" smtClean="0">
                <a:solidFill>
                  <a:srgbClr val="0070C0"/>
                </a:solidFill>
              </a:rPr>
              <a:t>ross-</a:t>
            </a:r>
            <a:r>
              <a:rPr lang="pl-PL" dirty="0" err="1" smtClean="0">
                <a:solidFill>
                  <a:srgbClr val="0070C0"/>
                </a:solidFill>
              </a:rPr>
              <a:t>cutting</a:t>
            </a:r>
            <a:r>
              <a:rPr lang="pl-PL" dirty="0" smtClean="0">
                <a:solidFill>
                  <a:srgbClr val="0070C0"/>
                </a:solidFill>
              </a:rPr>
              <a:t> </a:t>
            </a:r>
            <a:r>
              <a:rPr lang="pl-PL" dirty="0" err="1" smtClean="0">
                <a:solidFill>
                  <a:srgbClr val="0070C0"/>
                </a:solidFill>
              </a:rPr>
              <a:t>issues</a:t>
            </a:r>
            <a:r>
              <a:rPr lang="pl-PL" dirty="0" smtClean="0">
                <a:solidFill>
                  <a:srgbClr val="0070C0"/>
                </a:solidFill>
              </a:rPr>
              <a:t> in </a:t>
            </a:r>
            <a:r>
              <a:rPr lang="pl-PL" dirty="0" err="1" smtClean="0">
                <a:solidFill>
                  <a:srgbClr val="0070C0"/>
                </a:solidFill>
              </a:rPr>
              <a:t>evaluation</a:t>
            </a:r>
            <a:endParaRPr lang="pl-PL" dirty="0" smtClean="0">
              <a:solidFill>
                <a:srgbClr val="0070C0"/>
              </a:solidFill>
            </a:endParaRPr>
          </a:p>
          <a:p>
            <a:pPr>
              <a:buFont typeface="Arial" panose="020B0604020202020204" pitchFamily="34" charset="0"/>
              <a:buChar char="•"/>
            </a:pPr>
            <a:r>
              <a:rPr lang="pl-PL" dirty="0" smtClean="0">
                <a:solidFill>
                  <a:srgbClr val="0070C0"/>
                </a:solidFill>
              </a:rPr>
              <a:t>Evaluation </a:t>
            </a:r>
            <a:r>
              <a:rPr lang="pl-PL" dirty="0" err="1" smtClean="0">
                <a:solidFill>
                  <a:srgbClr val="0070C0"/>
                </a:solidFill>
              </a:rPr>
              <a:t>criteria</a:t>
            </a:r>
            <a:endParaRPr lang="pl-PL" dirty="0">
              <a:solidFill>
                <a:srgbClr val="0070C0"/>
              </a:solidFill>
            </a:endParaRPr>
          </a:p>
          <a:p>
            <a:pPr lvl="1">
              <a:buFont typeface="Arial" panose="020B0604020202020204" pitchFamily="34" charset="0"/>
              <a:buChar char="•"/>
            </a:pPr>
            <a:r>
              <a:rPr lang="pl-PL" dirty="0">
                <a:solidFill>
                  <a:srgbClr val="0070C0"/>
                </a:solidFill>
              </a:rPr>
              <a:t>E</a:t>
            </a:r>
            <a:r>
              <a:rPr lang="en-GB" dirty="0" smtClean="0">
                <a:solidFill>
                  <a:srgbClr val="0070C0"/>
                </a:solidFill>
              </a:rPr>
              <a:t>valuation criteria</a:t>
            </a:r>
            <a:endParaRPr lang="pl-PL" dirty="0" smtClean="0">
              <a:solidFill>
                <a:srgbClr val="0070C0"/>
              </a:solidFill>
            </a:endParaRPr>
          </a:p>
          <a:p>
            <a:pPr lvl="1">
              <a:buFont typeface="Arial" panose="020B0604020202020204" pitchFamily="34" charset="0"/>
              <a:buChar char="•"/>
            </a:pPr>
            <a:r>
              <a:rPr lang="pl-PL" dirty="0" smtClean="0">
                <a:solidFill>
                  <a:srgbClr val="0070C0"/>
                </a:solidFill>
              </a:rPr>
              <a:t>Evaluation of Excellence</a:t>
            </a:r>
          </a:p>
          <a:p>
            <a:pPr lvl="1">
              <a:buFont typeface="Arial" panose="020B0604020202020204" pitchFamily="34" charset="0"/>
              <a:buChar char="•"/>
            </a:pPr>
            <a:r>
              <a:rPr lang="pl-PL" dirty="0" smtClean="0">
                <a:solidFill>
                  <a:srgbClr val="0070C0"/>
                </a:solidFill>
              </a:rPr>
              <a:t>Evaluation of </a:t>
            </a:r>
            <a:r>
              <a:rPr lang="pl-PL" dirty="0" err="1" smtClean="0">
                <a:solidFill>
                  <a:srgbClr val="0070C0"/>
                </a:solidFill>
              </a:rPr>
              <a:t>Impact</a:t>
            </a:r>
            <a:endParaRPr lang="pl-PL" dirty="0" smtClean="0">
              <a:solidFill>
                <a:srgbClr val="0070C0"/>
              </a:solidFill>
            </a:endParaRPr>
          </a:p>
          <a:p>
            <a:pPr lvl="1">
              <a:buFont typeface="Arial" panose="020B0604020202020204" pitchFamily="34" charset="0"/>
              <a:buChar char="•"/>
            </a:pPr>
            <a:r>
              <a:rPr lang="pl-PL" dirty="0" smtClean="0">
                <a:solidFill>
                  <a:srgbClr val="0070C0"/>
                </a:solidFill>
              </a:rPr>
              <a:t>Evaluation of </a:t>
            </a:r>
            <a:r>
              <a:rPr lang="pl-PL" dirty="0" err="1" smtClean="0">
                <a:solidFill>
                  <a:srgbClr val="0070C0"/>
                </a:solidFill>
              </a:rPr>
              <a:t>Implementation</a:t>
            </a:r>
            <a:endParaRPr lang="pl-PL" dirty="0">
              <a:solidFill>
                <a:srgbClr val="0070C0"/>
              </a:solidFill>
            </a:endParaRPr>
          </a:p>
          <a:p>
            <a:pPr lvl="1">
              <a:buFont typeface="Arial" panose="020B0604020202020204" pitchFamily="34" charset="0"/>
              <a:buChar char="•"/>
            </a:pPr>
            <a:r>
              <a:rPr lang="pl-PL" dirty="0" smtClean="0">
                <a:solidFill>
                  <a:srgbClr val="0070C0"/>
                </a:solidFill>
              </a:rPr>
              <a:t>P</a:t>
            </a:r>
            <a:r>
              <a:rPr lang="en-GB" dirty="0" err="1" smtClean="0">
                <a:solidFill>
                  <a:srgbClr val="0070C0"/>
                </a:solidFill>
              </a:rPr>
              <a:t>roposal</a:t>
            </a:r>
            <a:r>
              <a:rPr lang="en-GB" dirty="0" smtClean="0">
                <a:solidFill>
                  <a:srgbClr val="0070C0"/>
                </a:solidFill>
              </a:rPr>
              <a:t> </a:t>
            </a:r>
            <a:r>
              <a:rPr lang="en-GB" dirty="0">
                <a:solidFill>
                  <a:srgbClr val="0070C0"/>
                </a:solidFill>
              </a:rPr>
              <a:t>scoring</a:t>
            </a:r>
            <a:endParaRPr lang="pl-PL" dirty="0">
              <a:solidFill>
                <a:srgbClr val="0070C0"/>
              </a:solidFill>
            </a:endParaRPr>
          </a:p>
          <a:p>
            <a:pPr lvl="1">
              <a:buFont typeface="Arial" panose="020B0604020202020204" pitchFamily="34" charset="0"/>
              <a:buChar char="•"/>
            </a:pPr>
            <a:endParaRPr lang="en-GB" dirty="0">
              <a:solidFill>
                <a:srgbClr val="0070C0"/>
              </a:solidFill>
            </a:endParaRPr>
          </a:p>
          <a:p>
            <a:pPr lvl="1">
              <a:buFont typeface="Arial" panose="020B0604020202020204" pitchFamily="34" charset="0"/>
              <a:buChar char="•"/>
            </a:pPr>
            <a:endParaRPr lang="en-GB" dirty="0"/>
          </a:p>
        </p:txBody>
      </p:sp>
    </p:spTree>
    <p:extLst>
      <p:ext uri="{BB962C8B-B14F-4D97-AF65-F5344CB8AC3E}">
        <p14:creationId xmlns:p14="http://schemas.microsoft.com/office/powerpoint/2010/main" val="363575674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en-GB" dirty="0"/>
              <a:t>Social Sciences and </a:t>
            </a:r>
            <a:r>
              <a:rPr lang="en-GB" dirty="0" smtClean="0"/>
              <a:t>Humanities(SSH</a:t>
            </a:r>
            <a:r>
              <a:rPr lang="en-GB" dirty="0"/>
              <a:t>)</a:t>
            </a:r>
            <a:endParaRPr lang="pl-PL" dirty="0"/>
          </a:p>
        </p:txBody>
      </p:sp>
      <p:sp>
        <p:nvSpPr>
          <p:cNvPr id="3" name="Symbol zastępczy zawartości 2"/>
          <p:cNvSpPr>
            <a:spLocks noGrp="1"/>
          </p:cNvSpPr>
          <p:nvPr>
            <p:ph idx="1"/>
          </p:nvPr>
        </p:nvSpPr>
        <p:spPr/>
        <p:txBody>
          <a:bodyPr>
            <a:normAutofit fontScale="85000" lnSpcReduction="20000"/>
          </a:bodyPr>
          <a:lstStyle/>
          <a:p>
            <a:r>
              <a:rPr lang="en-GB" dirty="0"/>
              <a:t>Evaluators must identify the SSH contributions expected according to the topic description (the 'scope' part) that will address the problem described in the specific challenge section</a:t>
            </a:r>
            <a:r>
              <a:rPr lang="en-GB" dirty="0" smtClean="0"/>
              <a:t>.</a:t>
            </a:r>
            <a:endParaRPr lang="pl-PL" dirty="0" smtClean="0"/>
          </a:p>
          <a:p>
            <a:r>
              <a:rPr lang="en-GB" dirty="0"/>
              <a:t>Evaluators are expected to evaluate the SSH contributions in accordance with the evaluation criteria </a:t>
            </a:r>
            <a:r>
              <a:rPr lang="en-GB" dirty="0" smtClean="0"/>
              <a:t>while </a:t>
            </a:r>
            <a:r>
              <a:rPr lang="en-GB" dirty="0"/>
              <a:t>paying attention to two elements that point to a successful integration of SSH contributions in the </a:t>
            </a:r>
            <a:r>
              <a:rPr lang="pl-PL" dirty="0" err="1" smtClean="0"/>
              <a:t>proposal</a:t>
            </a:r>
            <a:r>
              <a:rPr lang="en-GB" dirty="0" smtClean="0"/>
              <a:t>:</a:t>
            </a:r>
            <a:endParaRPr lang="en-GB" dirty="0"/>
          </a:p>
          <a:p>
            <a:pPr lvl="1"/>
            <a:r>
              <a:rPr lang="en-GB" dirty="0"/>
              <a:t>The proposal clearly articulates what the contributions of SSH partners  will be;</a:t>
            </a:r>
          </a:p>
          <a:p>
            <a:pPr lvl="1"/>
            <a:r>
              <a:rPr lang="en-GB" dirty="0"/>
              <a:t>The composition of the consortium should strike the right balance between participants from SSH and non-SSH disciplines in order to ensure a good collaboration  between </a:t>
            </a:r>
            <a:r>
              <a:rPr lang="en-GB" dirty="0" smtClean="0"/>
              <a:t>participants</a:t>
            </a:r>
            <a:endParaRPr lang="pl-PL" dirty="0" smtClean="0"/>
          </a:p>
          <a:p>
            <a:r>
              <a:rPr lang="en-GB" dirty="0"/>
              <a:t>Even if the assigned proposals do not belong to an SSH-relevant topic, they may contain contributions from the SSH disciplines and should be evaluated against the text of the topic</a:t>
            </a:r>
            <a:r>
              <a:rPr lang="en-GB" dirty="0" smtClean="0"/>
              <a:t>.</a:t>
            </a:r>
            <a:endParaRPr lang="en-GB" dirty="0"/>
          </a:p>
        </p:txBody>
      </p:sp>
    </p:spTree>
    <p:extLst>
      <p:ext uri="{BB962C8B-B14F-4D97-AF65-F5344CB8AC3E}">
        <p14:creationId xmlns:p14="http://schemas.microsoft.com/office/powerpoint/2010/main" val="1458304020"/>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dirty="0" err="1" smtClean="0"/>
              <a:t>Gender</a:t>
            </a:r>
            <a:r>
              <a:rPr lang="pl-PL" dirty="0" smtClean="0"/>
              <a:t> </a:t>
            </a:r>
            <a:r>
              <a:rPr lang="pl-PL" dirty="0" err="1" smtClean="0"/>
              <a:t>dimension</a:t>
            </a:r>
            <a:endParaRPr lang="en-GB" dirty="0"/>
          </a:p>
        </p:txBody>
      </p:sp>
      <p:sp>
        <p:nvSpPr>
          <p:cNvPr id="3" name="Symbol zastępczy zawartości 2"/>
          <p:cNvSpPr>
            <a:spLocks noGrp="1"/>
          </p:cNvSpPr>
          <p:nvPr>
            <p:ph idx="1"/>
          </p:nvPr>
        </p:nvSpPr>
        <p:spPr/>
        <p:txBody>
          <a:bodyPr>
            <a:normAutofit fontScale="85000" lnSpcReduction="20000"/>
          </a:bodyPr>
          <a:lstStyle/>
          <a:p>
            <a:r>
              <a:rPr lang="en-GB" dirty="0" smtClean="0"/>
              <a:t>A topic is considered gender relevant when it can be expected that its findings affect women and men or groups of women and men differently</a:t>
            </a:r>
          </a:p>
          <a:p>
            <a:r>
              <a:rPr lang="en-GB" dirty="0" smtClean="0"/>
              <a:t>Applicants should integrate sex and/or gender analysis and, when relevant specific studies, as part of the proposals</a:t>
            </a:r>
          </a:p>
          <a:p>
            <a:r>
              <a:rPr lang="en-GB" dirty="0" smtClean="0"/>
              <a:t>Some topics specifies under its scope and/or under its expected impact in what way gender is relevant, in order to ensure a clear understanding by applicants</a:t>
            </a:r>
          </a:p>
          <a:p>
            <a:r>
              <a:rPr lang="en-GB" dirty="0" smtClean="0"/>
              <a:t>In these cases, evaluators will check how sex and/or gender analysis is taken into account in the proposal</a:t>
            </a:r>
          </a:p>
          <a:p>
            <a:r>
              <a:rPr lang="en-GB" dirty="0" smtClean="0"/>
              <a:t>When the gender dimension is not explicitly integrated into a topic evaluators will deal with the proposed gender issues as they will with other relevant aspects of the proposal.</a:t>
            </a:r>
          </a:p>
          <a:p>
            <a:r>
              <a:rPr lang="en-GB" dirty="0" smtClean="0"/>
              <a:t>Applicants are encouraged to promote equal opportunities in the implementation of the action and to ensure a balanced participation of women and men </a:t>
            </a:r>
          </a:p>
          <a:p>
            <a:endParaRPr lang="en-GB" dirty="0"/>
          </a:p>
        </p:txBody>
      </p:sp>
    </p:spTree>
    <p:extLst>
      <p:ext uri="{BB962C8B-B14F-4D97-AF65-F5344CB8AC3E}">
        <p14:creationId xmlns:p14="http://schemas.microsoft.com/office/powerpoint/2010/main" val="3970549572"/>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dirty="0" smtClean="0"/>
              <a:t>International </a:t>
            </a:r>
            <a:r>
              <a:rPr lang="pl-PL" dirty="0" err="1" smtClean="0"/>
              <a:t>cooperation</a:t>
            </a:r>
            <a:endParaRPr lang="en-GB" dirty="0"/>
          </a:p>
        </p:txBody>
      </p:sp>
      <p:sp>
        <p:nvSpPr>
          <p:cNvPr id="3" name="Symbol zastępczy zawartości 2"/>
          <p:cNvSpPr>
            <a:spLocks noGrp="1"/>
          </p:cNvSpPr>
          <p:nvPr>
            <p:ph idx="1"/>
          </p:nvPr>
        </p:nvSpPr>
        <p:spPr/>
        <p:txBody>
          <a:bodyPr>
            <a:normAutofit lnSpcReduction="10000"/>
          </a:bodyPr>
          <a:lstStyle/>
          <a:p>
            <a:pPr lvl="0"/>
            <a:r>
              <a:rPr lang="pl-PL" dirty="0"/>
              <a:t>A</a:t>
            </a:r>
            <a:r>
              <a:rPr lang="en-GB" dirty="0" err="1" smtClean="0"/>
              <a:t>ll</a:t>
            </a:r>
            <a:r>
              <a:rPr lang="en-GB" dirty="0" smtClean="0"/>
              <a:t> </a:t>
            </a:r>
            <a:r>
              <a:rPr lang="en-GB" dirty="0"/>
              <a:t>actions under Horizon 2020 are open for participation of third countries and international organisations. </a:t>
            </a:r>
            <a:endParaRPr lang="pl-PL" dirty="0" smtClean="0"/>
          </a:p>
          <a:p>
            <a:pPr lvl="0"/>
            <a:r>
              <a:rPr lang="en-GB" dirty="0" smtClean="0"/>
              <a:t>For </a:t>
            </a:r>
            <a:r>
              <a:rPr lang="en-GB" dirty="0"/>
              <a:t>some topics in the work </a:t>
            </a:r>
            <a:r>
              <a:rPr lang="en-GB" dirty="0" smtClean="0"/>
              <a:t>programme </a:t>
            </a:r>
            <a:r>
              <a:rPr lang="en-GB" dirty="0"/>
              <a:t>it has been clearly identified that there is a clear interest and benefit in engaging in international </a:t>
            </a:r>
            <a:r>
              <a:rPr lang="en-GB" dirty="0" smtClean="0"/>
              <a:t>cooperation</a:t>
            </a:r>
            <a:endParaRPr lang="pl-PL" dirty="0"/>
          </a:p>
          <a:p>
            <a:pPr lvl="0"/>
            <a:r>
              <a:rPr lang="en-GB" dirty="0" smtClean="0"/>
              <a:t>These </a:t>
            </a:r>
            <a:r>
              <a:rPr lang="en-GB" dirty="0"/>
              <a:t>topics have therefore been flagged in the work programme as being particularly relevant for </a:t>
            </a:r>
            <a:r>
              <a:rPr lang="en-GB" u="sng" dirty="0">
                <a:hlinkClick r:id="rId2"/>
              </a:rPr>
              <a:t>international </a:t>
            </a:r>
            <a:r>
              <a:rPr lang="en-GB" u="sng" dirty="0" smtClean="0">
                <a:hlinkClick r:id="rId2"/>
              </a:rPr>
              <a:t>cooperation</a:t>
            </a:r>
            <a:endParaRPr lang="pl-PL" dirty="0"/>
          </a:p>
          <a:p>
            <a:r>
              <a:rPr lang="en-GB" dirty="0"/>
              <a:t>In some cases, topics in the work programme </a:t>
            </a:r>
            <a:r>
              <a:rPr lang="en-GB" dirty="0" smtClean="0"/>
              <a:t>and </a:t>
            </a:r>
            <a:r>
              <a:rPr lang="en-GB" dirty="0"/>
              <a:t>state explicitly that international cooperation </a:t>
            </a:r>
            <a:r>
              <a:rPr lang="en-GB" dirty="0" smtClean="0"/>
              <a:t>'will </a:t>
            </a:r>
            <a:r>
              <a:rPr lang="en-GB" dirty="0"/>
              <a:t>be positively considered during the evaluation of proposals</a:t>
            </a:r>
            <a:r>
              <a:rPr lang="en-GB" dirty="0" smtClean="0"/>
              <a:t>'</a:t>
            </a:r>
            <a:r>
              <a:rPr lang="en-GB" dirty="0"/>
              <a:t> </a:t>
            </a:r>
          </a:p>
        </p:txBody>
      </p:sp>
    </p:spTree>
    <p:extLst>
      <p:ext uri="{BB962C8B-B14F-4D97-AF65-F5344CB8AC3E}">
        <p14:creationId xmlns:p14="http://schemas.microsoft.com/office/powerpoint/2010/main" val="2233338368"/>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dirty="0" err="1"/>
              <a:t>Responsible</a:t>
            </a:r>
            <a:r>
              <a:rPr lang="pl-PL" dirty="0"/>
              <a:t> </a:t>
            </a:r>
            <a:r>
              <a:rPr lang="pl-PL" dirty="0" err="1"/>
              <a:t>Research</a:t>
            </a:r>
            <a:r>
              <a:rPr lang="pl-PL" dirty="0"/>
              <a:t> </a:t>
            </a:r>
            <a:r>
              <a:rPr lang="pl-PL" dirty="0" smtClean="0"/>
              <a:t>&amp; </a:t>
            </a:r>
            <a:r>
              <a:rPr lang="pl-PL" dirty="0" err="1" smtClean="0"/>
              <a:t>Innovation</a:t>
            </a:r>
            <a:r>
              <a:rPr lang="pl-PL" dirty="0"/>
              <a:t/>
            </a:r>
            <a:br>
              <a:rPr lang="pl-PL" dirty="0"/>
            </a:br>
            <a:endParaRPr lang="en-GB" dirty="0"/>
          </a:p>
        </p:txBody>
      </p:sp>
      <p:sp>
        <p:nvSpPr>
          <p:cNvPr id="3" name="Symbol zastępczy zawartości 2"/>
          <p:cNvSpPr>
            <a:spLocks noGrp="1"/>
          </p:cNvSpPr>
          <p:nvPr>
            <p:ph idx="1"/>
          </p:nvPr>
        </p:nvSpPr>
        <p:spPr/>
        <p:txBody>
          <a:bodyPr/>
          <a:lstStyle/>
          <a:p>
            <a:r>
              <a:rPr lang="en-GB" dirty="0" smtClean="0"/>
              <a:t>RRI </a:t>
            </a:r>
            <a:r>
              <a:rPr lang="en-GB" dirty="0"/>
              <a:t>implies that societal actors (</a:t>
            </a:r>
            <a:r>
              <a:rPr lang="en-GB" dirty="0">
                <a:solidFill>
                  <a:srgbClr val="FF0000"/>
                </a:solidFill>
              </a:rPr>
              <a:t>researchers, citizens, policy makers, business civil society organisations, etc</a:t>
            </a:r>
            <a:r>
              <a:rPr lang="en-GB" dirty="0"/>
              <a:t>.) work together during the whole research and innovation process </a:t>
            </a:r>
            <a:r>
              <a:rPr lang="en-GB" b="0" dirty="0"/>
              <a:t>to better align both the process and its outcomes with the values, needs and expectations of society</a:t>
            </a:r>
            <a:r>
              <a:rPr lang="en-GB" b="0" dirty="0" smtClean="0"/>
              <a:t>.</a:t>
            </a:r>
            <a:endParaRPr lang="pl-PL" b="0" dirty="0" smtClean="0"/>
          </a:p>
          <a:p>
            <a:r>
              <a:rPr lang="en-GB" dirty="0"/>
              <a:t>RRI </a:t>
            </a:r>
            <a:r>
              <a:rPr lang="en-GB" b="0" dirty="0"/>
              <a:t>is implemented as a package that includes </a:t>
            </a:r>
            <a:r>
              <a:rPr lang="en-GB" dirty="0"/>
              <a:t> multi-actor and public engagement </a:t>
            </a:r>
            <a:r>
              <a:rPr lang="en-GB" b="0" dirty="0"/>
              <a:t>in research and innovation, enabling easier access to scientific results</a:t>
            </a:r>
            <a:r>
              <a:rPr lang="en-GB" dirty="0"/>
              <a:t>, </a:t>
            </a:r>
            <a:r>
              <a:rPr lang="en-GB" b="0" dirty="0"/>
              <a:t>the take up of </a:t>
            </a:r>
            <a:r>
              <a:rPr lang="en-GB" dirty="0"/>
              <a:t>gender and ethics </a:t>
            </a:r>
            <a:r>
              <a:rPr lang="en-GB" b="0" dirty="0"/>
              <a:t>in the research and innovation content and process</a:t>
            </a:r>
            <a:r>
              <a:rPr lang="en-GB" dirty="0"/>
              <a:t>, </a:t>
            </a:r>
            <a:r>
              <a:rPr lang="en-GB" b="0" dirty="0"/>
              <a:t>and formal and informal</a:t>
            </a:r>
            <a:r>
              <a:rPr lang="en-GB" dirty="0"/>
              <a:t> science education.</a:t>
            </a:r>
            <a:endParaRPr lang="pl-PL" dirty="0" smtClean="0"/>
          </a:p>
        </p:txBody>
      </p:sp>
    </p:spTree>
    <p:extLst>
      <p:ext uri="{BB962C8B-B14F-4D97-AF65-F5344CB8AC3E}">
        <p14:creationId xmlns:p14="http://schemas.microsoft.com/office/powerpoint/2010/main" val="392073102"/>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dirty="0" smtClean="0"/>
              <a:t>Public engagement</a:t>
            </a:r>
            <a:r>
              <a:rPr lang="pl-PL" dirty="0"/>
              <a:t/>
            </a:r>
            <a:br>
              <a:rPr lang="pl-PL" dirty="0"/>
            </a:br>
            <a:endParaRPr lang="en-GB" dirty="0"/>
          </a:p>
        </p:txBody>
      </p:sp>
      <p:sp>
        <p:nvSpPr>
          <p:cNvPr id="3" name="Symbol zastępczy zawartości 2"/>
          <p:cNvSpPr>
            <a:spLocks noGrp="1"/>
          </p:cNvSpPr>
          <p:nvPr>
            <p:ph idx="1"/>
          </p:nvPr>
        </p:nvSpPr>
        <p:spPr/>
        <p:txBody>
          <a:bodyPr>
            <a:normAutofit fontScale="85000" lnSpcReduction="20000"/>
          </a:bodyPr>
          <a:lstStyle/>
          <a:p>
            <a:pPr lvl="0"/>
            <a:r>
              <a:rPr lang="en-GB" dirty="0" smtClean="0"/>
              <a:t>PE </a:t>
            </a:r>
            <a:r>
              <a:rPr lang="en-GB" dirty="0"/>
              <a:t>is one of the components in </a:t>
            </a:r>
            <a:r>
              <a:rPr lang="en-GB" dirty="0" smtClean="0"/>
              <a:t>RRI. </a:t>
            </a:r>
            <a:r>
              <a:rPr lang="en-GB" dirty="0"/>
              <a:t>It is about co-creating the future with citizens and civil society organisations, and also bringing on board the widest possible diversity of actors that would normally interact with each other, on matters of science and technology</a:t>
            </a:r>
            <a:r>
              <a:rPr lang="en-GB" dirty="0" smtClean="0"/>
              <a:t>.</a:t>
            </a:r>
            <a:endParaRPr lang="pl-PL" dirty="0" smtClean="0"/>
          </a:p>
          <a:p>
            <a:r>
              <a:rPr lang="en-GB" dirty="0"/>
              <a:t>Public engagement may be embedded in proposals </a:t>
            </a:r>
            <a:r>
              <a:rPr lang="en-GB" dirty="0" smtClean="0"/>
              <a:t>to</a:t>
            </a:r>
            <a:r>
              <a:rPr lang="en-GB" dirty="0"/>
              <a:t>:</a:t>
            </a:r>
          </a:p>
          <a:p>
            <a:pPr lvl="1"/>
            <a:r>
              <a:rPr lang="en-GB" dirty="0" smtClean="0"/>
              <a:t>Build </a:t>
            </a:r>
            <a:r>
              <a:rPr lang="en-GB" dirty="0"/>
              <a:t>participatory </a:t>
            </a:r>
            <a:r>
              <a:rPr lang="en-GB" dirty="0" smtClean="0"/>
              <a:t>R&amp;I actions</a:t>
            </a:r>
            <a:r>
              <a:rPr lang="pl-PL" dirty="0" smtClean="0"/>
              <a:t> </a:t>
            </a:r>
            <a:r>
              <a:rPr lang="en-GB" dirty="0"/>
              <a:t>to promote </a:t>
            </a:r>
            <a:r>
              <a:rPr lang="en-GB" b="1" dirty="0"/>
              <a:t>more societally relevant </a:t>
            </a:r>
            <a:r>
              <a:rPr lang="en-GB" b="1" dirty="0" smtClean="0"/>
              <a:t>outcomes</a:t>
            </a:r>
            <a:r>
              <a:rPr lang="pl-PL" dirty="0" smtClean="0"/>
              <a:t> </a:t>
            </a:r>
            <a:r>
              <a:rPr lang="en-GB" dirty="0"/>
              <a:t>(citizen science actions could also fall under this category</a:t>
            </a:r>
            <a:r>
              <a:rPr lang="en-GB" dirty="0" smtClean="0"/>
              <a:t>). </a:t>
            </a:r>
            <a:r>
              <a:rPr lang="en-GB" b="0" dirty="0"/>
              <a:t>PE can be </a:t>
            </a:r>
            <a:r>
              <a:rPr lang="en-GB" b="1" dirty="0"/>
              <a:t>specifically called for </a:t>
            </a:r>
            <a:r>
              <a:rPr lang="en-GB" dirty="0"/>
              <a:t>or </a:t>
            </a:r>
            <a:r>
              <a:rPr lang="en-GB" b="1" dirty="0"/>
              <a:t>voluntarily built-in </a:t>
            </a:r>
            <a:r>
              <a:rPr lang="en-GB" dirty="0"/>
              <a:t>to </a:t>
            </a:r>
            <a:r>
              <a:rPr lang="en-GB" dirty="0" smtClean="0"/>
              <a:t>projects</a:t>
            </a:r>
            <a:r>
              <a:rPr lang="pl-PL" dirty="0" smtClean="0"/>
              <a:t>.</a:t>
            </a:r>
            <a:r>
              <a:rPr lang="en-GB" dirty="0" smtClean="0"/>
              <a:t> </a:t>
            </a:r>
            <a:endParaRPr lang="en-GB" dirty="0"/>
          </a:p>
          <a:p>
            <a:pPr lvl="1"/>
            <a:r>
              <a:rPr lang="en-GB" dirty="0" smtClean="0"/>
              <a:t>Provide </a:t>
            </a:r>
            <a:r>
              <a:rPr lang="en-GB" dirty="0"/>
              <a:t>inputs to </a:t>
            </a:r>
            <a:r>
              <a:rPr lang="en-GB" b="1" dirty="0"/>
              <a:t>influence EU R&amp;I policy </a:t>
            </a:r>
            <a:r>
              <a:rPr lang="en-GB" b="1" dirty="0" smtClean="0"/>
              <a:t>agenda</a:t>
            </a:r>
            <a:r>
              <a:rPr lang="pl-PL" dirty="0" smtClean="0"/>
              <a:t>, </a:t>
            </a:r>
            <a:r>
              <a:rPr lang="en-GB" dirty="0" smtClean="0"/>
              <a:t>to </a:t>
            </a:r>
            <a:r>
              <a:rPr lang="en-GB" dirty="0"/>
              <a:t>provide </a:t>
            </a:r>
            <a:r>
              <a:rPr lang="en-GB" b="1" dirty="0"/>
              <a:t>input to policy</a:t>
            </a:r>
            <a:r>
              <a:rPr lang="en-GB" dirty="0"/>
              <a:t> and participatory </a:t>
            </a:r>
            <a:r>
              <a:rPr lang="en-GB" b="1" dirty="0"/>
              <a:t>foresight for selected themes</a:t>
            </a:r>
            <a:r>
              <a:rPr lang="en-GB" dirty="0"/>
              <a:t>. Such initiatives would require high-level commitment, transparency and traceability of </a:t>
            </a:r>
            <a:r>
              <a:rPr lang="en-GB" dirty="0" smtClean="0"/>
              <a:t>outcomes.</a:t>
            </a:r>
            <a:endParaRPr lang="en-GB" dirty="0"/>
          </a:p>
          <a:p>
            <a:pPr lvl="1"/>
            <a:r>
              <a:rPr lang="en-GB" dirty="0" smtClean="0"/>
              <a:t>Support </a:t>
            </a:r>
            <a:r>
              <a:rPr lang="en-GB" dirty="0"/>
              <a:t>the </a:t>
            </a:r>
            <a:r>
              <a:rPr lang="en-GB" b="1" dirty="0"/>
              <a:t>development and implementation of thematic </a:t>
            </a:r>
            <a:r>
              <a:rPr lang="en-GB" b="1" dirty="0" smtClean="0"/>
              <a:t>policies</a:t>
            </a:r>
            <a:r>
              <a:rPr lang="pl-PL" b="1" dirty="0"/>
              <a:t> </a:t>
            </a:r>
            <a:r>
              <a:rPr lang="en-GB" dirty="0" smtClean="0"/>
              <a:t>(e.g</a:t>
            </a:r>
            <a:r>
              <a:rPr lang="en-GB" dirty="0"/>
              <a:t>. environmental, health, transport) </a:t>
            </a:r>
            <a:r>
              <a:rPr lang="en-GB" b="1" dirty="0"/>
              <a:t>at national to local level</a:t>
            </a:r>
            <a:r>
              <a:rPr lang="en-GB" dirty="0"/>
              <a:t>, in particular in relation to societal challenges. </a:t>
            </a:r>
            <a:r>
              <a:rPr lang="pl-PL" dirty="0" smtClean="0"/>
              <a:t>PE </a:t>
            </a:r>
            <a:r>
              <a:rPr lang="en-GB" dirty="0" smtClean="0"/>
              <a:t>has </a:t>
            </a:r>
            <a:r>
              <a:rPr lang="en-GB" dirty="0"/>
              <a:t>its rightful place in </a:t>
            </a:r>
            <a:r>
              <a:rPr lang="en-GB" b="1" dirty="0"/>
              <a:t>science/policy/society interfaces </a:t>
            </a:r>
            <a:r>
              <a:rPr lang="en-GB" dirty="0"/>
              <a:t>supporting both thematic policy development and implementation.</a:t>
            </a:r>
          </a:p>
          <a:p>
            <a:pPr lvl="0"/>
            <a:endParaRPr lang="en-GB" dirty="0"/>
          </a:p>
          <a:p>
            <a:endParaRPr lang="pl-PL" dirty="0" smtClean="0"/>
          </a:p>
        </p:txBody>
      </p:sp>
    </p:spTree>
    <p:extLst>
      <p:ext uri="{BB962C8B-B14F-4D97-AF65-F5344CB8AC3E}">
        <p14:creationId xmlns:p14="http://schemas.microsoft.com/office/powerpoint/2010/main" val="3146831442"/>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dirty="0" smtClean="0"/>
              <a:t>Public engagement: </a:t>
            </a:r>
            <a:r>
              <a:rPr lang="pl-PL" dirty="0" err="1" smtClean="0"/>
              <a:t>evaluation</a:t>
            </a:r>
            <a:r>
              <a:rPr lang="pl-PL" dirty="0"/>
              <a:t/>
            </a:r>
            <a:br>
              <a:rPr lang="pl-PL" dirty="0"/>
            </a:br>
            <a:endParaRPr lang="en-GB" dirty="0"/>
          </a:p>
        </p:txBody>
      </p:sp>
      <p:sp>
        <p:nvSpPr>
          <p:cNvPr id="3" name="Symbol zastępczy zawartości 2"/>
          <p:cNvSpPr>
            <a:spLocks noGrp="1"/>
          </p:cNvSpPr>
          <p:nvPr>
            <p:ph idx="1"/>
          </p:nvPr>
        </p:nvSpPr>
        <p:spPr/>
        <p:txBody>
          <a:bodyPr/>
          <a:lstStyle/>
          <a:p>
            <a:r>
              <a:rPr lang="en-GB" dirty="0"/>
              <a:t>Evaluators must examine whether the engagement process:</a:t>
            </a:r>
          </a:p>
          <a:p>
            <a:pPr lvl="1"/>
            <a:r>
              <a:rPr lang="en-GB" dirty="0"/>
              <a:t>is methodologically sound</a:t>
            </a:r>
          </a:p>
          <a:p>
            <a:pPr lvl="1"/>
            <a:r>
              <a:rPr lang="en-GB" dirty="0"/>
              <a:t>includes the appropriate expertise and resources needed to design and implement the process</a:t>
            </a:r>
          </a:p>
          <a:p>
            <a:pPr lvl="1"/>
            <a:r>
              <a:rPr lang="en-GB" dirty="0"/>
              <a:t>is well-timed </a:t>
            </a:r>
            <a:r>
              <a:rPr lang="en-GB" dirty="0" smtClean="0"/>
              <a:t>(especially </a:t>
            </a:r>
            <a:r>
              <a:rPr lang="en-GB" dirty="0"/>
              <a:t>important for policy </a:t>
            </a:r>
            <a:r>
              <a:rPr lang="en-GB" dirty="0" smtClean="0"/>
              <a:t>development</a:t>
            </a:r>
            <a:r>
              <a:rPr lang="pl-PL" dirty="0" smtClean="0"/>
              <a:t>: </a:t>
            </a:r>
            <a:r>
              <a:rPr lang="pl-PL" dirty="0" err="1" smtClean="0"/>
              <a:t>it</a:t>
            </a:r>
            <a:r>
              <a:rPr lang="pl-PL" dirty="0" smtClean="0"/>
              <a:t> </a:t>
            </a:r>
            <a:r>
              <a:rPr lang="pl-PL" dirty="0" err="1" smtClean="0"/>
              <a:t>has</a:t>
            </a:r>
            <a:r>
              <a:rPr lang="pl-PL" dirty="0" smtClean="0"/>
              <a:t> </a:t>
            </a:r>
            <a:r>
              <a:rPr lang="en-GB" dirty="0"/>
              <a:t>to be taken at the right time to feed into the most appropriate phase of the policy </a:t>
            </a:r>
            <a:r>
              <a:rPr lang="en-GB" dirty="0" smtClean="0"/>
              <a:t>cycle</a:t>
            </a:r>
            <a:r>
              <a:rPr lang="pl-PL" dirty="0" smtClean="0"/>
              <a:t>)</a:t>
            </a:r>
            <a:r>
              <a:rPr lang="en-GB" dirty="0" smtClean="0"/>
              <a:t> </a:t>
            </a:r>
            <a:endParaRPr lang="pl-PL" dirty="0" smtClean="0"/>
          </a:p>
          <a:p>
            <a:pPr lvl="1"/>
            <a:r>
              <a:rPr lang="en-GB" dirty="0" smtClean="0"/>
              <a:t>is </a:t>
            </a:r>
            <a:r>
              <a:rPr lang="en-GB" dirty="0"/>
              <a:t>likely to have a genuine positive impact during and after the </a:t>
            </a:r>
            <a:r>
              <a:rPr lang="en-GB" dirty="0" smtClean="0"/>
              <a:t>project</a:t>
            </a:r>
            <a:endParaRPr lang="en-GB" dirty="0"/>
          </a:p>
          <a:p>
            <a:endParaRPr lang="pl-PL" dirty="0" smtClean="0"/>
          </a:p>
        </p:txBody>
      </p:sp>
    </p:spTree>
    <p:extLst>
      <p:ext uri="{BB962C8B-B14F-4D97-AF65-F5344CB8AC3E}">
        <p14:creationId xmlns:p14="http://schemas.microsoft.com/office/powerpoint/2010/main" val="4125697364"/>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dirty="0" err="1" smtClean="0"/>
              <a:t>Interdisciplinarity</a:t>
            </a:r>
            <a:r>
              <a:rPr lang="pl-PL" dirty="0"/>
              <a:t/>
            </a:r>
            <a:br>
              <a:rPr lang="pl-PL" dirty="0"/>
            </a:br>
            <a:endParaRPr lang="en-GB" dirty="0"/>
          </a:p>
        </p:txBody>
      </p:sp>
      <p:sp>
        <p:nvSpPr>
          <p:cNvPr id="3" name="Symbol zastępczy zawartości 2"/>
          <p:cNvSpPr>
            <a:spLocks noGrp="1"/>
          </p:cNvSpPr>
          <p:nvPr>
            <p:ph idx="1"/>
          </p:nvPr>
        </p:nvSpPr>
        <p:spPr/>
        <p:txBody>
          <a:bodyPr>
            <a:normAutofit fontScale="92500" lnSpcReduction="20000"/>
          </a:bodyPr>
          <a:lstStyle/>
          <a:p>
            <a:pPr lvl="0">
              <a:spcAft>
                <a:spcPts val="1200"/>
              </a:spcAft>
            </a:pPr>
            <a:r>
              <a:rPr lang="pl-PL" dirty="0" smtClean="0"/>
              <a:t>T</a:t>
            </a:r>
            <a:r>
              <a:rPr lang="en-GB" dirty="0" smtClean="0"/>
              <a:t>he </a:t>
            </a:r>
            <a:r>
              <a:rPr lang="en-GB" dirty="0"/>
              <a:t>topics </a:t>
            </a:r>
            <a:r>
              <a:rPr lang="en-GB" dirty="0" smtClean="0"/>
              <a:t>can </a:t>
            </a:r>
            <a:r>
              <a:rPr lang="en-GB" dirty="0"/>
              <a:t>go beyond the scope of a single discipline or field of research practice. Therefore, a successful project will often require an interdisciplinary approach.</a:t>
            </a:r>
          </a:p>
          <a:p>
            <a:pPr>
              <a:spcAft>
                <a:spcPts val="1200"/>
              </a:spcAft>
            </a:pPr>
            <a:r>
              <a:rPr lang="pl-PL" dirty="0" smtClean="0"/>
              <a:t>Inter</a:t>
            </a:r>
            <a:r>
              <a:rPr lang="en-GB" dirty="0" err="1" smtClean="0"/>
              <a:t>disciplinarity</a:t>
            </a:r>
            <a:r>
              <a:rPr lang="en-GB" dirty="0" smtClean="0"/>
              <a:t> </a:t>
            </a:r>
            <a:r>
              <a:rPr lang="en-GB" dirty="0"/>
              <a:t>means the integration of information, data, techniques, tools, perspectives, concepts  or theories from two or more disciplines. Disciplines may be from the natural sciences, technology, engineering, economics, social sciences and humanities.</a:t>
            </a:r>
          </a:p>
          <a:p>
            <a:pPr>
              <a:spcAft>
                <a:spcPts val="1200"/>
              </a:spcAft>
            </a:pPr>
            <a:r>
              <a:rPr lang="en-GB" dirty="0"/>
              <a:t>A project may also need to integrate knowledge from stakeholders beyond academic disciplines, for example, from farmers, patient groups or consumer organisations.</a:t>
            </a:r>
          </a:p>
          <a:p>
            <a:pPr>
              <a:spcAft>
                <a:spcPts val="1200"/>
              </a:spcAft>
            </a:pPr>
            <a:r>
              <a:rPr lang="en-GB" dirty="0"/>
              <a:t>The project consortium will need to bring along the relevant expertise accordingly.</a:t>
            </a:r>
          </a:p>
          <a:p>
            <a:endParaRPr lang="pl-PL" dirty="0" smtClean="0"/>
          </a:p>
        </p:txBody>
      </p:sp>
    </p:spTree>
    <p:extLst>
      <p:ext uri="{BB962C8B-B14F-4D97-AF65-F5344CB8AC3E}">
        <p14:creationId xmlns:p14="http://schemas.microsoft.com/office/powerpoint/2010/main" val="2566096581"/>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dirty="0" err="1" smtClean="0"/>
              <a:t>Interdisciplinarity</a:t>
            </a:r>
            <a:r>
              <a:rPr lang="pl-PL" dirty="0" smtClean="0"/>
              <a:t>: </a:t>
            </a:r>
            <a:r>
              <a:rPr lang="pl-PL" dirty="0" err="1" smtClean="0"/>
              <a:t>evaluation</a:t>
            </a:r>
            <a:r>
              <a:rPr lang="pl-PL" dirty="0"/>
              <a:t/>
            </a:r>
            <a:br>
              <a:rPr lang="pl-PL" dirty="0"/>
            </a:br>
            <a:endParaRPr lang="en-GB" dirty="0"/>
          </a:p>
        </p:txBody>
      </p:sp>
      <p:sp>
        <p:nvSpPr>
          <p:cNvPr id="3" name="Symbol zastępczy zawartości 2"/>
          <p:cNvSpPr>
            <a:spLocks noGrp="1"/>
          </p:cNvSpPr>
          <p:nvPr>
            <p:ph idx="1"/>
          </p:nvPr>
        </p:nvSpPr>
        <p:spPr/>
        <p:txBody>
          <a:bodyPr/>
          <a:lstStyle/>
          <a:p>
            <a:r>
              <a:rPr lang="en-GB" dirty="0">
                <a:solidFill>
                  <a:srgbClr val="0070C0"/>
                </a:solidFill>
              </a:rPr>
              <a:t>A proposal must show that </a:t>
            </a:r>
            <a:r>
              <a:rPr lang="en-GB" u="sng" dirty="0">
                <a:solidFill>
                  <a:srgbClr val="0070C0"/>
                </a:solidFill>
              </a:rPr>
              <a:t>interdisciplinary approaches</a:t>
            </a:r>
            <a:r>
              <a:rPr lang="en-GB" dirty="0">
                <a:solidFill>
                  <a:srgbClr val="0070C0"/>
                </a:solidFill>
              </a:rPr>
              <a:t>, and possible use of </a:t>
            </a:r>
            <a:r>
              <a:rPr lang="en-GB" u="sng" dirty="0">
                <a:solidFill>
                  <a:srgbClr val="0070C0"/>
                </a:solidFill>
              </a:rPr>
              <a:t>stakeholder knowledge</a:t>
            </a:r>
            <a:r>
              <a:rPr lang="en-GB" dirty="0">
                <a:solidFill>
                  <a:srgbClr val="0070C0"/>
                </a:solidFill>
              </a:rPr>
              <a:t>, are adopted to the extent that they are appropriate to the objectives of the topic. The experts will judge whether such approaches are </a:t>
            </a:r>
            <a:r>
              <a:rPr lang="en-GB" dirty="0" smtClean="0">
                <a:solidFill>
                  <a:srgbClr val="0070C0"/>
                </a:solidFill>
              </a:rPr>
              <a:t>adequate</a:t>
            </a:r>
            <a:r>
              <a:rPr lang="pl-PL" dirty="0" smtClean="0">
                <a:solidFill>
                  <a:srgbClr val="0070C0"/>
                </a:solidFill>
              </a:rPr>
              <a:t>.</a:t>
            </a:r>
          </a:p>
          <a:p>
            <a:r>
              <a:rPr lang="en-GB" dirty="0">
                <a:solidFill>
                  <a:srgbClr val="0070C0"/>
                </a:solidFill>
              </a:rPr>
              <a:t>If applicants believe that an </a:t>
            </a:r>
            <a:r>
              <a:rPr lang="en-GB" u="sng" dirty="0">
                <a:solidFill>
                  <a:srgbClr val="0070C0"/>
                </a:solidFill>
              </a:rPr>
              <a:t>interdisciplinary approach is not appropriate</a:t>
            </a:r>
            <a:r>
              <a:rPr lang="en-GB" dirty="0">
                <a:solidFill>
                  <a:srgbClr val="0070C0"/>
                </a:solidFill>
              </a:rPr>
              <a:t> for a particular topic, then this should be explained in the proposal. In this case, if the experts are persuaded that a  mono-disciplinary approach is adequate, the proposal will not be penalised</a:t>
            </a:r>
            <a:r>
              <a:rPr lang="en-GB" dirty="0" smtClean="0">
                <a:solidFill>
                  <a:srgbClr val="0070C0"/>
                </a:solidFill>
              </a:rPr>
              <a:t>.</a:t>
            </a:r>
            <a:endParaRPr lang="pl-PL" dirty="0" smtClean="0">
              <a:solidFill>
                <a:srgbClr val="0070C0"/>
              </a:solidFill>
            </a:endParaRPr>
          </a:p>
        </p:txBody>
      </p:sp>
    </p:spTree>
    <p:extLst>
      <p:ext uri="{BB962C8B-B14F-4D97-AF65-F5344CB8AC3E}">
        <p14:creationId xmlns:p14="http://schemas.microsoft.com/office/powerpoint/2010/main" val="3798181851"/>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dirty="0" err="1" smtClean="0"/>
              <a:t>Dissemination</a:t>
            </a:r>
            <a:r>
              <a:rPr lang="pl-PL" dirty="0" smtClean="0"/>
              <a:t> and </a:t>
            </a:r>
            <a:r>
              <a:rPr lang="pl-PL" dirty="0" err="1" smtClean="0"/>
              <a:t>exploitation</a:t>
            </a:r>
            <a:endParaRPr lang="en-GB" dirty="0"/>
          </a:p>
        </p:txBody>
      </p:sp>
      <p:sp>
        <p:nvSpPr>
          <p:cNvPr id="3" name="Symbol zastępczy zawartości 2"/>
          <p:cNvSpPr>
            <a:spLocks noGrp="1"/>
          </p:cNvSpPr>
          <p:nvPr>
            <p:ph idx="1"/>
          </p:nvPr>
        </p:nvSpPr>
        <p:spPr/>
        <p:txBody>
          <a:bodyPr>
            <a:normAutofit fontScale="92500" lnSpcReduction="10000"/>
          </a:bodyPr>
          <a:lstStyle/>
          <a:p>
            <a:r>
              <a:rPr lang="en-GB" i="1" u="sng" dirty="0"/>
              <a:t>Dissemination</a:t>
            </a:r>
            <a:r>
              <a:rPr lang="en-GB" i="1" dirty="0"/>
              <a:t> is the public disclosure of the results of the project in any medium. </a:t>
            </a:r>
            <a:r>
              <a:rPr lang="en-GB" i="1" dirty="0" smtClean="0"/>
              <a:t>It </a:t>
            </a:r>
            <a:r>
              <a:rPr lang="en-GB" i="1" dirty="0"/>
              <a:t>is a process of promotion and awareness-raising right from the beginning of a project. It makes research results known to various stakeholder groups (</a:t>
            </a:r>
            <a:r>
              <a:rPr lang="en-GB" i="1" dirty="0">
                <a:solidFill>
                  <a:srgbClr val="FF0000"/>
                </a:solidFill>
              </a:rPr>
              <a:t>like research peers, industry and other commercial actors, professional organisations, policymakers</a:t>
            </a:r>
            <a:r>
              <a:rPr lang="en-GB" i="1" dirty="0"/>
              <a:t>) in a targeted way, to enable them to use the results in their own work.  This process must be planned and organised at the beginning of each project, usually in a dissemination plan.</a:t>
            </a:r>
            <a:endParaRPr lang="en-GB" dirty="0"/>
          </a:p>
          <a:p>
            <a:pPr>
              <a:spcBef>
                <a:spcPts val="1200"/>
              </a:spcBef>
            </a:pPr>
            <a:r>
              <a:rPr lang="en-GB" i="1" u="sng" dirty="0"/>
              <a:t>Exploitation</a:t>
            </a:r>
            <a:r>
              <a:rPr lang="en-GB" i="1" dirty="0"/>
              <a:t> is the use of the results during and after the project’s implementation. It can be for commercial purposes but also for improving policies, and for tackling economic and societal problems.</a:t>
            </a:r>
            <a:endParaRPr lang="en-GB" dirty="0"/>
          </a:p>
          <a:p>
            <a:pPr marL="0" indent="0">
              <a:buNone/>
            </a:pPr>
            <a:endParaRPr lang="en-GB" dirty="0"/>
          </a:p>
        </p:txBody>
      </p:sp>
    </p:spTree>
    <p:extLst>
      <p:ext uri="{BB962C8B-B14F-4D97-AF65-F5344CB8AC3E}">
        <p14:creationId xmlns:p14="http://schemas.microsoft.com/office/powerpoint/2010/main" val="2765407607"/>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831846" y="188640"/>
            <a:ext cx="7886700" cy="668611"/>
          </a:xfrm>
        </p:spPr>
        <p:txBody>
          <a:bodyPr anchor="ctr">
            <a:noAutofit/>
          </a:bodyPr>
          <a:lstStyle/>
          <a:p>
            <a:pPr>
              <a:lnSpc>
                <a:spcPct val="100000"/>
              </a:lnSpc>
            </a:pPr>
            <a:r>
              <a:rPr lang="en-GB" sz="3200" dirty="0" smtClean="0"/>
              <a:t>Dissemination and exploitation:</a:t>
            </a:r>
            <a:r>
              <a:rPr lang="pl-PL" sz="3200" dirty="0" smtClean="0"/>
              <a:t> </a:t>
            </a:r>
            <a:r>
              <a:rPr lang="en-GB" sz="3200" dirty="0" smtClean="0"/>
              <a:t>assessment</a:t>
            </a:r>
            <a:endParaRPr lang="en-GB" sz="3200" dirty="0"/>
          </a:p>
        </p:txBody>
      </p:sp>
      <p:sp>
        <p:nvSpPr>
          <p:cNvPr id="3" name="Symbol zastępczy zawartości 2"/>
          <p:cNvSpPr>
            <a:spLocks noGrp="1"/>
          </p:cNvSpPr>
          <p:nvPr>
            <p:ph idx="1"/>
          </p:nvPr>
        </p:nvSpPr>
        <p:spPr/>
        <p:txBody>
          <a:bodyPr>
            <a:normAutofit fontScale="92500" lnSpcReduction="20000"/>
          </a:bodyPr>
          <a:lstStyle/>
          <a:p>
            <a:pPr lvl="0"/>
            <a:r>
              <a:rPr lang="pl-PL" dirty="0"/>
              <a:t>E</a:t>
            </a:r>
            <a:r>
              <a:rPr lang="en-GB" dirty="0" err="1" smtClean="0"/>
              <a:t>xperts</a:t>
            </a:r>
            <a:r>
              <a:rPr lang="en-GB" dirty="0" smtClean="0"/>
              <a:t> </a:t>
            </a:r>
            <a:r>
              <a:rPr lang="en-GB" dirty="0"/>
              <a:t>will look at the proposed draft dissemination and exploitation of the expected results. </a:t>
            </a:r>
            <a:r>
              <a:rPr lang="en-GB" dirty="0" smtClean="0"/>
              <a:t>Below </a:t>
            </a:r>
            <a:r>
              <a:rPr lang="en-GB" dirty="0"/>
              <a:t>is a short list that experts can take into account.  </a:t>
            </a:r>
          </a:p>
          <a:p>
            <a:pPr lvl="1">
              <a:spcBef>
                <a:spcPts val="600"/>
              </a:spcBef>
            </a:pPr>
            <a:r>
              <a:rPr lang="en-GB" dirty="0"/>
              <a:t>Is the proposal well linked to the policy context of the call for proposals?</a:t>
            </a:r>
          </a:p>
          <a:p>
            <a:pPr lvl="1">
              <a:spcBef>
                <a:spcPts val="600"/>
              </a:spcBef>
            </a:pPr>
            <a:r>
              <a:rPr lang="en-GB" dirty="0"/>
              <a:t>Are potential end-users and stakeholders involved in the proposal?</a:t>
            </a:r>
          </a:p>
          <a:p>
            <a:pPr lvl="1">
              <a:spcBef>
                <a:spcPts val="600"/>
              </a:spcBef>
            </a:pPr>
            <a:r>
              <a:rPr lang="en-GB" dirty="0"/>
              <a:t>Does the proposal mention the expected application of its results?</a:t>
            </a:r>
          </a:p>
          <a:p>
            <a:pPr lvl="1">
              <a:spcBef>
                <a:spcPts val="600"/>
              </a:spcBef>
            </a:pPr>
            <a:r>
              <a:rPr lang="en-GB" dirty="0"/>
              <a:t>Does the proposal show a good understanding of the barriers for the possible application of its results, and how it plans to cope with these?</a:t>
            </a:r>
          </a:p>
          <a:p>
            <a:pPr lvl="1">
              <a:spcBef>
                <a:spcPts val="600"/>
              </a:spcBef>
            </a:pPr>
            <a:r>
              <a:rPr lang="en-GB" dirty="0"/>
              <a:t>Does the proposal consider what follow-up steps would be needed upon successful completion of the research that would support its application</a:t>
            </a:r>
            <a:r>
              <a:rPr lang="en-GB" dirty="0" smtClean="0"/>
              <a:t>?</a:t>
            </a:r>
            <a:endParaRPr lang="pl-PL" dirty="0" smtClean="0"/>
          </a:p>
          <a:p>
            <a:pPr lvl="1"/>
            <a:r>
              <a:rPr lang="en-GB" dirty="0"/>
              <a:t>Does the proposal consider how it will manage its data, including access rights?</a:t>
            </a:r>
            <a:endParaRPr lang="en-GB" sz="1400" dirty="0"/>
          </a:p>
          <a:p>
            <a:pPr lvl="1"/>
            <a:r>
              <a:rPr lang="en-GB" dirty="0"/>
              <a:t>Is the dissemination plan well developed</a:t>
            </a:r>
            <a:r>
              <a:rPr lang="en-GB" dirty="0" smtClean="0"/>
              <a:t>?</a:t>
            </a:r>
            <a:endParaRPr lang="en-GB" dirty="0"/>
          </a:p>
          <a:p>
            <a:endParaRPr lang="en-GB" dirty="0"/>
          </a:p>
        </p:txBody>
      </p:sp>
    </p:spTree>
    <p:extLst>
      <p:ext uri="{BB962C8B-B14F-4D97-AF65-F5344CB8AC3E}">
        <p14:creationId xmlns:p14="http://schemas.microsoft.com/office/powerpoint/2010/main" val="15766606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idx="10"/>
          </p:nvPr>
        </p:nvSpPr>
        <p:spPr>
          <a:xfrm>
            <a:off x="4122000" y="4077072"/>
            <a:ext cx="4536504" cy="1008112"/>
          </a:xfrm>
        </p:spPr>
        <p:txBody>
          <a:bodyPr/>
          <a:lstStyle/>
          <a:p>
            <a:endParaRPr lang="en-GB" dirty="0"/>
          </a:p>
        </p:txBody>
      </p:sp>
      <p:sp>
        <p:nvSpPr>
          <p:cNvPr id="2" name="Title 1"/>
          <p:cNvSpPr>
            <a:spLocks noGrp="1"/>
          </p:cNvSpPr>
          <p:nvPr>
            <p:ph type="title"/>
          </p:nvPr>
        </p:nvSpPr>
        <p:spPr/>
        <p:txBody>
          <a:bodyPr>
            <a:normAutofit fontScale="90000"/>
          </a:bodyPr>
          <a:lstStyle/>
          <a:p>
            <a:r>
              <a:rPr lang="en-GB" dirty="0"/>
              <a:t>HORIZON 2020</a:t>
            </a:r>
            <a:br>
              <a:rPr lang="en-GB" dirty="0"/>
            </a:br>
            <a:r>
              <a:rPr lang="en-GB" dirty="0"/>
              <a:t>The </a:t>
            </a:r>
            <a:r>
              <a:rPr lang="pl-PL" dirty="0" smtClean="0"/>
              <a:t>e</a:t>
            </a:r>
            <a:r>
              <a:rPr lang="en-GB" dirty="0" smtClean="0"/>
              <a:t>valuation </a:t>
            </a:r>
            <a:r>
              <a:rPr lang="en-GB" dirty="0"/>
              <a:t>process </a:t>
            </a:r>
            <a:r>
              <a:rPr lang="en-GB" dirty="0" err="1"/>
              <a:t>ov</a:t>
            </a:r>
            <a:r>
              <a:rPr lang="pl-PL" dirty="0"/>
              <a:t>e</a:t>
            </a:r>
            <a:r>
              <a:rPr lang="en-GB" dirty="0" err="1" smtClean="0"/>
              <a:t>rview</a:t>
            </a:r>
            <a:endParaRPr lang="en-GB" dirty="0"/>
          </a:p>
        </p:txBody>
      </p:sp>
      <p:sp>
        <p:nvSpPr>
          <p:cNvPr id="4" name="Symbol zastępczy zawartości 3"/>
          <p:cNvSpPr>
            <a:spLocks noGrp="1"/>
          </p:cNvSpPr>
          <p:nvPr>
            <p:ph idx="11"/>
          </p:nvPr>
        </p:nvSpPr>
        <p:spPr/>
        <p:txBody>
          <a:bodyPr/>
          <a:lstStyle/>
          <a:p>
            <a:endParaRPr lang="en-GB"/>
          </a:p>
        </p:txBody>
      </p:sp>
    </p:spTree>
    <p:extLst>
      <p:ext uri="{BB962C8B-B14F-4D97-AF65-F5344CB8AC3E}">
        <p14:creationId xmlns:p14="http://schemas.microsoft.com/office/powerpoint/2010/main" val="1201719139"/>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dirty="0" err="1" smtClean="0"/>
              <a:t>Communication</a:t>
            </a:r>
            <a:endParaRPr lang="en-GB" dirty="0"/>
          </a:p>
        </p:txBody>
      </p:sp>
      <p:sp>
        <p:nvSpPr>
          <p:cNvPr id="3" name="Symbol zastępczy zawartości 2"/>
          <p:cNvSpPr>
            <a:spLocks noGrp="1"/>
          </p:cNvSpPr>
          <p:nvPr>
            <p:ph idx="1"/>
          </p:nvPr>
        </p:nvSpPr>
        <p:spPr/>
        <p:txBody>
          <a:bodyPr/>
          <a:lstStyle/>
          <a:p>
            <a:r>
              <a:rPr lang="en-GB" i="1" dirty="0"/>
              <a:t>Communication means taking strategic and targeted measures for </a:t>
            </a:r>
            <a:r>
              <a:rPr lang="en-GB" i="1" dirty="0">
                <a:solidFill>
                  <a:srgbClr val="FF0000"/>
                </a:solidFill>
              </a:rPr>
              <a:t>promoting the action </a:t>
            </a:r>
            <a:r>
              <a:rPr lang="en-GB" i="1" dirty="0"/>
              <a:t>itself and its results to a multitude of audiences, including the media and the public, and possibly engaging in a two-way exchange. The aim is to reach out to society as a whole and in particular to some specific audiences while demonstrating how EU funding contributes to tackling societal challenges.</a:t>
            </a:r>
            <a:endParaRPr lang="en-GB" dirty="0"/>
          </a:p>
          <a:p>
            <a:pPr marL="0" indent="0">
              <a:buNone/>
            </a:pPr>
            <a:endParaRPr lang="en-GB" dirty="0"/>
          </a:p>
        </p:txBody>
      </p:sp>
    </p:spTree>
    <p:extLst>
      <p:ext uri="{BB962C8B-B14F-4D97-AF65-F5344CB8AC3E}">
        <p14:creationId xmlns:p14="http://schemas.microsoft.com/office/powerpoint/2010/main" val="3101320985"/>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dirty="0" err="1" smtClean="0"/>
              <a:t>Communication</a:t>
            </a:r>
            <a:r>
              <a:rPr lang="pl-PL" dirty="0" smtClean="0"/>
              <a:t>: </a:t>
            </a:r>
            <a:r>
              <a:rPr lang="pl-PL" dirty="0" err="1" smtClean="0"/>
              <a:t>assessment</a:t>
            </a:r>
            <a:endParaRPr lang="en-GB" dirty="0"/>
          </a:p>
        </p:txBody>
      </p:sp>
      <p:sp>
        <p:nvSpPr>
          <p:cNvPr id="3" name="Symbol zastępczy zawartości 2"/>
          <p:cNvSpPr>
            <a:spLocks noGrp="1"/>
          </p:cNvSpPr>
          <p:nvPr>
            <p:ph idx="1"/>
          </p:nvPr>
        </p:nvSpPr>
        <p:spPr/>
        <p:txBody>
          <a:bodyPr>
            <a:normAutofit fontScale="85000" lnSpcReduction="20000"/>
          </a:bodyPr>
          <a:lstStyle/>
          <a:p>
            <a:r>
              <a:rPr lang="en-GB" dirty="0"/>
              <a:t>Proposals must include </a:t>
            </a:r>
            <a:r>
              <a:rPr lang="en-GB" dirty="0" smtClean="0"/>
              <a:t>communication </a:t>
            </a:r>
            <a:r>
              <a:rPr lang="en-GB" dirty="0"/>
              <a:t>activities to be carried out during the </a:t>
            </a:r>
            <a:r>
              <a:rPr lang="en-GB" dirty="0" smtClean="0"/>
              <a:t>action</a:t>
            </a:r>
            <a:r>
              <a:rPr lang="pl-PL" dirty="0" smtClean="0"/>
              <a:t>.</a:t>
            </a:r>
            <a:r>
              <a:rPr lang="en-GB" dirty="0"/>
              <a:t> They must be based on a comprehensive </a:t>
            </a:r>
            <a:r>
              <a:rPr lang="en-GB" dirty="0">
                <a:solidFill>
                  <a:srgbClr val="FF0000"/>
                </a:solidFill>
              </a:rPr>
              <a:t>communication plan with clear objectives </a:t>
            </a:r>
            <a:r>
              <a:rPr lang="en-GB" b="0" dirty="0"/>
              <a:t>(for different target audiences that go beyond the project’s own community including the media and the public) </a:t>
            </a:r>
            <a:r>
              <a:rPr lang="en-GB" dirty="0"/>
              <a:t>and concrete </a:t>
            </a:r>
            <a:r>
              <a:rPr lang="en-GB" dirty="0" smtClean="0"/>
              <a:t>communication </a:t>
            </a:r>
            <a:r>
              <a:rPr lang="en-GB" dirty="0"/>
              <a:t>activities </a:t>
            </a:r>
            <a:r>
              <a:rPr lang="en-GB" b="0" dirty="0"/>
              <a:t>(including a description of each activity and its timing</a:t>
            </a:r>
            <a:r>
              <a:rPr lang="en-GB" b="0" dirty="0" smtClean="0"/>
              <a:t>)</a:t>
            </a:r>
            <a:r>
              <a:rPr lang="pl-PL" b="0" dirty="0" smtClean="0"/>
              <a:t>:</a:t>
            </a:r>
            <a:endParaRPr lang="en-GB" b="0" dirty="0"/>
          </a:p>
          <a:p>
            <a:pPr lvl="1"/>
            <a:r>
              <a:rPr lang="en-GB" dirty="0" smtClean="0"/>
              <a:t>Start </a:t>
            </a:r>
            <a:r>
              <a:rPr lang="en-GB" dirty="0"/>
              <a:t>at the outset of the </a:t>
            </a:r>
            <a:r>
              <a:rPr lang="en-GB" dirty="0" smtClean="0"/>
              <a:t>action;</a:t>
            </a:r>
            <a:endParaRPr lang="en-GB" dirty="0"/>
          </a:p>
          <a:p>
            <a:pPr lvl="1"/>
            <a:r>
              <a:rPr lang="en-GB" dirty="0"/>
              <a:t>Be strategically </a:t>
            </a:r>
            <a:r>
              <a:rPr lang="en-GB" dirty="0" smtClean="0"/>
              <a:t>planned;</a:t>
            </a:r>
            <a:endParaRPr lang="en-GB" dirty="0"/>
          </a:p>
          <a:p>
            <a:pPr lvl="1"/>
            <a:r>
              <a:rPr lang="en-GB" dirty="0"/>
              <a:t>Identify and set clear communication </a:t>
            </a:r>
            <a:r>
              <a:rPr lang="en-GB" dirty="0" smtClean="0"/>
              <a:t>objectives;</a:t>
            </a:r>
            <a:endParaRPr lang="en-GB" dirty="0"/>
          </a:p>
          <a:p>
            <a:pPr lvl="1"/>
            <a:r>
              <a:rPr lang="en-GB" dirty="0"/>
              <a:t>Be targeted and adapted to audiences that </a:t>
            </a:r>
            <a:r>
              <a:rPr lang="pl-PL" dirty="0" smtClean="0"/>
              <a:t>c</a:t>
            </a:r>
            <a:r>
              <a:rPr lang="en-GB" dirty="0" smtClean="0"/>
              <a:t>an help </a:t>
            </a:r>
            <a:r>
              <a:rPr lang="en-GB" dirty="0"/>
              <a:t>the action </a:t>
            </a:r>
            <a:r>
              <a:rPr lang="pl-PL" dirty="0" smtClean="0"/>
              <a:t>to </a:t>
            </a:r>
            <a:r>
              <a:rPr lang="en-GB" dirty="0" smtClean="0"/>
              <a:t>achieve </a:t>
            </a:r>
            <a:r>
              <a:rPr lang="en-GB" dirty="0"/>
              <a:t>its </a:t>
            </a:r>
            <a:r>
              <a:rPr lang="en-GB" dirty="0" smtClean="0"/>
              <a:t>objectives;</a:t>
            </a:r>
            <a:endParaRPr lang="en-GB" dirty="0"/>
          </a:p>
          <a:p>
            <a:pPr lvl="1"/>
            <a:r>
              <a:rPr lang="en-GB" dirty="0"/>
              <a:t>Choose pertinent messages (e.g. how does the action’s work relate to our everyday lives? Why does the target audience need to know about the action?); and</a:t>
            </a:r>
          </a:p>
          <a:p>
            <a:pPr lvl="1"/>
            <a:r>
              <a:rPr lang="en-GB" dirty="0"/>
              <a:t>Use the right medium and means (e.g. working at the right level – local, regional, national, </a:t>
            </a:r>
            <a:r>
              <a:rPr lang="en-GB" dirty="0" smtClean="0"/>
              <a:t>EU; </a:t>
            </a:r>
            <a:r>
              <a:rPr lang="en-GB" dirty="0"/>
              <a:t>using the right ways to communicate - </a:t>
            </a:r>
            <a:r>
              <a:rPr lang="en-GB" dirty="0" smtClean="0"/>
              <a:t>one-way exchange or two-way exchange; where </a:t>
            </a:r>
            <a:r>
              <a:rPr lang="en-GB" dirty="0"/>
              <a:t>relevant, include measures for public/societal </a:t>
            </a:r>
            <a:r>
              <a:rPr lang="en-GB" dirty="0" smtClean="0"/>
              <a:t>engagement</a:t>
            </a:r>
            <a:r>
              <a:rPr lang="pl-PL" dirty="0" smtClean="0"/>
              <a:t>)</a:t>
            </a:r>
            <a:endParaRPr lang="en-GB" dirty="0"/>
          </a:p>
          <a:p>
            <a:endParaRPr lang="en-GB" dirty="0"/>
          </a:p>
        </p:txBody>
      </p:sp>
    </p:spTree>
    <p:extLst>
      <p:ext uri="{BB962C8B-B14F-4D97-AF65-F5344CB8AC3E}">
        <p14:creationId xmlns:p14="http://schemas.microsoft.com/office/powerpoint/2010/main" val="55860514"/>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ymbol zastępczy zawartości 5"/>
          <p:cNvSpPr>
            <a:spLocks noGrp="1"/>
          </p:cNvSpPr>
          <p:nvPr>
            <p:ph idx="10"/>
          </p:nvPr>
        </p:nvSpPr>
        <p:spPr/>
        <p:txBody>
          <a:bodyPr/>
          <a:lstStyle/>
          <a:p>
            <a:endParaRPr lang="en-GB"/>
          </a:p>
        </p:txBody>
      </p:sp>
      <p:sp>
        <p:nvSpPr>
          <p:cNvPr id="2" name="Title 1"/>
          <p:cNvSpPr>
            <a:spLocks noGrp="1"/>
          </p:cNvSpPr>
          <p:nvPr>
            <p:ph type="title"/>
          </p:nvPr>
        </p:nvSpPr>
        <p:spPr/>
        <p:txBody>
          <a:bodyPr>
            <a:normAutofit/>
          </a:bodyPr>
          <a:lstStyle/>
          <a:p>
            <a:pPr lvl="0"/>
            <a:r>
              <a:rPr lang="en-GB" dirty="0"/>
              <a:t>HORIZON 2020</a:t>
            </a:r>
            <a:br>
              <a:rPr lang="en-GB" dirty="0"/>
            </a:br>
            <a:r>
              <a:rPr lang="pl-PL" dirty="0"/>
              <a:t>Evaluation </a:t>
            </a:r>
            <a:r>
              <a:rPr lang="pl-PL" dirty="0" err="1" smtClean="0"/>
              <a:t>criteria</a:t>
            </a:r>
            <a:endParaRPr lang="en-GB" dirty="0"/>
          </a:p>
        </p:txBody>
      </p:sp>
      <p:sp>
        <p:nvSpPr>
          <p:cNvPr id="7" name="Symbol zastępczy zawartości 6"/>
          <p:cNvSpPr>
            <a:spLocks noGrp="1"/>
          </p:cNvSpPr>
          <p:nvPr>
            <p:ph idx="11"/>
          </p:nvPr>
        </p:nvSpPr>
        <p:spPr/>
        <p:txBody>
          <a:bodyPr/>
          <a:lstStyle/>
          <a:p>
            <a:endParaRPr lang="en-GB"/>
          </a:p>
        </p:txBody>
      </p:sp>
    </p:spTree>
    <p:extLst>
      <p:ext uri="{BB962C8B-B14F-4D97-AF65-F5344CB8AC3E}">
        <p14:creationId xmlns:p14="http://schemas.microsoft.com/office/powerpoint/2010/main" val="802582940"/>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chemeClr val="tx1"/>
                </a:solidFill>
              </a:rPr>
              <a:t>Evaluation </a:t>
            </a:r>
            <a:r>
              <a:rPr lang="en-US" dirty="0">
                <a:solidFill>
                  <a:schemeClr val="tx1"/>
                </a:solidFill>
              </a:rPr>
              <a:t>criteria </a:t>
            </a:r>
            <a:r>
              <a:rPr lang="en-US" u="sng" dirty="0" smtClean="0">
                <a:solidFill>
                  <a:schemeClr val="tx1"/>
                </a:solidFill>
              </a:rPr>
              <a:t> </a:t>
            </a:r>
            <a:endParaRPr lang="fr-BE" sz="2000" dirty="0">
              <a:solidFill>
                <a:schemeClr val="tx1"/>
              </a:solidFill>
            </a:endParaRPr>
          </a:p>
        </p:txBody>
      </p:sp>
      <p:sp>
        <p:nvSpPr>
          <p:cNvPr id="3" name="Content Placeholder 2"/>
          <p:cNvSpPr>
            <a:spLocks noGrp="1"/>
          </p:cNvSpPr>
          <p:nvPr>
            <p:ph idx="1"/>
          </p:nvPr>
        </p:nvSpPr>
        <p:spPr/>
        <p:txBody>
          <a:bodyPr>
            <a:normAutofit fontScale="77500" lnSpcReduction="20000"/>
          </a:bodyPr>
          <a:lstStyle/>
          <a:p>
            <a:pPr marL="457200" lvl="0" indent="-457200">
              <a:lnSpc>
                <a:spcPct val="150000"/>
              </a:lnSpc>
              <a:spcAft>
                <a:spcPts val="1200"/>
              </a:spcAft>
              <a:buClr>
                <a:srgbClr val="0070C0"/>
              </a:buClr>
              <a:buFont typeface="Arial" panose="020B0604020202020204" pitchFamily="34" charset="0"/>
              <a:buChar char="•"/>
            </a:pPr>
            <a:r>
              <a:rPr lang="en-GB" sz="3100" dirty="0" smtClean="0">
                <a:solidFill>
                  <a:srgbClr val="0070C0"/>
                </a:solidFill>
              </a:rPr>
              <a:t>There are three evaluation criteria:</a:t>
            </a:r>
          </a:p>
          <a:p>
            <a:pPr lvl="1">
              <a:lnSpc>
                <a:spcPct val="150000"/>
              </a:lnSpc>
              <a:buClr>
                <a:srgbClr val="0070C0"/>
              </a:buClr>
              <a:buFont typeface="Verdana" panose="020B0604030504040204" pitchFamily="34" charset="0"/>
              <a:buChar char="−"/>
            </a:pPr>
            <a:r>
              <a:rPr lang="en-GB" sz="2600" dirty="0" smtClean="0">
                <a:solidFill>
                  <a:srgbClr val="0070C0"/>
                </a:solidFill>
              </a:rPr>
              <a:t>Excellence (relevant to the topic of the call)</a:t>
            </a:r>
          </a:p>
          <a:p>
            <a:pPr lvl="1">
              <a:lnSpc>
                <a:spcPct val="150000"/>
              </a:lnSpc>
              <a:buClr>
                <a:srgbClr val="0070C0"/>
              </a:buClr>
              <a:buFont typeface="Verdana" panose="020B0604030504040204" pitchFamily="34" charset="0"/>
              <a:buChar char="−"/>
            </a:pPr>
            <a:r>
              <a:rPr lang="en-GB" sz="2600" dirty="0" smtClean="0">
                <a:solidFill>
                  <a:srgbClr val="0070C0"/>
                </a:solidFill>
              </a:rPr>
              <a:t>Impact</a:t>
            </a:r>
          </a:p>
          <a:p>
            <a:pPr lvl="1">
              <a:lnSpc>
                <a:spcPct val="150000"/>
              </a:lnSpc>
              <a:buClr>
                <a:srgbClr val="0070C0"/>
              </a:buClr>
              <a:buFont typeface="Verdana" panose="020B0604030504040204" pitchFamily="34" charset="0"/>
              <a:buChar char="−"/>
            </a:pPr>
            <a:r>
              <a:rPr lang="en-GB" sz="2600" dirty="0" smtClean="0">
                <a:solidFill>
                  <a:srgbClr val="0070C0"/>
                </a:solidFill>
              </a:rPr>
              <a:t>Quality and efficiency of the implementation</a:t>
            </a:r>
          </a:p>
          <a:p>
            <a:pPr marL="914400" lvl="2" indent="0">
              <a:spcAft>
                <a:spcPts val="1200"/>
              </a:spcAft>
              <a:buNone/>
            </a:pPr>
            <a:endParaRPr lang="en-GB" dirty="0" smtClean="0">
              <a:solidFill>
                <a:srgbClr val="0070C0"/>
              </a:solidFill>
            </a:endParaRPr>
          </a:p>
          <a:p>
            <a:pPr marL="914400" lvl="2" indent="0">
              <a:spcAft>
                <a:spcPts val="1200"/>
              </a:spcAft>
              <a:buNone/>
            </a:pPr>
            <a:endParaRPr lang="en-GB" dirty="0" smtClean="0">
              <a:solidFill>
                <a:srgbClr val="0070C0"/>
              </a:solidFill>
            </a:endParaRPr>
          </a:p>
          <a:p>
            <a:pPr marL="914400" lvl="2" indent="0">
              <a:spcAft>
                <a:spcPts val="1200"/>
              </a:spcAft>
              <a:buNone/>
            </a:pPr>
            <a:endParaRPr lang="en-GB" dirty="0">
              <a:solidFill>
                <a:srgbClr val="0070C0"/>
              </a:solidFill>
            </a:endParaRPr>
          </a:p>
          <a:p>
            <a:pPr marL="914400" lvl="2" indent="0">
              <a:spcAft>
                <a:spcPts val="1200"/>
              </a:spcAft>
              <a:buNone/>
            </a:pPr>
            <a:endParaRPr lang="en-GB" dirty="0" smtClean="0">
              <a:solidFill>
                <a:srgbClr val="0070C0"/>
              </a:solidFill>
            </a:endParaRPr>
          </a:p>
          <a:p>
            <a:pPr marL="914400" lvl="2" indent="0">
              <a:spcAft>
                <a:spcPts val="1200"/>
              </a:spcAft>
              <a:buNone/>
            </a:pPr>
            <a:endParaRPr lang="en-GB" dirty="0" smtClean="0">
              <a:solidFill>
                <a:srgbClr val="0070C0"/>
              </a:solidFill>
            </a:endParaRPr>
          </a:p>
          <a:p>
            <a:pPr>
              <a:buClr>
                <a:srgbClr val="0070C0"/>
              </a:buClr>
              <a:buFont typeface="Arial" panose="020B0604020202020204" pitchFamily="34" charset="0"/>
              <a:buChar char="•"/>
            </a:pPr>
            <a:endParaRPr lang="en-GB" dirty="0" smtClean="0">
              <a:solidFill>
                <a:srgbClr val="0070C0"/>
              </a:solidFill>
            </a:endParaRPr>
          </a:p>
          <a:p>
            <a:pPr marL="457200" indent="-457200">
              <a:buClr>
                <a:srgbClr val="0070C0"/>
              </a:buClr>
              <a:buFont typeface="Arial" panose="020B0604020202020204" pitchFamily="34" charset="0"/>
              <a:buChar char="•"/>
            </a:pPr>
            <a:r>
              <a:rPr lang="en-GB" sz="3100" dirty="0" smtClean="0">
                <a:solidFill>
                  <a:srgbClr val="0070C0"/>
                </a:solidFill>
              </a:rPr>
              <a:t>The criteria are adapted to each type of actions, as specified in the WP</a:t>
            </a:r>
            <a:endParaRPr lang="fr-BE" sz="3100" b="1" i="0" dirty="0">
              <a:solidFill>
                <a:srgbClr val="0070C0"/>
              </a:solidFill>
            </a:endParaRPr>
          </a:p>
        </p:txBody>
      </p:sp>
      <p:sp>
        <p:nvSpPr>
          <p:cNvPr id="4" name="Rounded Rectangular Callout 3"/>
          <p:cNvSpPr/>
          <p:nvPr/>
        </p:nvSpPr>
        <p:spPr>
          <a:xfrm>
            <a:off x="5187692" y="3717032"/>
            <a:ext cx="3566889" cy="1519783"/>
          </a:xfrm>
          <a:prstGeom prst="wedgeRoundRectCallout">
            <a:avLst>
              <a:gd name="adj1" fmla="val -38455"/>
              <a:gd name="adj2" fmla="val -86562"/>
              <a:gd name="adj3" fmla="val 16667"/>
            </a:avLst>
          </a:prstGeom>
          <a:solidFill>
            <a:srgbClr val="0070C0"/>
          </a:solidFill>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457200" fontAlgn="auto">
              <a:spcBef>
                <a:spcPts val="0"/>
              </a:spcBef>
              <a:spcAft>
                <a:spcPts val="0"/>
              </a:spcAft>
            </a:pPr>
            <a:r>
              <a:rPr lang="en-US" sz="1000" dirty="0" smtClean="0">
                <a:solidFill>
                  <a:srgbClr val="FFC000"/>
                </a:solidFill>
                <a:ea typeface="Verdana" panose="020B0604030504040204" pitchFamily="34" charset="0"/>
                <a:cs typeface="Verdana" panose="020B0604030504040204" pitchFamily="34" charset="0"/>
              </a:rPr>
              <a:t>Innovation Management: </a:t>
            </a:r>
            <a:r>
              <a:rPr lang="en-GB" sz="1000" dirty="0" smtClean="0">
                <a:solidFill>
                  <a:schemeClr val="bg1"/>
                </a:solidFill>
              </a:rPr>
              <a:t>is a </a:t>
            </a:r>
            <a:r>
              <a:rPr lang="en-GB" sz="1000" dirty="0">
                <a:solidFill>
                  <a:schemeClr val="bg1"/>
                </a:solidFill>
              </a:rPr>
              <a:t>process which requires an understanding of both market and technical problems, with a goal of successfully implementing appropriate creative </a:t>
            </a:r>
            <a:r>
              <a:rPr lang="en-GB" sz="1000" dirty="0" smtClean="0">
                <a:solidFill>
                  <a:schemeClr val="bg1"/>
                </a:solidFill>
              </a:rPr>
              <a:t>ideas.</a:t>
            </a:r>
          </a:p>
          <a:p>
            <a:pPr algn="ctr" defTabSz="457200" fontAlgn="auto">
              <a:spcBef>
                <a:spcPts val="0"/>
              </a:spcBef>
              <a:spcAft>
                <a:spcPts val="0"/>
              </a:spcAft>
            </a:pPr>
            <a:r>
              <a:rPr lang="en-GB" sz="1000" u="sng" dirty="0" smtClean="0">
                <a:solidFill>
                  <a:schemeClr val="bg1"/>
                </a:solidFill>
              </a:rPr>
              <a:t>Typical Output</a:t>
            </a:r>
            <a:r>
              <a:rPr lang="en-GB" sz="1000" dirty="0" smtClean="0">
                <a:solidFill>
                  <a:schemeClr val="bg1"/>
                </a:solidFill>
              </a:rPr>
              <a:t>: </a:t>
            </a:r>
            <a:r>
              <a:rPr lang="en-GB" sz="1000" dirty="0">
                <a:solidFill>
                  <a:schemeClr val="bg1"/>
                </a:solidFill>
              </a:rPr>
              <a:t>new or improved product, service or process</a:t>
            </a:r>
            <a:r>
              <a:rPr lang="en-GB" sz="1000" dirty="0" smtClean="0">
                <a:solidFill>
                  <a:schemeClr val="bg1"/>
                </a:solidFill>
              </a:rPr>
              <a:t>. </a:t>
            </a:r>
          </a:p>
          <a:p>
            <a:pPr algn="ctr" defTabSz="457200" fontAlgn="auto">
              <a:spcBef>
                <a:spcPts val="0"/>
              </a:spcBef>
              <a:spcAft>
                <a:spcPts val="0"/>
              </a:spcAft>
            </a:pPr>
            <a:r>
              <a:rPr lang="en-GB" sz="1000" u="sng" dirty="0" smtClean="0">
                <a:solidFill>
                  <a:schemeClr val="bg1"/>
                </a:solidFill>
              </a:rPr>
              <a:t>For consortium</a:t>
            </a:r>
            <a:r>
              <a:rPr lang="en-GB" sz="1000" dirty="0" smtClean="0">
                <a:solidFill>
                  <a:schemeClr val="bg1"/>
                </a:solidFill>
              </a:rPr>
              <a:t>: it allows to respond </a:t>
            </a:r>
            <a:r>
              <a:rPr lang="en-GB" sz="1000" dirty="0">
                <a:solidFill>
                  <a:schemeClr val="bg1"/>
                </a:solidFill>
              </a:rPr>
              <a:t>to an external or internal opportunity</a:t>
            </a:r>
            <a:r>
              <a:rPr lang="en-GB" sz="1000" dirty="0" smtClean="0">
                <a:solidFill>
                  <a:schemeClr val="bg1"/>
                </a:solidFill>
              </a:rPr>
              <a:t>.</a:t>
            </a:r>
            <a:endParaRPr lang="en-GB" sz="1000" dirty="0">
              <a:solidFill>
                <a:schemeClr val="bg1"/>
              </a:solidFill>
              <a:ea typeface="Verdana" panose="020B0604030504040204" pitchFamily="34" charset="0"/>
              <a:cs typeface="Verdana" panose="020B0604030504040204" pitchFamily="34" charset="0"/>
            </a:endParaRPr>
          </a:p>
        </p:txBody>
      </p:sp>
      <p:pic>
        <p:nvPicPr>
          <p:cNvPr id="5"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94806" y="3029153"/>
            <a:ext cx="876330" cy="7130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75177732"/>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Type of actions (</a:t>
            </a:r>
            <a:r>
              <a:rPr lang="en-GB" dirty="0"/>
              <a:t>1</a:t>
            </a:r>
            <a:r>
              <a:rPr lang="en-GB" dirty="0" smtClean="0"/>
              <a:t>)</a:t>
            </a:r>
            <a:endParaRPr lang="en-GB" dirty="0"/>
          </a:p>
        </p:txBody>
      </p:sp>
      <p:sp>
        <p:nvSpPr>
          <p:cNvPr id="3" name="Content Placeholder 2"/>
          <p:cNvSpPr>
            <a:spLocks noGrp="1"/>
          </p:cNvSpPr>
          <p:nvPr>
            <p:ph idx="1"/>
          </p:nvPr>
        </p:nvSpPr>
        <p:spPr/>
        <p:txBody>
          <a:bodyPr>
            <a:normAutofit fontScale="92500" lnSpcReduction="10000"/>
          </a:bodyPr>
          <a:lstStyle/>
          <a:p>
            <a:pPr marL="0" indent="0">
              <a:spcAft>
                <a:spcPts val="1200"/>
              </a:spcAft>
              <a:buClr>
                <a:srgbClr val="0070C0"/>
              </a:buClr>
              <a:buNone/>
            </a:pPr>
            <a:r>
              <a:rPr lang="en-US" sz="3000" b="1" dirty="0">
                <a:solidFill>
                  <a:srgbClr val="0070C0"/>
                </a:solidFill>
              </a:rPr>
              <a:t>Research and Innovation </a:t>
            </a:r>
            <a:r>
              <a:rPr lang="en-US" sz="3000" b="1" dirty="0" smtClean="0">
                <a:solidFill>
                  <a:srgbClr val="0070C0"/>
                </a:solidFill>
              </a:rPr>
              <a:t>Action </a:t>
            </a:r>
          </a:p>
          <a:p>
            <a:pPr marL="457200" indent="-457200">
              <a:lnSpc>
                <a:spcPct val="110000"/>
              </a:lnSpc>
              <a:spcAft>
                <a:spcPts val="1200"/>
              </a:spcAft>
              <a:buClr>
                <a:srgbClr val="0070C0"/>
              </a:buClr>
              <a:buFont typeface="Arial" panose="020B0604020202020204" pitchFamily="34" charset="0"/>
              <a:buChar char="•"/>
            </a:pPr>
            <a:r>
              <a:rPr lang="en-GB" sz="2600" dirty="0" smtClean="0">
                <a:solidFill>
                  <a:srgbClr val="0070C0"/>
                </a:solidFill>
              </a:rPr>
              <a:t>Action </a:t>
            </a:r>
            <a:r>
              <a:rPr lang="en-GB" sz="2600" dirty="0">
                <a:solidFill>
                  <a:srgbClr val="0070C0"/>
                </a:solidFill>
              </a:rPr>
              <a:t>primarily consisting of activities aiming to establish new </a:t>
            </a:r>
            <a:r>
              <a:rPr lang="en-GB" sz="2600" dirty="0" smtClean="0">
                <a:solidFill>
                  <a:srgbClr val="0070C0"/>
                </a:solidFill>
              </a:rPr>
              <a:t>knowledge and/or </a:t>
            </a:r>
            <a:r>
              <a:rPr lang="en-GB" sz="2600" dirty="0">
                <a:solidFill>
                  <a:srgbClr val="0070C0"/>
                </a:solidFill>
              </a:rPr>
              <a:t>to explore the feasibility of a new or improved technology, product, process, service </a:t>
            </a:r>
            <a:r>
              <a:rPr lang="en-GB" sz="2600" dirty="0" smtClean="0">
                <a:solidFill>
                  <a:srgbClr val="0070C0"/>
                </a:solidFill>
              </a:rPr>
              <a:t>or solution</a:t>
            </a:r>
            <a:r>
              <a:rPr lang="en-GB" sz="2600" dirty="0">
                <a:solidFill>
                  <a:srgbClr val="0070C0"/>
                </a:solidFill>
              </a:rPr>
              <a:t>. </a:t>
            </a:r>
            <a:endParaRPr lang="en-GB" sz="2600" dirty="0" smtClean="0">
              <a:solidFill>
                <a:srgbClr val="0070C0"/>
              </a:solidFill>
            </a:endParaRPr>
          </a:p>
          <a:p>
            <a:pPr lvl="1">
              <a:spcAft>
                <a:spcPts val="1800"/>
              </a:spcAft>
              <a:buClr>
                <a:srgbClr val="0070C0"/>
              </a:buClr>
              <a:buFont typeface="Verdana" panose="020B0604030504040204" pitchFamily="34" charset="0"/>
              <a:buChar char="−"/>
            </a:pPr>
            <a:r>
              <a:rPr lang="en-GB" dirty="0">
                <a:solidFill>
                  <a:srgbClr val="0070C0"/>
                </a:solidFill>
              </a:rPr>
              <a:t>For this purpose they may include basic and applied research, technology development and integration, testing and validation on a small-scale prototype in a laboratory or simulated environment</a:t>
            </a:r>
          </a:p>
          <a:p>
            <a:pPr lvl="1">
              <a:spcAft>
                <a:spcPts val="1800"/>
              </a:spcAft>
              <a:buClr>
                <a:srgbClr val="0070C0"/>
              </a:buClr>
              <a:buFont typeface="Verdana" panose="020B0604030504040204" pitchFamily="34" charset="0"/>
              <a:buChar char="−"/>
            </a:pPr>
            <a:r>
              <a:rPr lang="en-GB" dirty="0">
                <a:solidFill>
                  <a:srgbClr val="0070C0"/>
                </a:solidFill>
              </a:rPr>
              <a:t>Projects may contain closely connected but limited demonstration or pilot activities aiming to show technical feasibility in a near to operational environment</a:t>
            </a:r>
            <a:endParaRPr lang="en-US" dirty="0">
              <a:solidFill>
                <a:srgbClr val="0070C0"/>
              </a:solidFill>
            </a:endParaRPr>
          </a:p>
          <a:p>
            <a:pPr lvl="1">
              <a:buClr>
                <a:srgbClr val="0070C0"/>
              </a:buClr>
              <a:buFont typeface="Verdana" panose="020B0604030504040204" pitchFamily="34" charset="0"/>
              <a:buChar char="−"/>
            </a:pPr>
            <a:endParaRPr lang="en-GB" dirty="0">
              <a:solidFill>
                <a:srgbClr val="0070C0"/>
              </a:solidFill>
            </a:endParaRPr>
          </a:p>
          <a:p>
            <a:endParaRPr lang="en-GB" dirty="0"/>
          </a:p>
        </p:txBody>
      </p:sp>
    </p:spTree>
    <p:extLst>
      <p:ext uri="{BB962C8B-B14F-4D97-AF65-F5344CB8AC3E}">
        <p14:creationId xmlns:p14="http://schemas.microsoft.com/office/powerpoint/2010/main" val="3158447642"/>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Type of </a:t>
            </a:r>
            <a:r>
              <a:rPr lang="en-GB" dirty="0" smtClean="0"/>
              <a:t>actions (2)</a:t>
            </a:r>
            <a:endParaRPr lang="en-GB" dirty="0"/>
          </a:p>
        </p:txBody>
      </p:sp>
      <p:sp>
        <p:nvSpPr>
          <p:cNvPr id="3" name="Content Placeholder 2"/>
          <p:cNvSpPr>
            <a:spLocks noGrp="1"/>
          </p:cNvSpPr>
          <p:nvPr>
            <p:ph idx="1"/>
          </p:nvPr>
        </p:nvSpPr>
        <p:spPr/>
        <p:txBody>
          <a:bodyPr>
            <a:normAutofit fontScale="85000" lnSpcReduction="10000"/>
          </a:bodyPr>
          <a:lstStyle/>
          <a:p>
            <a:pPr marL="0" indent="0">
              <a:spcAft>
                <a:spcPts val="1200"/>
              </a:spcAft>
              <a:buClr>
                <a:srgbClr val="0070C0"/>
              </a:buClr>
              <a:buNone/>
            </a:pPr>
            <a:r>
              <a:rPr lang="en-US" b="1" dirty="0">
                <a:solidFill>
                  <a:srgbClr val="0070C0"/>
                </a:solidFill>
              </a:rPr>
              <a:t>Innovation Action</a:t>
            </a:r>
            <a:endParaRPr lang="en-GB" b="1" dirty="0" smtClean="0">
              <a:solidFill>
                <a:srgbClr val="0070C0"/>
              </a:solidFill>
            </a:endParaRPr>
          </a:p>
          <a:p>
            <a:pPr marL="457200" indent="-396000">
              <a:lnSpc>
                <a:spcPct val="110000"/>
              </a:lnSpc>
              <a:spcBef>
                <a:spcPts val="0"/>
              </a:spcBef>
              <a:buClr>
                <a:srgbClr val="0070C0"/>
              </a:buClr>
              <a:buFont typeface="Arial" panose="020B0604020202020204" pitchFamily="34" charset="0"/>
              <a:buChar char="•"/>
            </a:pPr>
            <a:r>
              <a:rPr lang="en-GB" b="1" dirty="0" smtClean="0">
                <a:solidFill>
                  <a:srgbClr val="0070C0"/>
                </a:solidFill>
              </a:rPr>
              <a:t>Action primarily consisting of activities directly aiming at producing plans and arrangements or designs for new, altered or improved products, processes or services</a:t>
            </a:r>
          </a:p>
          <a:p>
            <a:pPr lvl="1">
              <a:spcBef>
                <a:spcPts val="1200"/>
              </a:spcBef>
              <a:spcAft>
                <a:spcPts val="1200"/>
              </a:spcAft>
              <a:buClr>
                <a:srgbClr val="0070C0"/>
              </a:buClr>
              <a:buFont typeface="Verdana" panose="020B0604030504040204" pitchFamily="34" charset="0"/>
              <a:buChar char="−"/>
            </a:pPr>
            <a:r>
              <a:rPr lang="en-GB" dirty="0" smtClean="0">
                <a:solidFill>
                  <a:srgbClr val="0070C0"/>
                </a:solidFill>
              </a:rPr>
              <a:t>For </a:t>
            </a:r>
            <a:r>
              <a:rPr lang="en-GB" dirty="0">
                <a:solidFill>
                  <a:srgbClr val="0070C0"/>
                </a:solidFill>
              </a:rPr>
              <a:t>this purpose they may include prototyping, testing, demonstrating, piloting, large-scale product validation and market replication</a:t>
            </a:r>
          </a:p>
          <a:p>
            <a:pPr lvl="1">
              <a:spcAft>
                <a:spcPts val="1200"/>
              </a:spcAft>
              <a:buClr>
                <a:srgbClr val="0070C0"/>
              </a:buClr>
              <a:buFont typeface="Verdana" panose="020B0604030504040204" pitchFamily="34" charset="0"/>
              <a:buChar char="−"/>
            </a:pPr>
            <a:r>
              <a:rPr lang="en-GB" dirty="0">
                <a:solidFill>
                  <a:srgbClr val="0070C0"/>
                </a:solidFill>
              </a:rPr>
              <a:t>Aiming to validate the technical and economic viability in a (near) operational environment and/or aiming to support the first application/deployment in the market of an innovation that has already been demonstrated but not yet applied/deployed in the market due to market failures/barriers to uptake</a:t>
            </a:r>
          </a:p>
          <a:p>
            <a:pPr lvl="1">
              <a:spcAft>
                <a:spcPts val="1800"/>
              </a:spcAft>
              <a:buClr>
                <a:srgbClr val="0070C0"/>
              </a:buClr>
              <a:buFont typeface="Verdana" panose="020B0604030504040204" pitchFamily="34" charset="0"/>
              <a:buChar char="−"/>
            </a:pPr>
            <a:r>
              <a:rPr lang="en-GB" dirty="0">
                <a:solidFill>
                  <a:srgbClr val="0070C0"/>
                </a:solidFill>
              </a:rPr>
              <a:t>Projects may include limited research and development activities.</a:t>
            </a:r>
          </a:p>
          <a:p>
            <a:endParaRPr lang="en-GB" dirty="0"/>
          </a:p>
        </p:txBody>
      </p:sp>
    </p:spTree>
    <p:extLst>
      <p:ext uri="{BB962C8B-B14F-4D97-AF65-F5344CB8AC3E}">
        <p14:creationId xmlns:p14="http://schemas.microsoft.com/office/powerpoint/2010/main" val="1137466830"/>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115889"/>
            <a:ext cx="8229600" cy="576808"/>
          </a:xfrm>
        </p:spPr>
        <p:txBody>
          <a:bodyPr>
            <a:normAutofit fontScale="90000"/>
          </a:bodyPr>
          <a:lstStyle/>
          <a:p>
            <a:pPr marL="0" indent="0"/>
            <a:r>
              <a:rPr lang="en-US" dirty="0"/>
              <a:t>Evaluation criteria </a:t>
            </a:r>
            <a:endParaRPr lang="fr-BE" sz="2000" dirty="0">
              <a:solidFill>
                <a:schemeClr val="tx1"/>
              </a:solidFill>
            </a:endParaRPr>
          </a:p>
        </p:txBody>
      </p:sp>
      <p:grpSp>
        <p:nvGrpSpPr>
          <p:cNvPr id="8" name="Group 7"/>
          <p:cNvGrpSpPr/>
          <p:nvPr/>
        </p:nvGrpSpPr>
        <p:grpSpPr>
          <a:xfrm>
            <a:off x="539552" y="1215894"/>
            <a:ext cx="8280920" cy="1814938"/>
            <a:chOff x="395536" y="1196752"/>
            <a:chExt cx="8280920" cy="1656184"/>
          </a:xfrm>
        </p:grpSpPr>
        <p:sp>
          <p:nvSpPr>
            <p:cNvPr id="6" name="Rounded Rectangle 5"/>
            <p:cNvSpPr/>
            <p:nvPr/>
          </p:nvSpPr>
          <p:spPr>
            <a:xfrm>
              <a:off x="395536" y="1196752"/>
              <a:ext cx="8280920" cy="1656184"/>
            </a:xfrm>
            <a:prstGeom prst="roundRect">
              <a:avLst/>
            </a:prstGeom>
            <a:solidFill>
              <a:schemeClr val="accent1">
                <a:lumMod val="90000"/>
              </a:schemeClr>
            </a:solidFill>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defTabSz="457200" fontAlgn="auto">
                <a:spcBef>
                  <a:spcPts val="0"/>
                </a:spcBef>
                <a:spcAft>
                  <a:spcPts val="0"/>
                </a:spcAft>
              </a:pPr>
              <a:endParaRPr lang="en-GB" sz="1200" b="0" dirty="0">
                <a:solidFill>
                  <a:schemeClr val="tx1"/>
                </a:solidFill>
                <a:ea typeface="Verdana" panose="020B0604030504040204" pitchFamily="34" charset="0"/>
                <a:cs typeface="Verdana" panose="020B0604030504040204" pitchFamily="34" charset="0"/>
              </a:endParaRPr>
            </a:p>
          </p:txBody>
        </p:sp>
        <p:sp>
          <p:nvSpPr>
            <p:cNvPr id="9" name="Rounded Rectangle 8"/>
            <p:cNvSpPr/>
            <p:nvPr/>
          </p:nvSpPr>
          <p:spPr>
            <a:xfrm>
              <a:off x="1187624" y="1242376"/>
              <a:ext cx="7272808" cy="1574193"/>
            </a:xfrm>
            <a:prstGeom prst="roundRect">
              <a:avLst/>
            </a:prstGeom>
            <a:solidFill>
              <a:schemeClr val="accent1">
                <a:lumMod val="50000"/>
              </a:schemeClr>
            </a:solidFill>
            <a:effectLst>
              <a:outerShdw blurRad="50800" dist="38100" algn="l" rotWithShape="0">
                <a:prstClr val="black">
                  <a:alpha val="40000"/>
                </a:prstClr>
              </a:out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spcBef>
                  <a:spcPts val="600"/>
                </a:spcBef>
                <a:spcAft>
                  <a:spcPts val="0"/>
                </a:spcAft>
              </a:pPr>
              <a:r>
                <a:rPr lang="pl-PL" sz="1100" i="1" dirty="0">
                  <a:solidFill>
                    <a:srgbClr val="FFC000"/>
                  </a:solidFill>
                </a:rPr>
                <a:t>To the e</a:t>
              </a:r>
              <a:r>
                <a:rPr lang="en-GB" sz="1100" i="1" dirty="0" err="1">
                  <a:solidFill>
                    <a:srgbClr val="FFC000"/>
                  </a:solidFill>
                </a:rPr>
                <a:t>xtent</a:t>
              </a:r>
              <a:r>
                <a:rPr lang="en-GB" sz="1100" i="1" dirty="0">
                  <a:solidFill>
                    <a:srgbClr val="FFC000"/>
                  </a:solidFill>
                </a:rPr>
                <a:t> that the proposed work </a:t>
              </a:r>
              <a:r>
                <a:rPr lang="pl-PL" sz="1100" i="1" dirty="0" err="1">
                  <a:solidFill>
                    <a:srgbClr val="FFC000"/>
                  </a:solidFill>
                </a:rPr>
                <a:t>corresponds</a:t>
              </a:r>
              <a:r>
                <a:rPr lang="pl-PL" sz="1100" i="1" dirty="0">
                  <a:solidFill>
                    <a:srgbClr val="FFC000"/>
                  </a:solidFill>
                </a:rPr>
                <a:t> to he </a:t>
              </a:r>
              <a:r>
                <a:rPr lang="pl-PL" sz="1100" i="1" dirty="0" err="1">
                  <a:solidFill>
                    <a:srgbClr val="FFC000"/>
                  </a:solidFill>
                </a:rPr>
                <a:t>topic</a:t>
              </a:r>
              <a:r>
                <a:rPr lang="pl-PL" sz="1100" i="1" dirty="0">
                  <a:solidFill>
                    <a:srgbClr val="FFC000"/>
                  </a:solidFill>
                </a:rPr>
                <a:t> </a:t>
              </a:r>
              <a:r>
                <a:rPr lang="pl-PL" sz="1100" i="1" dirty="0" err="1">
                  <a:solidFill>
                    <a:srgbClr val="FFC000"/>
                  </a:solidFill>
                </a:rPr>
                <a:t>description</a:t>
              </a:r>
              <a:r>
                <a:rPr lang="pl-PL" sz="1100" i="1" dirty="0">
                  <a:solidFill>
                    <a:srgbClr val="FFC000"/>
                  </a:solidFill>
                </a:rPr>
                <a:t> in the </a:t>
              </a:r>
              <a:r>
                <a:rPr lang="pl-PL" sz="1100" i="1" dirty="0" err="1">
                  <a:solidFill>
                    <a:srgbClr val="FFC000"/>
                  </a:solidFill>
                </a:rPr>
                <a:t>work</a:t>
              </a:r>
              <a:r>
                <a:rPr lang="pl-PL" sz="1100" i="1" dirty="0">
                  <a:solidFill>
                    <a:srgbClr val="FFC000"/>
                  </a:solidFill>
                </a:rPr>
                <a:t> </a:t>
              </a:r>
              <a:r>
                <a:rPr lang="pl-PL" sz="1100" i="1" dirty="0" err="1">
                  <a:solidFill>
                    <a:srgbClr val="FFC000"/>
                  </a:solidFill>
                </a:rPr>
                <a:t>programme</a:t>
              </a:r>
              <a:r>
                <a:rPr lang="pl-PL" sz="1100" i="1" dirty="0">
                  <a:solidFill>
                    <a:srgbClr val="FFC000"/>
                  </a:solidFill>
                </a:rPr>
                <a:t>:</a:t>
              </a:r>
            </a:p>
            <a:p>
              <a:pPr>
                <a:spcBef>
                  <a:spcPts val="600"/>
                </a:spcBef>
                <a:spcAft>
                  <a:spcPts val="0"/>
                </a:spcAft>
              </a:pPr>
              <a:r>
                <a:rPr lang="en-GB" sz="1100" dirty="0" smtClean="0">
                  <a:solidFill>
                    <a:srgbClr val="FFC000"/>
                  </a:solidFill>
                </a:rPr>
                <a:t>Clarity and pertinence of the objectives </a:t>
              </a:r>
            </a:p>
            <a:p>
              <a:pPr>
                <a:spcBef>
                  <a:spcPts val="600"/>
                </a:spcBef>
                <a:spcAft>
                  <a:spcPts val="0"/>
                </a:spcAft>
              </a:pPr>
              <a:r>
                <a:rPr lang="en-GB" sz="1100" dirty="0" smtClean="0">
                  <a:solidFill>
                    <a:srgbClr val="FFC000"/>
                  </a:solidFill>
                </a:rPr>
                <a:t>Soundness of the concept, and credibility of the proposed methodology</a:t>
              </a:r>
              <a:endParaRPr lang="pl-PL" sz="1100" dirty="0" smtClean="0">
                <a:solidFill>
                  <a:srgbClr val="FFC000"/>
                </a:solidFill>
              </a:endParaRPr>
            </a:p>
            <a:p>
              <a:pPr>
                <a:spcBef>
                  <a:spcPts val="600"/>
                </a:spcBef>
                <a:spcAft>
                  <a:spcPts val="0"/>
                </a:spcAft>
              </a:pPr>
              <a:r>
                <a:rPr lang="pl-PL" sz="1100" dirty="0" err="1" smtClean="0">
                  <a:solidFill>
                    <a:srgbClr val="FFC000"/>
                  </a:solidFill>
                </a:rPr>
                <a:t>Quality</a:t>
              </a:r>
              <a:r>
                <a:rPr lang="pl-PL" sz="1100" dirty="0" smtClean="0">
                  <a:solidFill>
                    <a:srgbClr val="FFC000"/>
                  </a:solidFill>
                </a:rPr>
                <a:t> of the </a:t>
              </a:r>
              <a:r>
                <a:rPr lang="pl-PL" sz="1100" dirty="0" err="1" smtClean="0">
                  <a:solidFill>
                    <a:srgbClr val="FFC000"/>
                  </a:solidFill>
                </a:rPr>
                <a:t>proposed</a:t>
              </a:r>
              <a:r>
                <a:rPr lang="pl-PL" sz="1100" dirty="0" smtClean="0">
                  <a:solidFill>
                    <a:srgbClr val="FFC000"/>
                  </a:solidFill>
                </a:rPr>
                <a:t> </a:t>
              </a:r>
              <a:r>
                <a:rPr lang="pl-PL" sz="1100" dirty="0" err="1" smtClean="0">
                  <a:solidFill>
                    <a:srgbClr val="FFC000"/>
                  </a:solidFill>
                </a:rPr>
                <a:t>coordination</a:t>
              </a:r>
              <a:r>
                <a:rPr lang="pl-PL" sz="1100" dirty="0" smtClean="0">
                  <a:solidFill>
                    <a:srgbClr val="FFC000"/>
                  </a:solidFill>
                </a:rPr>
                <a:t> and/</a:t>
              </a:r>
              <a:r>
                <a:rPr lang="pl-PL" sz="1100" dirty="0" err="1" smtClean="0">
                  <a:solidFill>
                    <a:srgbClr val="FFC000"/>
                  </a:solidFill>
                </a:rPr>
                <a:t>or</a:t>
              </a:r>
              <a:r>
                <a:rPr lang="pl-PL" sz="1100" dirty="0" smtClean="0">
                  <a:solidFill>
                    <a:srgbClr val="FFC000"/>
                  </a:solidFill>
                </a:rPr>
                <a:t> </a:t>
              </a:r>
              <a:r>
                <a:rPr lang="pl-PL" sz="1100" dirty="0" err="1" smtClean="0">
                  <a:solidFill>
                    <a:srgbClr val="FFC000"/>
                  </a:solidFill>
                </a:rPr>
                <a:t>support</a:t>
              </a:r>
              <a:r>
                <a:rPr lang="pl-PL" sz="1100" dirty="0" smtClean="0">
                  <a:solidFill>
                    <a:srgbClr val="FFC000"/>
                  </a:solidFill>
                </a:rPr>
                <a:t> </a:t>
              </a:r>
              <a:r>
                <a:rPr lang="pl-PL" sz="1100" dirty="0" err="1" smtClean="0">
                  <a:solidFill>
                    <a:srgbClr val="FFC000"/>
                  </a:solidFill>
                </a:rPr>
                <a:t>measures</a:t>
              </a:r>
              <a:endParaRPr lang="en-GB" sz="1100" dirty="0" smtClean="0">
                <a:solidFill>
                  <a:srgbClr val="FFC000"/>
                </a:solidFill>
              </a:endParaRPr>
            </a:p>
          </p:txBody>
        </p:sp>
        <p:sp>
          <p:nvSpPr>
            <p:cNvPr id="12" name="TextBox 11"/>
            <p:cNvSpPr txBox="1"/>
            <p:nvPr/>
          </p:nvSpPr>
          <p:spPr>
            <a:xfrm>
              <a:off x="686466" y="1196752"/>
              <a:ext cx="357142" cy="1656184"/>
            </a:xfrm>
            <a:prstGeom prst="rect">
              <a:avLst/>
            </a:prstGeom>
            <a:noFill/>
          </p:spPr>
          <p:txBody>
            <a:bodyPr vert="vert270" wrap="none" rtlCol="0">
              <a:noAutofit/>
            </a:bodyPr>
            <a:lstStyle/>
            <a:p>
              <a:pPr algn="ctr"/>
              <a:r>
                <a:rPr lang="fr-BE" sz="1200" dirty="0" smtClean="0">
                  <a:solidFill>
                    <a:schemeClr val="tx1"/>
                  </a:solidFill>
                </a:rPr>
                <a:t>Excellence</a:t>
              </a:r>
              <a:endParaRPr lang="en-GB" sz="1200" b="0" dirty="0">
                <a:solidFill>
                  <a:schemeClr val="tx1"/>
                </a:solidFill>
                <a:ea typeface="Verdana" panose="020B0604030504040204" pitchFamily="34" charset="0"/>
                <a:cs typeface="Verdana" panose="020B0604030504040204" pitchFamily="34" charset="0"/>
              </a:endParaRPr>
            </a:p>
          </p:txBody>
        </p:sp>
      </p:grpSp>
      <p:grpSp>
        <p:nvGrpSpPr>
          <p:cNvPr id="14" name="Group 13"/>
          <p:cNvGrpSpPr/>
          <p:nvPr/>
        </p:nvGrpSpPr>
        <p:grpSpPr>
          <a:xfrm>
            <a:off x="556742" y="2990160"/>
            <a:ext cx="8280920" cy="1991679"/>
            <a:chOff x="412726" y="1162226"/>
            <a:chExt cx="8280920" cy="1690710"/>
          </a:xfrm>
        </p:grpSpPr>
        <p:sp>
          <p:nvSpPr>
            <p:cNvPr id="15" name="Rounded Rectangle 14"/>
            <p:cNvSpPr/>
            <p:nvPr/>
          </p:nvSpPr>
          <p:spPr>
            <a:xfrm>
              <a:off x="412726" y="1162226"/>
              <a:ext cx="8280920" cy="1656184"/>
            </a:xfrm>
            <a:prstGeom prst="roundRect">
              <a:avLst/>
            </a:prstGeom>
            <a:solidFill>
              <a:schemeClr val="accent1">
                <a:lumMod val="90000"/>
              </a:schemeClr>
            </a:solidFill>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defTabSz="457200" fontAlgn="auto">
                <a:spcBef>
                  <a:spcPts val="0"/>
                </a:spcBef>
                <a:spcAft>
                  <a:spcPts val="0"/>
                </a:spcAft>
              </a:pPr>
              <a:endParaRPr lang="en-GB" sz="1200" b="0" dirty="0">
                <a:solidFill>
                  <a:schemeClr val="tx1"/>
                </a:solidFill>
                <a:ea typeface="Verdana" panose="020B0604030504040204" pitchFamily="34" charset="0"/>
                <a:cs typeface="Verdana" panose="020B0604030504040204" pitchFamily="34" charset="0"/>
              </a:endParaRPr>
            </a:p>
          </p:txBody>
        </p:sp>
        <p:sp>
          <p:nvSpPr>
            <p:cNvPr id="17" name="Rounded Rectangle 16"/>
            <p:cNvSpPr/>
            <p:nvPr/>
          </p:nvSpPr>
          <p:spPr>
            <a:xfrm>
              <a:off x="1187624" y="1196752"/>
              <a:ext cx="7272808" cy="1618703"/>
            </a:xfrm>
            <a:prstGeom prst="roundRect">
              <a:avLst/>
            </a:prstGeom>
            <a:solidFill>
              <a:schemeClr val="accent1">
                <a:lumMod val="50000"/>
              </a:schemeClr>
            </a:solidFill>
            <a:effectLst>
              <a:outerShdw blurRad="50800" dist="38100" algn="l" rotWithShape="0">
                <a:prstClr val="black">
                  <a:alpha val="40000"/>
                </a:prstClr>
              </a:out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spcAft>
                  <a:spcPts val="300"/>
                </a:spcAft>
              </a:pPr>
              <a:endParaRPr lang="en-US" sz="1100" dirty="0" smtClean="0">
                <a:solidFill>
                  <a:srgbClr val="FFC000"/>
                </a:solidFill>
              </a:endParaRPr>
            </a:p>
            <a:p>
              <a:pPr>
                <a:spcBef>
                  <a:spcPts val="0"/>
                </a:spcBef>
                <a:spcAft>
                  <a:spcPts val="0"/>
                </a:spcAft>
              </a:pPr>
              <a:r>
                <a:rPr lang="en-GB" sz="1100" dirty="0" smtClean="0">
                  <a:solidFill>
                    <a:srgbClr val="FFC000"/>
                  </a:solidFill>
                </a:rPr>
                <a:t>The extent to which the outputs of the project would contribute to</a:t>
              </a:r>
              <a:r>
                <a:rPr lang="pl-PL" sz="1100" dirty="0" smtClean="0">
                  <a:solidFill>
                    <a:srgbClr val="FFC000"/>
                  </a:solidFill>
                </a:rPr>
                <a:t> </a:t>
              </a:r>
              <a:r>
                <a:rPr lang="en-GB" sz="1100" dirty="0" smtClean="0">
                  <a:solidFill>
                    <a:srgbClr val="FFC000"/>
                  </a:solidFill>
                </a:rPr>
                <a:t>each of the expected impacts mentioned in the work programme under the relevant topic </a:t>
              </a:r>
              <a:endParaRPr lang="en-GB" sz="1100" dirty="0" smtClean="0">
                <a:solidFill>
                  <a:srgbClr val="FFC000"/>
                </a:solidFill>
                <a:ea typeface="Verdana" panose="020B0604030504040204" pitchFamily="34" charset="0"/>
                <a:cs typeface="Verdana" panose="020B0604030504040204" pitchFamily="34" charset="0"/>
              </a:endParaRPr>
            </a:p>
            <a:p>
              <a:pPr>
                <a:spcBef>
                  <a:spcPts val="600"/>
                </a:spcBef>
                <a:spcAft>
                  <a:spcPts val="0"/>
                </a:spcAft>
              </a:pPr>
              <a:r>
                <a:rPr lang="en-GB" sz="1100" dirty="0" smtClean="0">
                  <a:solidFill>
                    <a:srgbClr val="FFC000"/>
                  </a:solidFill>
                </a:rPr>
                <a:t>Quality of the proposed measures to:</a:t>
              </a:r>
            </a:p>
            <a:p>
              <a:pPr marL="171450" indent="-171450">
                <a:spcBef>
                  <a:spcPts val="600"/>
                </a:spcBef>
                <a:spcAft>
                  <a:spcPts val="0"/>
                </a:spcAft>
                <a:buFont typeface="Arial" panose="020B0604020202020204" pitchFamily="34" charset="0"/>
                <a:buChar char="•"/>
              </a:pPr>
              <a:r>
                <a:rPr lang="en-GB" sz="1100" u="sng" dirty="0" smtClean="0">
                  <a:solidFill>
                    <a:srgbClr val="FFC000"/>
                  </a:solidFill>
                </a:rPr>
                <a:t>Exploit and disseminate </a:t>
              </a:r>
              <a:r>
                <a:rPr lang="en-GB" sz="1100" dirty="0" smtClean="0">
                  <a:solidFill>
                    <a:srgbClr val="FFC000"/>
                  </a:solidFill>
                </a:rPr>
                <a:t>the project results (including management of IPR), and to manage research data where relevant</a:t>
              </a:r>
            </a:p>
            <a:p>
              <a:pPr marL="171450" indent="-171450">
                <a:spcAft>
                  <a:spcPts val="300"/>
                </a:spcAft>
                <a:buFont typeface="Arial" panose="020B0604020202020204" pitchFamily="34" charset="0"/>
                <a:buChar char="•"/>
              </a:pPr>
              <a:r>
                <a:rPr lang="en-GB" sz="1100" u="sng" dirty="0" smtClean="0">
                  <a:solidFill>
                    <a:srgbClr val="FFC000"/>
                  </a:solidFill>
                </a:rPr>
                <a:t>Communicate</a:t>
              </a:r>
              <a:r>
                <a:rPr lang="en-GB" sz="1100" dirty="0" smtClean="0">
                  <a:solidFill>
                    <a:srgbClr val="FFC000"/>
                  </a:solidFill>
                </a:rPr>
                <a:t> the project activities to different target audiences </a:t>
              </a:r>
            </a:p>
            <a:p>
              <a:pPr algn="ctr" defTabSz="457200" fontAlgn="auto">
                <a:spcBef>
                  <a:spcPts val="0"/>
                </a:spcBef>
                <a:spcAft>
                  <a:spcPts val="0"/>
                </a:spcAft>
              </a:pPr>
              <a:endParaRPr lang="en-GB" sz="1100" b="0" dirty="0">
                <a:solidFill>
                  <a:schemeClr val="tx1"/>
                </a:solidFill>
                <a:ea typeface="Verdana" panose="020B0604030504040204" pitchFamily="34" charset="0"/>
                <a:cs typeface="Verdana" panose="020B0604030504040204" pitchFamily="34" charset="0"/>
              </a:endParaRPr>
            </a:p>
          </p:txBody>
        </p:sp>
        <p:sp>
          <p:nvSpPr>
            <p:cNvPr id="18" name="TextBox 17"/>
            <p:cNvSpPr txBox="1"/>
            <p:nvPr/>
          </p:nvSpPr>
          <p:spPr>
            <a:xfrm>
              <a:off x="686466" y="1196752"/>
              <a:ext cx="357142" cy="1656184"/>
            </a:xfrm>
            <a:prstGeom prst="rect">
              <a:avLst/>
            </a:prstGeom>
            <a:noFill/>
          </p:spPr>
          <p:txBody>
            <a:bodyPr vert="vert270" wrap="none" rtlCol="0">
              <a:noAutofit/>
            </a:bodyPr>
            <a:lstStyle/>
            <a:p>
              <a:pPr algn="ctr"/>
              <a:r>
                <a:rPr lang="fr-BE" sz="1200" dirty="0" smtClean="0">
                  <a:solidFill>
                    <a:schemeClr val="tx1"/>
                  </a:solidFill>
                </a:rPr>
                <a:t>Impact</a:t>
              </a:r>
              <a:endParaRPr lang="en-GB" sz="1200" b="0" dirty="0">
                <a:solidFill>
                  <a:schemeClr val="tx1"/>
                </a:solidFill>
                <a:ea typeface="Verdana" panose="020B0604030504040204" pitchFamily="34" charset="0"/>
                <a:cs typeface="Verdana" panose="020B0604030504040204" pitchFamily="34" charset="0"/>
              </a:endParaRPr>
            </a:p>
          </p:txBody>
        </p:sp>
      </p:grpSp>
      <p:sp>
        <p:nvSpPr>
          <p:cNvPr id="24" name="Rectangle 23"/>
          <p:cNvSpPr/>
          <p:nvPr/>
        </p:nvSpPr>
        <p:spPr>
          <a:xfrm>
            <a:off x="539552" y="620688"/>
            <a:ext cx="8496944" cy="400110"/>
          </a:xfrm>
          <a:prstGeom prst="rect">
            <a:avLst/>
          </a:prstGeom>
        </p:spPr>
        <p:txBody>
          <a:bodyPr wrap="square">
            <a:spAutoFit/>
          </a:bodyPr>
          <a:lstStyle/>
          <a:p>
            <a:r>
              <a:rPr lang="pl-PL" sz="2000" dirty="0" err="1" smtClean="0">
                <a:solidFill>
                  <a:srgbClr val="0070C0"/>
                </a:solidFill>
              </a:rPr>
              <a:t>Coordination</a:t>
            </a:r>
            <a:r>
              <a:rPr lang="pl-PL" sz="2000" dirty="0" smtClean="0">
                <a:solidFill>
                  <a:srgbClr val="0070C0"/>
                </a:solidFill>
              </a:rPr>
              <a:t> and </a:t>
            </a:r>
            <a:r>
              <a:rPr lang="pl-PL" sz="2000" dirty="0" err="1" smtClean="0">
                <a:solidFill>
                  <a:srgbClr val="0070C0"/>
                </a:solidFill>
              </a:rPr>
              <a:t>Support</a:t>
            </a:r>
            <a:r>
              <a:rPr lang="en-US" sz="2000" dirty="0" smtClean="0">
                <a:solidFill>
                  <a:srgbClr val="0070C0"/>
                </a:solidFill>
              </a:rPr>
              <a:t> Actions</a:t>
            </a:r>
            <a:endParaRPr lang="en-GB" sz="2000" dirty="0">
              <a:solidFill>
                <a:srgbClr val="0070C0"/>
              </a:solidFill>
            </a:endParaRPr>
          </a:p>
        </p:txBody>
      </p:sp>
      <p:grpSp>
        <p:nvGrpSpPr>
          <p:cNvPr id="21" name="Group 20"/>
          <p:cNvGrpSpPr/>
          <p:nvPr/>
        </p:nvGrpSpPr>
        <p:grpSpPr>
          <a:xfrm>
            <a:off x="539552" y="4941167"/>
            <a:ext cx="8280920" cy="1872208"/>
            <a:chOff x="395536" y="1196752"/>
            <a:chExt cx="8280920" cy="1656184"/>
          </a:xfrm>
        </p:grpSpPr>
        <p:sp>
          <p:nvSpPr>
            <p:cNvPr id="25" name="Rounded Rectangle 24"/>
            <p:cNvSpPr/>
            <p:nvPr/>
          </p:nvSpPr>
          <p:spPr>
            <a:xfrm>
              <a:off x="395536" y="1196752"/>
              <a:ext cx="8280920" cy="1656184"/>
            </a:xfrm>
            <a:prstGeom prst="roundRect">
              <a:avLst/>
            </a:prstGeom>
            <a:solidFill>
              <a:schemeClr val="accent1">
                <a:lumMod val="90000"/>
              </a:schemeClr>
            </a:solidFill>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defTabSz="457200" fontAlgn="auto">
                <a:spcBef>
                  <a:spcPts val="0"/>
                </a:spcBef>
                <a:spcAft>
                  <a:spcPts val="0"/>
                </a:spcAft>
              </a:pPr>
              <a:endParaRPr lang="en-GB" sz="1200" b="0" dirty="0">
                <a:solidFill>
                  <a:schemeClr val="tx1"/>
                </a:solidFill>
                <a:ea typeface="Verdana" panose="020B0604030504040204" pitchFamily="34" charset="0"/>
                <a:cs typeface="Verdana" panose="020B0604030504040204" pitchFamily="34" charset="0"/>
              </a:endParaRPr>
            </a:p>
          </p:txBody>
        </p:sp>
        <p:sp>
          <p:nvSpPr>
            <p:cNvPr id="26" name="Rounded Rectangle 25"/>
            <p:cNvSpPr/>
            <p:nvPr/>
          </p:nvSpPr>
          <p:spPr>
            <a:xfrm>
              <a:off x="1187624" y="1278743"/>
              <a:ext cx="7272808" cy="1502185"/>
            </a:xfrm>
            <a:prstGeom prst="roundRect">
              <a:avLst/>
            </a:prstGeom>
            <a:solidFill>
              <a:schemeClr val="accent1">
                <a:lumMod val="50000"/>
              </a:schemeClr>
            </a:solidFill>
            <a:effectLst>
              <a:outerShdw blurRad="50800" dist="38100" algn="l" rotWithShape="0">
                <a:prstClr val="black">
                  <a:alpha val="40000"/>
                </a:prstClr>
              </a:out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spcBef>
                  <a:spcPts val="600"/>
                </a:spcBef>
              </a:pPr>
              <a:r>
                <a:rPr lang="en-GB" sz="1100" dirty="0" smtClean="0">
                  <a:solidFill>
                    <a:srgbClr val="FFC000"/>
                  </a:solidFill>
                </a:rPr>
                <a:t>Quality and effectiveness of the work plan, including extent to which the resources assigned to work packages are in line with their objectives and deliverables</a:t>
              </a:r>
            </a:p>
            <a:p>
              <a:pPr>
                <a:spcBef>
                  <a:spcPts val="600"/>
                </a:spcBef>
              </a:pPr>
              <a:r>
                <a:rPr lang="en-GB" sz="1100" dirty="0" smtClean="0">
                  <a:solidFill>
                    <a:srgbClr val="FFC000"/>
                  </a:solidFill>
                </a:rPr>
                <a:t>Appropriateness of the management structures and procedures, including risk and </a:t>
              </a:r>
              <a:r>
                <a:rPr lang="en-GB" sz="1100" u="sng" dirty="0" smtClean="0">
                  <a:solidFill>
                    <a:srgbClr val="FFC000"/>
                  </a:solidFill>
                </a:rPr>
                <a:t>innovation management</a:t>
              </a:r>
            </a:p>
            <a:p>
              <a:pPr>
                <a:spcBef>
                  <a:spcPts val="600"/>
                </a:spcBef>
              </a:pPr>
              <a:r>
                <a:rPr lang="en-GB" sz="1100" dirty="0" smtClean="0">
                  <a:solidFill>
                    <a:srgbClr val="FFC000"/>
                  </a:solidFill>
                </a:rPr>
                <a:t>Complementarity of the participants and extent to which the consortium as a whole brings together the necessary expertise </a:t>
              </a:r>
            </a:p>
            <a:p>
              <a:pPr>
                <a:spcBef>
                  <a:spcPts val="600"/>
                </a:spcBef>
              </a:pPr>
              <a:r>
                <a:rPr lang="en-GB" sz="1100" dirty="0" smtClean="0">
                  <a:solidFill>
                    <a:srgbClr val="FFC000"/>
                  </a:solidFill>
                  <a:ea typeface="Verdana" panose="020B0604030504040204" pitchFamily="34" charset="0"/>
                  <a:cs typeface="Verdana" panose="020B0604030504040204" pitchFamily="34" charset="0"/>
                </a:rPr>
                <a:t>Appropriateness of the allocation of tasks, ensuring that all participants have a valid role and adequate resources in the project to fulfil that role</a:t>
              </a:r>
              <a:endParaRPr lang="en-GB" sz="1100" dirty="0">
                <a:solidFill>
                  <a:schemeClr val="tx1"/>
                </a:solidFill>
                <a:ea typeface="Verdana" panose="020B0604030504040204" pitchFamily="34" charset="0"/>
                <a:cs typeface="Verdana" panose="020B0604030504040204" pitchFamily="34" charset="0"/>
              </a:endParaRPr>
            </a:p>
          </p:txBody>
        </p:sp>
        <p:sp>
          <p:nvSpPr>
            <p:cNvPr id="27" name="TextBox 26"/>
            <p:cNvSpPr txBox="1"/>
            <p:nvPr/>
          </p:nvSpPr>
          <p:spPr>
            <a:xfrm>
              <a:off x="686466" y="1196752"/>
              <a:ext cx="357142" cy="1656184"/>
            </a:xfrm>
            <a:prstGeom prst="rect">
              <a:avLst/>
            </a:prstGeom>
            <a:noFill/>
          </p:spPr>
          <p:txBody>
            <a:bodyPr vert="vert270" wrap="square" rtlCol="0">
              <a:noAutofit/>
            </a:bodyPr>
            <a:lstStyle/>
            <a:p>
              <a:pPr algn="ctr"/>
              <a:r>
                <a:rPr lang="en-US" sz="1200" dirty="0" smtClean="0">
                  <a:solidFill>
                    <a:schemeClr val="tx1"/>
                  </a:solidFill>
                </a:rPr>
                <a:t>Implementation </a:t>
              </a:r>
              <a:endParaRPr lang="en-GB" sz="1200" dirty="0">
                <a:solidFill>
                  <a:schemeClr val="tx1"/>
                </a:solidFill>
                <a:ea typeface="Verdana" panose="020B0604030504040204" pitchFamily="34" charset="0"/>
                <a:cs typeface="Verdana" panose="020B0604030504040204" pitchFamily="34" charset="0"/>
              </a:endParaRPr>
            </a:p>
          </p:txBody>
        </p:sp>
      </p:grpSp>
    </p:spTree>
    <p:extLst>
      <p:ext uri="{BB962C8B-B14F-4D97-AF65-F5344CB8AC3E}">
        <p14:creationId xmlns:p14="http://schemas.microsoft.com/office/powerpoint/2010/main" val="1215606685"/>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tekstu 2"/>
          <p:cNvSpPr>
            <a:spLocks noGrp="1"/>
          </p:cNvSpPr>
          <p:nvPr>
            <p:ph idx="10"/>
          </p:nvPr>
        </p:nvSpPr>
        <p:spPr>
          <a:xfrm>
            <a:off x="4067944" y="4077072"/>
            <a:ext cx="4536504" cy="1008112"/>
          </a:xfrm>
        </p:spPr>
        <p:txBody>
          <a:bodyPr/>
          <a:lstStyle/>
          <a:p>
            <a:endParaRPr lang="en-GB" dirty="0"/>
          </a:p>
        </p:txBody>
      </p:sp>
      <p:sp>
        <p:nvSpPr>
          <p:cNvPr id="2" name="Tytuł 1"/>
          <p:cNvSpPr>
            <a:spLocks noGrp="1"/>
          </p:cNvSpPr>
          <p:nvPr>
            <p:ph type="title"/>
          </p:nvPr>
        </p:nvSpPr>
        <p:spPr/>
        <p:txBody>
          <a:bodyPr>
            <a:normAutofit/>
          </a:bodyPr>
          <a:lstStyle/>
          <a:p>
            <a:r>
              <a:rPr lang="pl-PL" dirty="0" smtClean="0"/>
              <a:t>CSA</a:t>
            </a:r>
            <a:r>
              <a:rPr lang="pl-PL" dirty="0"/>
              <a:t/>
            </a:r>
            <a:br>
              <a:rPr lang="pl-PL" dirty="0"/>
            </a:br>
            <a:r>
              <a:rPr lang="pl-PL" dirty="0"/>
              <a:t>Evaluation </a:t>
            </a:r>
            <a:r>
              <a:rPr lang="pl-PL" dirty="0" err="1" smtClean="0"/>
              <a:t>Questions</a:t>
            </a:r>
            <a:endParaRPr lang="en-GB" dirty="0"/>
          </a:p>
        </p:txBody>
      </p:sp>
      <p:sp>
        <p:nvSpPr>
          <p:cNvPr id="4" name="Symbol zastępczy zawartości 3"/>
          <p:cNvSpPr>
            <a:spLocks noGrp="1"/>
          </p:cNvSpPr>
          <p:nvPr>
            <p:ph idx="11"/>
          </p:nvPr>
        </p:nvSpPr>
        <p:spPr/>
        <p:txBody>
          <a:bodyPr/>
          <a:lstStyle/>
          <a:p>
            <a:endParaRPr lang="en-GB"/>
          </a:p>
        </p:txBody>
      </p:sp>
    </p:spTree>
    <p:extLst>
      <p:ext uri="{BB962C8B-B14F-4D97-AF65-F5344CB8AC3E}">
        <p14:creationId xmlns:p14="http://schemas.microsoft.com/office/powerpoint/2010/main" val="97989566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dirty="0" smtClean="0"/>
              <a:t>EXCELLENCE</a:t>
            </a:r>
            <a:endParaRPr lang="en-GB" dirty="0"/>
          </a:p>
        </p:txBody>
      </p:sp>
      <p:sp>
        <p:nvSpPr>
          <p:cNvPr id="3" name="Symbol zastępczy zawartości 2"/>
          <p:cNvSpPr>
            <a:spLocks noGrp="1"/>
          </p:cNvSpPr>
          <p:nvPr>
            <p:ph idx="1"/>
          </p:nvPr>
        </p:nvSpPr>
        <p:spPr/>
        <p:txBody>
          <a:bodyPr>
            <a:normAutofit fontScale="85000" lnSpcReduction="10000"/>
          </a:bodyPr>
          <a:lstStyle/>
          <a:p>
            <a:pPr>
              <a:spcAft>
                <a:spcPts val="1000"/>
              </a:spcAft>
            </a:pPr>
            <a:r>
              <a:rPr lang="en-GB" dirty="0" smtClean="0">
                <a:solidFill>
                  <a:srgbClr val="FFC000"/>
                </a:solidFill>
              </a:rPr>
              <a:t>Clarity and pertinence of the objectives</a:t>
            </a:r>
          </a:p>
          <a:p>
            <a:pPr lvl="1">
              <a:spcAft>
                <a:spcPts val="1000"/>
              </a:spcAft>
            </a:pPr>
            <a:r>
              <a:rPr lang="en-GB" dirty="0" smtClean="0">
                <a:solidFill>
                  <a:srgbClr val="0070C0"/>
                </a:solidFill>
              </a:rPr>
              <a:t>Clear, measurable, realistic and achievable within the duration of the project (SMART)</a:t>
            </a:r>
          </a:p>
          <a:p>
            <a:pPr lvl="1">
              <a:spcAft>
                <a:spcPts val="1000"/>
              </a:spcAft>
            </a:pPr>
            <a:r>
              <a:rPr lang="en-GB" dirty="0" smtClean="0">
                <a:solidFill>
                  <a:srgbClr val="0070C0"/>
                </a:solidFill>
              </a:rPr>
              <a:t>Consistent with the expected exploitation and impact of the project</a:t>
            </a:r>
          </a:p>
          <a:p>
            <a:pPr>
              <a:spcBef>
                <a:spcPts val="600"/>
              </a:spcBef>
              <a:spcAft>
                <a:spcPts val="0"/>
              </a:spcAft>
            </a:pPr>
            <a:r>
              <a:rPr lang="en-GB" dirty="0" smtClean="0">
                <a:solidFill>
                  <a:srgbClr val="FFC000"/>
                </a:solidFill>
              </a:rPr>
              <a:t>Soundness of the concept, and credibility of the proposed methodology</a:t>
            </a:r>
          </a:p>
          <a:p>
            <a:pPr lvl="1">
              <a:spcBef>
                <a:spcPts val="600"/>
              </a:spcBef>
              <a:spcAft>
                <a:spcPts val="1000"/>
              </a:spcAft>
            </a:pPr>
            <a:r>
              <a:rPr lang="en-GB" dirty="0" smtClean="0">
                <a:solidFill>
                  <a:srgbClr val="0070C0"/>
                </a:solidFill>
              </a:rPr>
              <a:t>The overall concept underpinning the project</a:t>
            </a:r>
          </a:p>
          <a:p>
            <a:pPr lvl="1">
              <a:spcAft>
                <a:spcPts val="1000"/>
              </a:spcAft>
            </a:pPr>
            <a:r>
              <a:rPr lang="en-GB" dirty="0" smtClean="0">
                <a:solidFill>
                  <a:srgbClr val="0070C0"/>
                </a:solidFill>
              </a:rPr>
              <a:t>Positioning of the project from ’idea to application’ or from ‚lab to market’</a:t>
            </a:r>
          </a:p>
          <a:p>
            <a:pPr lvl="1">
              <a:spcAft>
                <a:spcPts val="1000"/>
              </a:spcAft>
            </a:pPr>
            <a:r>
              <a:rPr lang="en-GB" dirty="0" smtClean="0">
                <a:solidFill>
                  <a:srgbClr val="0070C0"/>
                </a:solidFill>
              </a:rPr>
              <a:t>National and international research linked with the project</a:t>
            </a:r>
            <a:endParaRPr lang="pl-PL" dirty="0" smtClean="0">
              <a:solidFill>
                <a:srgbClr val="0070C0"/>
              </a:solidFill>
            </a:endParaRPr>
          </a:p>
          <a:p>
            <a:pPr lvl="1">
              <a:spcAft>
                <a:spcPts val="1000"/>
              </a:spcAft>
            </a:pPr>
            <a:r>
              <a:rPr lang="en-GB" dirty="0">
                <a:solidFill>
                  <a:srgbClr val="0070C0"/>
                </a:solidFill>
              </a:rPr>
              <a:t>Overall approach and methodology and type of activities (research, demonstration, piloting, market replication, etc</a:t>
            </a:r>
            <a:r>
              <a:rPr lang="en-GB" dirty="0" smtClean="0">
                <a:solidFill>
                  <a:srgbClr val="0070C0"/>
                </a:solidFill>
              </a:rPr>
              <a:t>.)</a:t>
            </a:r>
            <a:endParaRPr lang="pl-PL" dirty="0" smtClean="0">
              <a:solidFill>
                <a:srgbClr val="0070C0"/>
              </a:solidFill>
            </a:endParaRPr>
          </a:p>
          <a:p>
            <a:pPr>
              <a:spcAft>
                <a:spcPts val="1000"/>
              </a:spcAft>
            </a:pPr>
            <a:r>
              <a:rPr lang="pl-PL" dirty="0" err="1" smtClean="0">
                <a:solidFill>
                  <a:srgbClr val="FFC000"/>
                </a:solidFill>
              </a:rPr>
              <a:t>Quality</a:t>
            </a:r>
            <a:r>
              <a:rPr lang="pl-PL" dirty="0" smtClean="0">
                <a:solidFill>
                  <a:srgbClr val="FFC000"/>
                </a:solidFill>
              </a:rPr>
              <a:t> of the </a:t>
            </a:r>
            <a:r>
              <a:rPr lang="pl-PL" dirty="0" err="1" smtClean="0">
                <a:solidFill>
                  <a:srgbClr val="FFC000"/>
                </a:solidFill>
              </a:rPr>
              <a:t>proposed</a:t>
            </a:r>
            <a:r>
              <a:rPr lang="pl-PL" dirty="0" smtClean="0">
                <a:solidFill>
                  <a:srgbClr val="FFC000"/>
                </a:solidFill>
              </a:rPr>
              <a:t> </a:t>
            </a:r>
            <a:r>
              <a:rPr lang="pl-PL" dirty="0" err="1" smtClean="0">
                <a:solidFill>
                  <a:srgbClr val="FFC000"/>
                </a:solidFill>
              </a:rPr>
              <a:t>coordination</a:t>
            </a:r>
            <a:r>
              <a:rPr lang="pl-PL" dirty="0" smtClean="0">
                <a:solidFill>
                  <a:srgbClr val="FFC000"/>
                </a:solidFill>
              </a:rPr>
              <a:t> and </a:t>
            </a:r>
            <a:r>
              <a:rPr lang="pl-PL" dirty="0" err="1" smtClean="0">
                <a:solidFill>
                  <a:srgbClr val="FFC000"/>
                </a:solidFill>
              </a:rPr>
              <a:t>support</a:t>
            </a:r>
            <a:r>
              <a:rPr lang="pl-PL" dirty="0" smtClean="0">
                <a:solidFill>
                  <a:srgbClr val="FFC000"/>
                </a:solidFill>
              </a:rPr>
              <a:t> </a:t>
            </a:r>
            <a:r>
              <a:rPr lang="pl-PL" dirty="0" err="1" smtClean="0">
                <a:solidFill>
                  <a:srgbClr val="FFC000"/>
                </a:solidFill>
              </a:rPr>
              <a:t>measures</a:t>
            </a:r>
            <a:endParaRPr lang="pl-PL" dirty="0">
              <a:solidFill>
                <a:srgbClr val="FFC000"/>
              </a:solidFill>
            </a:endParaRPr>
          </a:p>
        </p:txBody>
      </p:sp>
    </p:spTree>
    <p:extLst>
      <p:ext uri="{BB962C8B-B14F-4D97-AF65-F5344CB8AC3E}">
        <p14:creationId xmlns:p14="http://schemas.microsoft.com/office/powerpoint/2010/main" val="4026125611"/>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dirty="0" smtClean="0"/>
              <a:t>IMPACT (1)</a:t>
            </a:r>
            <a:endParaRPr lang="en-GB" dirty="0"/>
          </a:p>
        </p:txBody>
      </p:sp>
      <p:sp>
        <p:nvSpPr>
          <p:cNvPr id="3" name="Symbol zastępczy zawartości 2"/>
          <p:cNvSpPr>
            <a:spLocks noGrp="1"/>
          </p:cNvSpPr>
          <p:nvPr>
            <p:ph idx="1"/>
          </p:nvPr>
        </p:nvSpPr>
        <p:spPr>
          <a:xfrm>
            <a:off x="827584" y="1052736"/>
            <a:ext cx="7886700" cy="5065713"/>
          </a:xfrm>
        </p:spPr>
        <p:txBody>
          <a:bodyPr/>
          <a:lstStyle/>
          <a:p>
            <a:pPr>
              <a:spcAft>
                <a:spcPts val="0"/>
              </a:spcAft>
            </a:pPr>
            <a:r>
              <a:rPr lang="en-GB" sz="2400" dirty="0">
                <a:solidFill>
                  <a:srgbClr val="FFC000"/>
                </a:solidFill>
              </a:rPr>
              <a:t>The extent to which the outputs of the project would contribute </a:t>
            </a:r>
            <a:r>
              <a:rPr lang="en-GB" sz="2400" dirty="0" smtClean="0">
                <a:solidFill>
                  <a:srgbClr val="FFC000"/>
                </a:solidFill>
              </a:rPr>
              <a:t>to</a:t>
            </a:r>
            <a:r>
              <a:rPr lang="pl-PL" sz="2400" dirty="0" smtClean="0">
                <a:solidFill>
                  <a:srgbClr val="FFC000"/>
                </a:solidFill>
              </a:rPr>
              <a:t> </a:t>
            </a:r>
            <a:r>
              <a:rPr lang="en-GB" sz="2400" dirty="0" smtClean="0">
                <a:solidFill>
                  <a:srgbClr val="FFC000"/>
                </a:solidFill>
              </a:rPr>
              <a:t>each </a:t>
            </a:r>
            <a:r>
              <a:rPr lang="en-GB" sz="2400" dirty="0">
                <a:solidFill>
                  <a:srgbClr val="FFC000"/>
                </a:solidFill>
              </a:rPr>
              <a:t>of the expected impacts mentioned in the work programme under the relevant </a:t>
            </a:r>
            <a:r>
              <a:rPr lang="en-GB" sz="2400" dirty="0" smtClean="0">
                <a:solidFill>
                  <a:srgbClr val="FFC000"/>
                </a:solidFill>
              </a:rPr>
              <a:t>topic</a:t>
            </a:r>
            <a:endParaRPr lang="pl-PL" sz="2400" dirty="0" smtClean="0">
              <a:solidFill>
                <a:srgbClr val="FFC000"/>
              </a:solidFill>
            </a:endParaRPr>
          </a:p>
          <a:p>
            <a:pPr lvl="1">
              <a:spcBef>
                <a:spcPts val="600"/>
              </a:spcBef>
              <a:spcAft>
                <a:spcPts val="0"/>
              </a:spcAft>
            </a:pPr>
            <a:r>
              <a:rPr lang="pl-PL" sz="2000" dirty="0" smtClean="0">
                <a:solidFill>
                  <a:srgbClr val="0070C0"/>
                </a:solidFill>
              </a:rPr>
              <a:t>Project </a:t>
            </a:r>
            <a:r>
              <a:rPr lang="pl-PL" sz="2000" dirty="0" err="1" smtClean="0">
                <a:solidFill>
                  <a:srgbClr val="0070C0"/>
                </a:solidFill>
              </a:rPr>
              <a:t>results</a:t>
            </a:r>
            <a:r>
              <a:rPr lang="pl-PL" sz="2000" dirty="0" smtClean="0">
                <a:solidFill>
                  <a:srgbClr val="0070C0"/>
                </a:solidFill>
              </a:rPr>
              <a:t>/</a:t>
            </a:r>
            <a:r>
              <a:rPr lang="pl-PL" sz="2000" dirty="0" err="1" smtClean="0">
                <a:solidFill>
                  <a:srgbClr val="0070C0"/>
                </a:solidFill>
              </a:rPr>
              <a:t>outputs</a:t>
            </a:r>
            <a:r>
              <a:rPr lang="pl-PL" sz="2000" dirty="0" smtClean="0">
                <a:solidFill>
                  <a:srgbClr val="0070C0"/>
                </a:solidFill>
              </a:rPr>
              <a:t> </a:t>
            </a:r>
            <a:r>
              <a:rPr lang="pl-PL" sz="2000" dirty="0" err="1" smtClean="0">
                <a:solidFill>
                  <a:srgbClr val="0070C0"/>
                </a:solidFill>
              </a:rPr>
              <a:t>should</a:t>
            </a:r>
            <a:r>
              <a:rPr lang="pl-PL" sz="2000" dirty="0" smtClean="0">
                <a:solidFill>
                  <a:srgbClr val="0070C0"/>
                </a:solidFill>
              </a:rPr>
              <a:t> </a:t>
            </a:r>
            <a:r>
              <a:rPr lang="pl-PL" sz="2000" dirty="0" err="1" smtClean="0">
                <a:solidFill>
                  <a:srgbClr val="0070C0"/>
                </a:solidFill>
              </a:rPr>
              <a:t>contribute</a:t>
            </a:r>
            <a:r>
              <a:rPr lang="pl-PL" sz="2000" dirty="0" smtClean="0">
                <a:solidFill>
                  <a:srgbClr val="0070C0"/>
                </a:solidFill>
              </a:rPr>
              <a:t> to </a:t>
            </a:r>
            <a:r>
              <a:rPr lang="pl-PL" sz="2000" dirty="0" err="1" smtClean="0">
                <a:solidFill>
                  <a:srgbClr val="0070C0"/>
                </a:solidFill>
              </a:rPr>
              <a:t>all</a:t>
            </a:r>
            <a:r>
              <a:rPr lang="pl-PL" sz="2000" dirty="0" smtClean="0">
                <a:solidFill>
                  <a:srgbClr val="0070C0"/>
                </a:solidFill>
              </a:rPr>
              <a:t> </a:t>
            </a:r>
            <a:r>
              <a:rPr lang="pl-PL" sz="2000" dirty="0" err="1" smtClean="0">
                <a:solidFill>
                  <a:srgbClr val="0070C0"/>
                </a:solidFill>
              </a:rPr>
              <a:t>impacts</a:t>
            </a:r>
            <a:r>
              <a:rPr lang="pl-PL" sz="2000" dirty="0" smtClean="0">
                <a:solidFill>
                  <a:srgbClr val="0070C0"/>
                </a:solidFill>
              </a:rPr>
              <a:t> </a:t>
            </a:r>
            <a:r>
              <a:rPr lang="pl-PL" sz="2000" dirty="0" err="1" smtClean="0">
                <a:solidFill>
                  <a:srgbClr val="0070C0"/>
                </a:solidFill>
              </a:rPr>
              <a:t>mentioned</a:t>
            </a:r>
            <a:r>
              <a:rPr lang="pl-PL" sz="2000" dirty="0" smtClean="0">
                <a:solidFill>
                  <a:srgbClr val="0070C0"/>
                </a:solidFill>
              </a:rPr>
              <a:t> in </a:t>
            </a:r>
            <a:r>
              <a:rPr lang="pl-PL" sz="2000" dirty="0" err="1" smtClean="0">
                <a:solidFill>
                  <a:srgbClr val="0070C0"/>
                </a:solidFill>
              </a:rPr>
              <a:t>under</a:t>
            </a:r>
            <a:r>
              <a:rPr lang="pl-PL" sz="2000" dirty="0" smtClean="0">
                <a:solidFill>
                  <a:srgbClr val="0070C0"/>
                </a:solidFill>
              </a:rPr>
              <a:t> </a:t>
            </a:r>
            <a:r>
              <a:rPr lang="pl-PL" sz="2000" dirty="0" err="1" smtClean="0">
                <a:solidFill>
                  <a:srgbClr val="0070C0"/>
                </a:solidFill>
              </a:rPr>
              <a:t>relevant</a:t>
            </a:r>
            <a:r>
              <a:rPr lang="pl-PL" sz="2000" dirty="0" smtClean="0">
                <a:solidFill>
                  <a:srgbClr val="0070C0"/>
                </a:solidFill>
              </a:rPr>
              <a:t> </a:t>
            </a:r>
            <a:r>
              <a:rPr lang="pl-PL" sz="2000" dirty="0" err="1" smtClean="0">
                <a:solidFill>
                  <a:srgbClr val="0070C0"/>
                </a:solidFill>
              </a:rPr>
              <a:t>topic</a:t>
            </a:r>
            <a:r>
              <a:rPr lang="pl-PL" sz="2000" dirty="0">
                <a:solidFill>
                  <a:srgbClr val="0070C0"/>
                </a:solidFill>
              </a:rPr>
              <a:t> </a:t>
            </a:r>
            <a:r>
              <a:rPr lang="pl-PL" sz="2000" dirty="0" err="1" smtClean="0">
                <a:solidFill>
                  <a:srgbClr val="0070C0"/>
                </a:solidFill>
              </a:rPr>
              <a:t>description</a:t>
            </a:r>
            <a:endParaRPr lang="en-GB" sz="2000" dirty="0">
              <a:solidFill>
                <a:srgbClr val="0070C0"/>
              </a:solidFill>
            </a:endParaRPr>
          </a:p>
          <a:p>
            <a:endParaRPr lang="en-GB" dirty="0"/>
          </a:p>
        </p:txBody>
      </p:sp>
    </p:spTree>
    <p:extLst>
      <p:ext uri="{BB962C8B-B14F-4D97-AF65-F5344CB8AC3E}">
        <p14:creationId xmlns:p14="http://schemas.microsoft.com/office/powerpoint/2010/main" val="375972924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dirty="0" err="1" smtClean="0"/>
              <a:t>Admissibility</a:t>
            </a:r>
            <a:r>
              <a:rPr lang="pl-PL" dirty="0" smtClean="0"/>
              <a:t> &amp; </a:t>
            </a:r>
            <a:r>
              <a:rPr lang="pl-PL" dirty="0" err="1" smtClean="0"/>
              <a:t>eligibility</a:t>
            </a:r>
            <a:r>
              <a:rPr lang="pl-PL" dirty="0" smtClean="0"/>
              <a:t> </a:t>
            </a:r>
            <a:r>
              <a:rPr lang="pl-PL" dirty="0" err="1" smtClean="0"/>
              <a:t>check</a:t>
            </a:r>
            <a:endParaRPr lang="en-GB" dirty="0"/>
          </a:p>
        </p:txBody>
      </p:sp>
      <p:sp>
        <p:nvSpPr>
          <p:cNvPr id="3" name="Symbol zastępczy zawartości 2"/>
          <p:cNvSpPr>
            <a:spLocks noGrp="1"/>
          </p:cNvSpPr>
          <p:nvPr>
            <p:ph idx="1"/>
          </p:nvPr>
        </p:nvSpPr>
        <p:spPr/>
        <p:txBody>
          <a:bodyPr>
            <a:normAutofit fontScale="92500" lnSpcReduction="10000"/>
          </a:bodyPr>
          <a:lstStyle/>
          <a:p>
            <a:pPr>
              <a:spcBef>
                <a:spcPts val="600"/>
              </a:spcBef>
            </a:pPr>
            <a:r>
              <a:rPr lang="en-GB" dirty="0" smtClean="0"/>
              <a:t>To be considered admissible proposal must be:</a:t>
            </a:r>
          </a:p>
          <a:p>
            <a:pPr lvl="1">
              <a:spcBef>
                <a:spcPts val="600"/>
              </a:spcBef>
            </a:pPr>
            <a:r>
              <a:rPr lang="en-GB" dirty="0" smtClean="0"/>
              <a:t>Submitted in the Electronic Submission System</a:t>
            </a:r>
          </a:p>
          <a:p>
            <a:pPr lvl="1">
              <a:spcBef>
                <a:spcPts val="600"/>
              </a:spcBef>
            </a:pPr>
            <a:r>
              <a:rPr lang="en-GB" dirty="0" smtClean="0"/>
              <a:t>Readable, accessible, printable</a:t>
            </a:r>
          </a:p>
          <a:p>
            <a:pPr lvl="1">
              <a:spcBef>
                <a:spcPts val="600"/>
              </a:spcBef>
            </a:pPr>
            <a:r>
              <a:rPr lang="en-GB" dirty="0" smtClean="0"/>
              <a:t>Admissibility conditions set out in General Annex B and in the WP </a:t>
            </a:r>
          </a:p>
          <a:p>
            <a:pPr>
              <a:spcBef>
                <a:spcPts val="600"/>
              </a:spcBef>
            </a:pPr>
            <a:r>
              <a:rPr lang="en-GB" dirty="0" smtClean="0"/>
              <a:t>Check against standard eligibility criteria </a:t>
            </a:r>
          </a:p>
          <a:p>
            <a:pPr lvl="1">
              <a:spcBef>
                <a:spcPts val="600"/>
              </a:spcBef>
            </a:pPr>
            <a:r>
              <a:rPr lang="en-GB" dirty="0" smtClean="0"/>
              <a:t>Criteria set out in General</a:t>
            </a:r>
            <a:r>
              <a:rPr lang="pl-PL" dirty="0" smtClean="0"/>
              <a:t> </a:t>
            </a:r>
            <a:r>
              <a:rPr lang="en-GB" dirty="0" smtClean="0"/>
              <a:t>Annexes A and C and in the WP for your call</a:t>
            </a:r>
          </a:p>
          <a:p>
            <a:pPr lvl="1">
              <a:spcBef>
                <a:spcPts val="600"/>
              </a:spcBef>
            </a:pPr>
            <a:r>
              <a:rPr lang="en-GB" dirty="0" smtClean="0"/>
              <a:t>Example: number of partners</a:t>
            </a:r>
          </a:p>
          <a:p>
            <a:pPr lvl="1">
              <a:spcBef>
                <a:spcPts val="600"/>
              </a:spcBef>
            </a:pPr>
            <a:r>
              <a:rPr lang="en-GB" dirty="0" smtClean="0"/>
              <a:t>Proposal must correspond to the topic description</a:t>
            </a:r>
          </a:p>
          <a:p>
            <a:pPr>
              <a:spcBef>
                <a:spcPts val="600"/>
              </a:spcBef>
            </a:pPr>
            <a:r>
              <a:rPr lang="en-GB" dirty="0" smtClean="0"/>
              <a:t>Outcome</a:t>
            </a:r>
          </a:p>
          <a:p>
            <a:pPr lvl="1"/>
            <a:r>
              <a:rPr lang="en-GB" dirty="0" smtClean="0"/>
              <a:t>If proposal is inadmissible or ineligible Coordinator will be informed via a „proposal rejection letter” (through the electronic exchange system) with the reasons why and how to appeal.</a:t>
            </a:r>
            <a:endParaRPr lang="en-GB" dirty="0"/>
          </a:p>
        </p:txBody>
      </p:sp>
    </p:spTree>
    <p:extLst>
      <p:ext uri="{BB962C8B-B14F-4D97-AF65-F5344CB8AC3E}">
        <p14:creationId xmlns:p14="http://schemas.microsoft.com/office/powerpoint/2010/main" val="1592974773"/>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dirty="0" smtClean="0"/>
              <a:t>IMPACT (2)</a:t>
            </a:r>
            <a:endParaRPr lang="en-GB" dirty="0"/>
          </a:p>
        </p:txBody>
      </p:sp>
      <p:sp>
        <p:nvSpPr>
          <p:cNvPr id="3" name="Symbol zastępczy zawartości 2"/>
          <p:cNvSpPr>
            <a:spLocks noGrp="1"/>
          </p:cNvSpPr>
          <p:nvPr>
            <p:ph idx="1"/>
          </p:nvPr>
        </p:nvSpPr>
        <p:spPr/>
        <p:txBody>
          <a:bodyPr>
            <a:normAutofit fontScale="77500" lnSpcReduction="20000"/>
          </a:bodyPr>
          <a:lstStyle/>
          <a:p>
            <a:pPr>
              <a:spcBef>
                <a:spcPts val="600"/>
              </a:spcBef>
              <a:spcAft>
                <a:spcPts val="0"/>
              </a:spcAft>
            </a:pPr>
            <a:r>
              <a:rPr lang="en-GB" dirty="0" smtClean="0">
                <a:solidFill>
                  <a:srgbClr val="FFC000"/>
                </a:solidFill>
              </a:rPr>
              <a:t>Quality of the proposed measures to:</a:t>
            </a:r>
          </a:p>
          <a:p>
            <a:pPr marL="171450" indent="-171450">
              <a:spcBef>
                <a:spcPts val="600"/>
              </a:spcBef>
              <a:spcAft>
                <a:spcPts val="0"/>
              </a:spcAft>
              <a:buFont typeface="Arial" panose="020B0604020202020204" pitchFamily="34" charset="0"/>
              <a:buChar char="•"/>
            </a:pPr>
            <a:r>
              <a:rPr lang="en-GB" u="sng" dirty="0" smtClean="0">
                <a:solidFill>
                  <a:srgbClr val="FFC000"/>
                </a:solidFill>
                <a:hlinkClick r:id="rId2" action="ppaction://hlinksldjump"/>
              </a:rPr>
              <a:t>Exploit and disseminate </a:t>
            </a:r>
            <a:r>
              <a:rPr lang="en-GB" dirty="0" smtClean="0">
                <a:solidFill>
                  <a:srgbClr val="FFC000"/>
                </a:solidFill>
              </a:rPr>
              <a:t>the project results (including management of IPR), and to manage research data where relevant</a:t>
            </a:r>
          </a:p>
          <a:p>
            <a:pPr marL="552450" lvl="1" indent="-171450">
              <a:spcBef>
                <a:spcPts val="600"/>
              </a:spcBef>
              <a:spcAft>
                <a:spcPts val="0"/>
              </a:spcAft>
              <a:buFont typeface="Arial" panose="020B0604020202020204" pitchFamily="34" charset="0"/>
              <a:buChar char="•"/>
            </a:pPr>
            <a:r>
              <a:rPr lang="en-GB" dirty="0" smtClean="0">
                <a:solidFill>
                  <a:srgbClr val="0070C0"/>
                </a:solidFill>
              </a:rPr>
              <a:t>Draft plan for the dissemination and exploitation of project results</a:t>
            </a:r>
          </a:p>
          <a:p>
            <a:pPr marL="552450" lvl="1" indent="-171450">
              <a:spcBef>
                <a:spcPts val="600"/>
              </a:spcBef>
              <a:spcAft>
                <a:spcPts val="0"/>
              </a:spcAft>
              <a:buFont typeface="Arial" panose="020B0604020202020204" pitchFamily="34" charset="0"/>
              <a:buChar char="•"/>
            </a:pPr>
            <a:r>
              <a:rPr lang="en-GB" dirty="0" smtClean="0">
                <a:solidFill>
                  <a:srgbClr val="0070C0"/>
                </a:solidFill>
              </a:rPr>
              <a:t>Dissemination and exploitation measures should address the </a:t>
            </a:r>
            <a:r>
              <a:rPr lang="en-GB" dirty="0" err="1" smtClean="0">
                <a:solidFill>
                  <a:srgbClr val="0070C0"/>
                </a:solidFill>
              </a:rPr>
              <a:t>ful</a:t>
            </a:r>
            <a:r>
              <a:rPr lang="pl-PL" dirty="0" smtClean="0">
                <a:solidFill>
                  <a:srgbClr val="0070C0"/>
                </a:solidFill>
              </a:rPr>
              <a:t>l</a:t>
            </a:r>
            <a:r>
              <a:rPr lang="en-GB" dirty="0" smtClean="0">
                <a:solidFill>
                  <a:srgbClr val="0070C0"/>
                </a:solidFill>
              </a:rPr>
              <a:t> range of potential users and uses including research, commercial, investment, social, environmental, policy making, setting standards, skills and educational training</a:t>
            </a:r>
          </a:p>
          <a:p>
            <a:pPr marL="552450" lvl="1" indent="-171450">
              <a:spcBef>
                <a:spcPts val="600"/>
              </a:spcBef>
              <a:spcAft>
                <a:spcPts val="0"/>
              </a:spcAft>
              <a:buFont typeface="Arial" panose="020B0604020202020204" pitchFamily="34" charset="0"/>
              <a:buChar char="•"/>
            </a:pPr>
            <a:r>
              <a:rPr lang="en-GB" dirty="0" smtClean="0">
                <a:solidFill>
                  <a:srgbClr val="0070C0"/>
                </a:solidFill>
              </a:rPr>
              <a:t>How proposed measures will help to achieve the expected impact</a:t>
            </a:r>
          </a:p>
          <a:p>
            <a:pPr marL="552450" lvl="1" indent="-171450">
              <a:spcBef>
                <a:spcPts val="600"/>
              </a:spcBef>
              <a:spcAft>
                <a:spcPts val="0"/>
              </a:spcAft>
              <a:buFont typeface="Arial" panose="020B0604020202020204" pitchFamily="34" charset="0"/>
              <a:buChar char="•"/>
            </a:pPr>
            <a:r>
              <a:rPr lang="en-GB" dirty="0" smtClean="0">
                <a:solidFill>
                  <a:srgbClr val="0070C0"/>
                </a:solidFill>
              </a:rPr>
              <a:t>Credible path for delivering innovation to the market and business plan where relevant</a:t>
            </a:r>
          </a:p>
          <a:p>
            <a:pPr marL="552450" lvl="1" indent="-171450">
              <a:spcBef>
                <a:spcPts val="600"/>
              </a:spcBef>
              <a:spcAft>
                <a:spcPts val="0"/>
              </a:spcAft>
              <a:buFont typeface="Arial" panose="020B0604020202020204" pitchFamily="34" charset="0"/>
              <a:buChar char="•"/>
            </a:pPr>
            <a:r>
              <a:rPr lang="en-GB" dirty="0" smtClean="0">
                <a:solidFill>
                  <a:srgbClr val="0070C0"/>
                </a:solidFill>
              </a:rPr>
              <a:t>Outline of the for knowledge management and protection (including measures to provide open access to peer-reviewed scientific publication.</a:t>
            </a:r>
          </a:p>
          <a:p>
            <a:pPr marL="171450" indent="-171450">
              <a:spcBef>
                <a:spcPts val="1200"/>
              </a:spcBef>
              <a:spcAft>
                <a:spcPts val="300"/>
              </a:spcAft>
              <a:buFont typeface="Arial" panose="020B0604020202020204" pitchFamily="34" charset="0"/>
              <a:buChar char="•"/>
            </a:pPr>
            <a:r>
              <a:rPr lang="en-GB" u="sng" dirty="0" smtClean="0">
                <a:solidFill>
                  <a:srgbClr val="FFC000"/>
                </a:solidFill>
                <a:hlinkClick r:id="rId3" action="ppaction://hlinksldjump"/>
              </a:rPr>
              <a:t>Communicate</a:t>
            </a:r>
            <a:r>
              <a:rPr lang="en-GB" dirty="0" smtClean="0">
                <a:solidFill>
                  <a:srgbClr val="FFC000"/>
                </a:solidFill>
              </a:rPr>
              <a:t> the project activities to different target audiences </a:t>
            </a:r>
          </a:p>
          <a:p>
            <a:pPr marL="552450" lvl="1" indent="-171450">
              <a:spcAft>
                <a:spcPts val="300"/>
              </a:spcAft>
              <a:buFont typeface="Arial" panose="020B0604020202020204" pitchFamily="34" charset="0"/>
              <a:buChar char="•"/>
            </a:pPr>
            <a:r>
              <a:rPr lang="en-GB" dirty="0" smtClean="0">
                <a:solidFill>
                  <a:srgbClr val="0070C0"/>
                </a:solidFill>
              </a:rPr>
              <a:t>Quality of proposed communication measures for promoting the project and its findings during the period of the grant.</a:t>
            </a:r>
          </a:p>
          <a:p>
            <a:endParaRPr lang="en-GB" dirty="0">
              <a:solidFill>
                <a:srgbClr val="0070C0"/>
              </a:solidFill>
            </a:endParaRPr>
          </a:p>
        </p:txBody>
      </p:sp>
    </p:spTree>
    <p:extLst>
      <p:ext uri="{BB962C8B-B14F-4D97-AF65-F5344CB8AC3E}">
        <p14:creationId xmlns:p14="http://schemas.microsoft.com/office/powerpoint/2010/main" val="3506029083"/>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IMPLEMENTATION (1)</a:t>
            </a:r>
            <a:endParaRPr lang="en-GB" dirty="0"/>
          </a:p>
        </p:txBody>
      </p:sp>
      <p:sp>
        <p:nvSpPr>
          <p:cNvPr id="3" name="Symbol zastępczy zawartości 2"/>
          <p:cNvSpPr>
            <a:spLocks noGrp="1"/>
          </p:cNvSpPr>
          <p:nvPr>
            <p:ph idx="1"/>
          </p:nvPr>
        </p:nvSpPr>
        <p:spPr/>
        <p:txBody>
          <a:bodyPr>
            <a:normAutofit fontScale="92500"/>
          </a:bodyPr>
          <a:lstStyle/>
          <a:p>
            <a:pPr>
              <a:spcBef>
                <a:spcPts val="600"/>
              </a:spcBef>
            </a:pPr>
            <a:r>
              <a:rPr lang="en-GB" dirty="0">
                <a:solidFill>
                  <a:srgbClr val="FFC000"/>
                </a:solidFill>
              </a:rPr>
              <a:t>Quality and effectiveness of the work plan, including extent to which the resources assigned to work packages are in line with their objectives and </a:t>
            </a:r>
            <a:r>
              <a:rPr lang="en-GB" dirty="0" smtClean="0">
                <a:solidFill>
                  <a:srgbClr val="FFC000"/>
                </a:solidFill>
              </a:rPr>
              <a:t>deliverables</a:t>
            </a:r>
            <a:endParaRPr lang="pl-PL" dirty="0" smtClean="0">
              <a:solidFill>
                <a:srgbClr val="FFC000"/>
              </a:solidFill>
            </a:endParaRPr>
          </a:p>
          <a:p>
            <a:pPr lvl="1">
              <a:spcBef>
                <a:spcPts val="600"/>
              </a:spcBef>
            </a:pPr>
            <a:r>
              <a:rPr lang="pl-PL" dirty="0" err="1" smtClean="0">
                <a:solidFill>
                  <a:srgbClr val="0070C0"/>
                </a:solidFill>
              </a:rPr>
              <a:t>Description</a:t>
            </a:r>
            <a:r>
              <a:rPr lang="pl-PL" dirty="0" smtClean="0">
                <a:solidFill>
                  <a:srgbClr val="0070C0"/>
                </a:solidFill>
              </a:rPr>
              <a:t> of the </a:t>
            </a:r>
            <a:r>
              <a:rPr lang="pl-PL" dirty="0" err="1" smtClean="0">
                <a:solidFill>
                  <a:srgbClr val="0070C0"/>
                </a:solidFill>
              </a:rPr>
              <a:t>overall</a:t>
            </a:r>
            <a:r>
              <a:rPr lang="pl-PL" dirty="0" smtClean="0">
                <a:solidFill>
                  <a:srgbClr val="0070C0"/>
                </a:solidFill>
              </a:rPr>
              <a:t> </a:t>
            </a:r>
            <a:r>
              <a:rPr lang="pl-PL" dirty="0" err="1" smtClean="0">
                <a:solidFill>
                  <a:srgbClr val="0070C0"/>
                </a:solidFill>
              </a:rPr>
              <a:t>work</a:t>
            </a:r>
            <a:r>
              <a:rPr lang="pl-PL" dirty="0" smtClean="0">
                <a:solidFill>
                  <a:srgbClr val="0070C0"/>
                </a:solidFill>
              </a:rPr>
              <a:t> plan and </a:t>
            </a:r>
            <a:r>
              <a:rPr lang="pl-PL" dirty="0" err="1" smtClean="0">
                <a:solidFill>
                  <a:srgbClr val="0070C0"/>
                </a:solidFill>
              </a:rPr>
              <a:t>each</a:t>
            </a:r>
            <a:r>
              <a:rPr lang="pl-PL" dirty="0" smtClean="0">
                <a:solidFill>
                  <a:srgbClr val="0070C0"/>
                </a:solidFill>
              </a:rPr>
              <a:t> </a:t>
            </a:r>
            <a:r>
              <a:rPr lang="pl-PL" dirty="0" err="1" smtClean="0">
                <a:solidFill>
                  <a:srgbClr val="0070C0"/>
                </a:solidFill>
              </a:rPr>
              <a:t>workpackage</a:t>
            </a:r>
            <a:r>
              <a:rPr lang="pl-PL" dirty="0" smtClean="0">
                <a:solidFill>
                  <a:srgbClr val="0070C0"/>
                </a:solidFill>
              </a:rPr>
              <a:t>, timing, </a:t>
            </a:r>
            <a:r>
              <a:rPr lang="pl-PL" dirty="0" err="1" smtClean="0">
                <a:solidFill>
                  <a:srgbClr val="0070C0"/>
                </a:solidFill>
              </a:rPr>
              <a:t>resources</a:t>
            </a:r>
            <a:r>
              <a:rPr lang="pl-PL" dirty="0" smtClean="0">
                <a:solidFill>
                  <a:srgbClr val="0070C0"/>
                </a:solidFill>
              </a:rPr>
              <a:t> </a:t>
            </a:r>
            <a:r>
              <a:rPr lang="pl-PL" dirty="0" err="1" smtClean="0">
                <a:solidFill>
                  <a:srgbClr val="0070C0"/>
                </a:solidFill>
              </a:rPr>
              <a:t>allocated</a:t>
            </a:r>
            <a:r>
              <a:rPr lang="pl-PL" dirty="0" smtClean="0">
                <a:solidFill>
                  <a:srgbClr val="0070C0"/>
                </a:solidFill>
              </a:rPr>
              <a:t>.</a:t>
            </a:r>
            <a:endParaRPr lang="en-GB" dirty="0">
              <a:solidFill>
                <a:srgbClr val="0070C0"/>
              </a:solidFill>
            </a:endParaRPr>
          </a:p>
          <a:p>
            <a:pPr>
              <a:spcBef>
                <a:spcPts val="600"/>
              </a:spcBef>
            </a:pPr>
            <a:r>
              <a:rPr lang="en-GB" dirty="0">
                <a:solidFill>
                  <a:srgbClr val="FFC000"/>
                </a:solidFill>
              </a:rPr>
              <a:t>Appropriateness of the management structures and procedures, including risk and </a:t>
            </a:r>
            <a:r>
              <a:rPr lang="en-GB" u="sng" dirty="0">
                <a:solidFill>
                  <a:srgbClr val="FFC000"/>
                </a:solidFill>
              </a:rPr>
              <a:t>innovation </a:t>
            </a:r>
            <a:r>
              <a:rPr lang="en-GB" u="sng" dirty="0" smtClean="0">
                <a:solidFill>
                  <a:srgbClr val="FFC000"/>
                </a:solidFill>
              </a:rPr>
              <a:t>management</a:t>
            </a:r>
            <a:endParaRPr lang="pl-PL" u="sng" dirty="0" smtClean="0">
              <a:solidFill>
                <a:srgbClr val="FFC000"/>
              </a:solidFill>
            </a:endParaRPr>
          </a:p>
          <a:p>
            <a:pPr lvl="1">
              <a:spcBef>
                <a:spcPts val="600"/>
              </a:spcBef>
            </a:pPr>
            <a:r>
              <a:rPr lang="pl-PL" u="sng" dirty="0" smtClean="0">
                <a:solidFill>
                  <a:srgbClr val="0070C0"/>
                </a:solidFill>
              </a:rPr>
              <a:t>Management </a:t>
            </a:r>
            <a:r>
              <a:rPr lang="pl-PL" u="sng" dirty="0" err="1" smtClean="0">
                <a:solidFill>
                  <a:srgbClr val="0070C0"/>
                </a:solidFill>
              </a:rPr>
              <a:t>structure</a:t>
            </a:r>
            <a:r>
              <a:rPr lang="pl-PL" u="sng" dirty="0" smtClean="0">
                <a:solidFill>
                  <a:srgbClr val="0070C0"/>
                </a:solidFill>
              </a:rPr>
              <a:t>, </a:t>
            </a:r>
            <a:r>
              <a:rPr lang="pl-PL" u="sng" dirty="0" err="1" smtClean="0">
                <a:solidFill>
                  <a:srgbClr val="0070C0"/>
                </a:solidFill>
              </a:rPr>
              <a:t>responsibilities</a:t>
            </a:r>
            <a:r>
              <a:rPr lang="pl-PL" u="sng" dirty="0" smtClean="0">
                <a:solidFill>
                  <a:srgbClr val="0070C0"/>
                </a:solidFill>
              </a:rPr>
              <a:t>, </a:t>
            </a:r>
            <a:r>
              <a:rPr lang="pl-PL" u="sng" dirty="0" err="1" smtClean="0">
                <a:solidFill>
                  <a:srgbClr val="0070C0"/>
                </a:solidFill>
              </a:rPr>
              <a:t>decision</a:t>
            </a:r>
            <a:r>
              <a:rPr lang="pl-PL" u="sng" dirty="0" smtClean="0">
                <a:solidFill>
                  <a:srgbClr val="0070C0"/>
                </a:solidFill>
              </a:rPr>
              <a:t> </a:t>
            </a:r>
            <a:r>
              <a:rPr lang="pl-PL" u="sng" dirty="0" err="1" smtClean="0">
                <a:solidFill>
                  <a:srgbClr val="0070C0"/>
                </a:solidFill>
              </a:rPr>
              <a:t>making</a:t>
            </a:r>
            <a:r>
              <a:rPr lang="pl-PL" u="sng" dirty="0" smtClean="0">
                <a:solidFill>
                  <a:srgbClr val="0070C0"/>
                </a:solidFill>
              </a:rPr>
              <a:t> </a:t>
            </a:r>
            <a:r>
              <a:rPr lang="pl-PL" u="sng" dirty="0" err="1" smtClean="0">
                <a:solidFill>
                  <a:srgbClr val="0070C0"/>
                </a:solidFill>
              </a:rPr>
              <a:t>mechanisms</a:t>
            </a:r>
            <a:r>
              <a:rPr lang="pl-PL" u="sng" dirty="0" smtClean="0">
                <a:solidFill>
                  <a:srgbClr val="0070C0"/>
                </a:solidFill>
              </a:rPr>
              <a:t>, </a:t>
            </a:r>
            <a:r>
              <a:rPr lang="pl-PL" u="sng" dirty="0" err="1" smtClean="0">
                <a:solidFill>
                  <a:srgbClr val="0070C0"/>
                </a:solidFill>
              </a:rPr>
              <a:t>communication</a:t>
            </a:r>
            <a:r>
              <a:rPr lang="pl-PL" u="sng" dirty="0" smtClean="0">
                <a:solidFill>
                  <a:srgbClr val="0070C0"/>
                </a:solidFill>
              </a:rPr>
              <a:t> </a:t>
            </a:r>
            <a:r>
              <a:rPr lang="pl-PL" u="sng" dirty="0" err="1" smtClean="0">
                <a:solidFill>
                  <a:srgbClr val="0070C0"/>
                </a:solidFill>
              </a:rPr>
              <a:t>channels</a:t>
            </a:r>
            <a:endParaRPr lang="pl-PL" u="sng" dirty="0" smtClean="0">
              <a:solidFill>
                <a:srgbClr val="0070C0"/>
              </a:solidFill>
            </a:endParaRPr>
          </a:p>
          <a:p>
            <a:pPr lvl="1">
              <a:spcBef>
                <a:spcPts val="600"/>
              </a:spcBef>
            </a:pPr>
            <a:r>
              <a:rPr lang="pl-PL" u="sng" dirty="0" err="1" smtClean="0">
                <a:solidFill>
                  <a:srgbClr val="0070C0"/>
                </a:solidFill>
                <a:hlinkClick r:id="rId2" action="ppaction://hlinksldjump"/>
              </a:rPr>
              <a:t>Innovation</a:t>
            </a:r>
            <a:r>
              <a:rPr lang="pl-PL" u="sng" dirty="0" smtClean="0">
                <a:solidFill>
                  <a:srgbClr val="0070C0"/>
                </a:solidFill>
                <a:hlinkClick r:id="rId2" action="ppaction://hlinksldjump"/>
              </a:rPr>
              <a:t> management </a:t>
            </a:r>
            <a:r>
              <a:rPr lang="pl-PL" u="sng" dirty="0" smtClean="0">
                <a:solidFill>
                  <a:srgbClr val="0070C0"/>
                </a:solidFill>
              </a:rPr>
              <a:t>(market </a:t>
            </a:r>
            <a:r>
              <a:rPr lang="pl-PL" u="sng" dirty="0">
                <a:solidFill>
                  <a:srgbClr val="0070C0"/>
                </a:solidFill>
              </a:rPr>
              <a:t>and </a:t>
            </a:r>
            <a:r>
              <a:rPr lang="pl-PL" u="sng" dirty="0" err="1">
                <a:solidFill>
                  <a:srgbClr val="0070C0"/>
                </a:solidFill>
              </a:rPr>
              <a:t>technical</a:t>
            </a:r>
            <a:r>
              <a:rPr lang="pl-PL" u="sng" dirty="0">
                <a:solidFill>
                  <a:srgbClr val="0070C0"/>
                </a:solidFill>
              </a:rPr>
              <a:t> </a:t>
            </a:r>
            <a:r>
              <a:rPr lang="pl-PL" u="sng" dirty="0" err="1" smtClean="0">
                <a:solidFill>
                  <a:srgbClr val="0070C0"/>
                </a:solidFill>
              </a:rPr>
              <a:t>problems</a:t>
            </a:r>
            <a:r>
              <a:rPr lang="pl-PL" u="sng" dirty="0" smtClean="0">
                <a:solidFill>
                  <a:srgbClr val="0070C0"/>
                </a:solidFill>
              </a:rPr>
              <a:t> </a:t>
            </a:r>
            <a:r>
              <a:rPr lang="pl-PL" u="sng" dirty="0" err="1" smtClean="0">
                <a:solidFill>
                  <a:srgbClr val="0070C0"/>
                </a:solidFill>
              </a:rPr>
              <a:t>related</a:t>
            </a:r>
            <a:r>
              <a:rPr lang="pl-PL" u="sng" dirty="0" smtClean="0">
                <a:solidFill>
                  <a:srgbClr val="0070C0"/>
                </a:solidFill>
              </a:rPr>
              <a:t> to </a:t>
            </a:r>
            <a:r>
              <a:rPr lang="pl-PL" u="sng" dirty="0" err="1" smtClean="0">
                <a:solidFill>
                  <a:srgbClr val="0070C0"/>
                </a:solidFill>
              </a:rPr>
              <a:t>successfull</a:t>
            </a:r>
            <a:r>
              <a:rPr lang="pl-PL" u="sng" dirty="0" smtClean="0">
                <a:solidFill>
                  <a:srgbClr val="0070C0"/>
                </a:solidFill>
              </a:rPr>
              <a:t> </a:t>
            </a:r>
            <a:r>
              <a:rPr lang="pl-PL" u="sng" dirty="0" err="1" smtClean="0">
                <a:solidFill>
                  <a:srgbClr val="0070C0"/>
                </a:solidFill>
              </a:rPr>
              <a:t>implementation</a:t>
            </a:r>
            <a:r>
              <a:rPr lang="pl-PL" u="sng" dirty="0" smtClean="0">
                <a:solidFill>
                  <a:srgbClr val="0070C0"/>
                </a:solidFill>
              </a:rPr>
              <a:t> of </a:t>
            </a:r>
            <a:r>
              <a:rPr lang="pl-PL" u="sng" dirty="0" err="1" smtClean="0">
                <a:solidFill>
                  <a:srgbClr val="0070C0"/>
                </a:solidFill>
              </a:rPr>
              <a:t>project</a:t>
            </a:r>
            <a:r>
              <a:rPr lang="pl-PL" u="sng" dirty="0" smtClean="0">
                <a:solidFill>
                  <a:srgbClr val="0070C0"/>
                </a:solidFill>
              </a:rPr>
              <a:t> </a:t>
            </a:r>
            <a:r>
              <a:rPr lang="pl-PL" u="sng" dirty="0" err="1" smtClean="0">
                <a:solidFill>
                  <a:srgbClr val="0070C0"/>
                </a:solidFill>
              </a:rPr>
              <a:t>results</a:t>
            </a:r>
            <a:r>
              <a:rPr lang="pl-PL" u="sng" dirty="0" smtClean="0">
                <a:solidFill>
                  <a:srgbClr val="0070C0"/>
                </a:solidFill>
              </a:rPr>
              <a:t>)</a:t>
            </a:r>
            <a:endParaRPr lang="en-GB" u="sng" dirty="0">
              <a:solidFill>
                <a:srgbClr val="0070C0"/>
              </a:solidFill>
            </a:endParaRPr>
          </a:p>
          <a:p>
            <a:pPr lvl="1">
              <a:spcBef>
                <a:spcPts val="600"/>
              </a:spcBef>
            </a:pPr>
            <a:r>
              <a:rPr lang="pl-PL" u="sng" dirty="0" err="1" smtClean="0">
                <a:solidFill>
                  <a:srgbClr val="0070C0"/>
                </a:solidFill>
              </a:rPr>
              <a:t>Risks</a:t>
            </a:r>
            <a:r>
              <a:rPr lang="pl-PL" u="sng" dirty="0" smtClean="0">
                <a:solidFill>
                  <a:srgbClr val="0070C0"/>
                </a:solidFill>
              </a:rPr>
              <a:t> </a:t>
            </a:r>
            <a:r>
              <a:rPr lang="pl-PL" u="sng" dirty="0" err="1" smtClean="0">
                <a:solidFill>
                  <a:srgbClr val="0070C0"/>
                </a:solidFill>
              </a:rPr>
              <a:t>related</a:t>
            </a:r>
            <a:r>
              <a:rPr lang="pl-PL" u="sng" dirty="0" smtClean="0">
                <a:solidFill>
                  <a:srgbClr val="0070C0"/>
                </a:solidFill>
              </a:rPr>
              <a:t> to </a:t>
            </a:r>
            <a:r>
              <a:rPr lang="pl-PL" u="sng" dirty="0" err="1" smtClean="0">
                <a:solidFill>
                  <a:srgbClr val="0070C0"/>
                </a:solidFill>
              </a:rPr>
              <a:t>project</a:t>
            </a:r>
            <a:r>
              <a:rPr lang="pl-PL" u="sng" dirty="0" smtClean="0">
                <a:solidFill>
                  <a:srgbClr val="0070C0"/>
                </a:solidFill>
              </a:rPr>
              <a:t> </a:t>
            </a:r>
            <a:r>
              <a:rPr lang="pl-PL" u="sng" dirty="0" err="1" smtClean="0">
                <a:solidFill>
                  <a:srgbClr val="0070C0"/>
                </a:solidFill>
              </a:rPr>
              <a:t>implementation</a:t>
            </a:r>
            <a:r>
              <a:rPr lang="pl-PL" u="sng" dirty="0" smtClean="0">
                <a:solidFill>
                  <a:srgbClr val="0070C0"/>
                </a:solidFill>
              </a:rPr>
              <a:t> and </a:t>
            </a:r>
            <a:r>
              <a:rPr lang="pl-PL" u="sng" dirty="0" err="1" smtClean="0">
                <a:solidFill>
                  <a:srgbClr val="0070C0"/>
                </a:solidFill>
              </a:rPr>
              <a:t>mitigation</a:t>
            </a:r>
            <a:r>
              <a:rPr lang="pl-PL" u="sng" dirty="0" smtClean="0">
                <a:solidFill>
                  <a:srgbClr val="0070C0"/>
                </a:solidFill>
              </a:rPr>
              <a:t> </a:t>
            </a:r>
            <a:r>
              <a:rPr lang="pl-PL" u="sng" dirty="0" err="1" smtClean="0">
                <a:solidFill>
                  <a:srgbClr val="0070C0"/>
                </a:solidFill>
              </a:rPr>
              <a:t>measures</a:t>
            </a:r>
            <a:endParaRPr lang="pl-PL" u="sng" dirty="0" smtClean="0">
              <a:solidFill>
                <a:srgbClr val="0070C0"/>
              </a:solidFill>
            </a:endParaRPr>
          </a:p>
        </p:txBody>
      </p:sp>
    </p:spTree>
    <p:extLst>
      <p:ext uri="{BB962C8B-B14F-4D97-AF65-F5344CB8AC3E}">
        <p14:creationId xmlns:p14="http://schemas.microsoft.com/office/powerpoint/2010/main" val="3370766821"/>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IMPLEMENTATION (2)</a:t>
            </a:r>
            <a:endParaRPr lang="en-GB" dirty="0"/>
          </a:p>
        </p:txBody>
      </p:sp>
      <p:sp>
        <p:nvSpPr>
          <p:cNvPr id="3" name="Symbol zastępczy zawartości 2"/>
          <p:cNvSpPr>
            <a:spLocks noGrp="1"/>
          </p:cNvSpPr>
          <p:nvPr>
            <p:ph idx="1"/>
          </p:nvPr>
        </p:nvSpPr>
        <p:spPr/>
        <p:txBody>
          <a:bodyPr>
            <a:normAutofit fontScale="85000" lnSpcReduction="10000"/>
          </a:bodyPr>
          <a:lstStyle/>
          <a:p>
            <a:pPr>
              <a:spcBef>
                <a:spcPts val="600"/>
              </a:spcBef>
            </a:pPr>
            <a:r>
              <a:rPr lang="en-GB" dirty="0" smtClean="0">
                <a:solidFill>
                  <a:srgbClr val="FFC000"/>
                </a:solidFill>
              </a:rPr>
              <a:t>Complementarity </a:t>
            </a:r>
            <a:r>
              <a:rPr lang="en-GB" dirty="0">
                <a:solidFill>
                  <a:srgbClr val="FFC000"/>
                </a:solidFill>
              </a:rPr>
              <a:t>of the participants and extent to which the consortium as a whole brings together the necessary expertise </a:t>
            </a:r>
            <a:endParaRPr lang="pl-PL" dirty="0" smtClean="0">
              <a:solidFill>
                <a:srgbClr val="FFC000"/>
              </a:solidFill>
            </a:endParaRPr>
          </a:p>
          <a:p>
            <a:pPr lvl="1">
              <a:spcBef>
                <a:spcPts val="600"/>
              </a:spcBef>
            </a:pPr>
            <a:r>
              <a:rPr lang="pl-PL" dirty="0" err="1" smtClean="0">
                <a:solidFill>
                  <a:srgbClr val="0070C0"/>
                </a:solidFill>
              </a:rPr>
              <a:t>Composition</a:t>
            </a:r>
            <a:r>
              <a:rPr lang="pl-PL" dirty="0" smtClean="0">
                <a:solidFill>
                  <a:srgbClr val="0070C0"/>
                </a:solidFill>
              </a:rPr>
              <a:t> of </a:t>
            </a:r>
            <a:r>
              <a:rPr lang="pl-PL" dirty="0" err="1" smtClean="0">
                <a:solidFill>
                  <a:srgbClr val="0070C0"/>
                </a:solidFill>
              </a:rPr>
              <a:t>consortium</a:t>
            </a:r>
            <a:r>
              <a:rPr lang="pl-PL" dirty="0" smtClean="0">
                <a:solidFill>
                  <a:srgbClr val="0070C0"/>
                </a:solidFill>
              </a:rPr>
              <a:t> from the </a:t>
            </a:r>
            <a:r>
              <a:rPr lang="pl-PL" dirty="0" err="1" smtClean="0">
                <a:solidFill>
                  <a:srgbClr val="0070C0"/>
                </a:solidFill>
              </a:rPr>
              <a:t>perspective</a:t>
            </a:r>
            <a:r>
              <a:rPr lang="pl-PL" dirty="0" smtClean="0">
                <a:solidFill>
                  <a:srgbClr val="0070C0"/>
                </a:solidFill>
              </a:rPr>
              <a:t> of </a:t>
            </a:r>
            <a:r>
              <a:rPr lang="pl-PL" dirty="0" err="1" smtClean="0">
                <a:solidFill>
                  <a:srgbClr val="0070C0"/>
                </a:solidFill>
              </a:rPr>
              <a:t>project</a:t>
            </a:r>
            <a:r>
              <a:rPr lang="pl-PL" dirty="0" smtClean="0">
                <a:solidFill>
                  <a:srgbClr val="0070C0"/>
                </a:solidFill>
              </a:rPr>
              <a:t> </a:t>
            </a:r>
            <a:r>
              <a:rPr lang="pl-PL" dirty="0" err="1" smtClean="0">
                <a:solidFill>
                  <a:srgbClr val="0070C0"/>
                </a:solidFill>
              </a:rPr>
              <a:t>objectives</a:t>
            </a:r>
            <a:endParaRPr lang="pl-PL" dirty="0">
              <a:solidFill>
                <a:srgbClr val="0070C0"/>
              </a:solidFill>
            </a:endParaRPr>
          </a:p>
          <a:p>
            <a:pPr lvl="1">
              <a:spcBef>
                <a:spcPts val="600"/>
              </a:spcBef>
            </a:pPr>
            <a:r>
              <a:rPr lang="pl-PL" dirty="0" err="1" smtClean="0">
                <a:solidFill>
                  <a:srgbClr val="0070C0"/>
                </a:solidFill>
              </a:rPr>
              <a:t>Complementarity</a:t>
            </a:r>
            <a:r>
              <a:rPr lang="pl-PL" dirty="0" smtClean="0">
                <a:solidFill>
                  <a:srgbClr val="0070C0"/>
                </a:solidFill>
              </a:rPr>
              <a:t> of </a:t>
            </a:r>
            <a:r>
              <a:rPr lang="pl-PL" dirty="0" err="1" smtClean="0">
                <a:solidFill>
                  <a:srgbClr val="0070C0"/>
                </a:solidFill>
              </a:rPr>
              <a:t>expertise</a:t>
            </a:r>
            <a:r>
              <a:rPr lang="pl-PL" dirty="0" smtClean="0">
                <a:solidFill>
                  <a:srgbClr val="0070C0"/>
                </a:solidFill>
              </a:rPr>
              <a:t> </a:t>
            </a:r>
            <a:r>
              <a:rPr lang="pl-PL" dirty="0" err="1" smtClean="0">
                <a:solidFill>
                  <a:srgbClr val="0070C0"/>
                </a:solidFill>
              </a:rPr>
              <a:t>enabling</a:t>
            </a:r>
            <a:r>
              <a:rPr lang="pl-PL" dirty="0" smtClean="0">
                <a:solidFill>
                  <a:srgbClr val="0070C0"/>
                </a:solidFill>
              </a:rPr>
              <a:t> to </a:t>
            </a:r>
            <a:r>
              <a:rPr lang="pl-PL" dirty="0" err="1" smtClean="0">
                <a:solidFill>
                  <a:srgbClr val="0070C0"/>
                </a:solidFill>
              </a:rPr>
              <a:t>reach</a:t>
            </a:r>
            <a:r>
              <a:rPr lang="pl-PL" dirty="0" smtClean="0">
                <a:solidFill>
                  <a:srgbClr val="0070C0"/>
                </a:solidFill>
              </a:rPr>
              <a:t> </a:t>
            </a:r>
            <a:r>
              <a:rPr lang="pl-PL" dirty="0" err="1" smtClean="0">
                <a:solidFill>
                  <a:srgbClr val="0070C0"/>
                </a:solidFill>
              </a:rPr>
              <a:t>timely</a:t>
            </a:r>
            <a:r>
              <a:rPr lang="pl-PL" dirty="0" smtClean="0">
                <a:solidFill>
                  <a:srgbClr val="0070C0"/>
                </a:solidFill>
              </a:rPr>
              <a:t> </a:t>
            </a:r>
            <a:r>
              <a:rPr lang="pl-PL" dirty="0" err="1" smtClean="0">
                <a:solidFill>
                  <a:srgbClr val="0070C0"/>
                </a:solidFill>
              </a:rPr>
              <a:t>project</a:t>
            </a:r>
            <a:r>
              <a:rPr lang="pl-PL" dirty="0" smtClean="0">
                <a:solidFill>
                  <a:srgbClr val="0070C0"/>
                </a:solidFill>
              </a:rPr>
              <a:t> </a:t>
            </a:r>
            <a:r>
              <a:rPr lang="pl-PL" dirty="0" err="1" smtClean="0">
                <a:solidFill>
                  <a:srgbClr val="0070C0"/>
                </a:solidFill>
              </a:rPr>
              <a:t>results</a:t>
            </a:r>
            <a:endParaRPr lang="pl-PL" dirty="0" smtClean="0">
              <a:solidFill>
                <a:srgbClr val="0070C0"/>
              </a:solidFill>
            </a:endParaRPr>
          </a:p>
          <a:p>
            <a:pPr lvl="1">
              <a:spcBef>
                <a:spcPts val="600"/>
              </a:spcBef>
            </a:pPr>
            <a:r>
              <a:rPr lang="pl-PL" dirty="0" err="1" smtClean="0">
                <a:solidFill>
                  <a:srgbClr val="0070C0"/>
                </a:solidFill>
              </a:rPr>
              <a:t>Industrial</a:t>
            </a:r>
            <a:r>
              <a:rPr lang="pl-PL" dirty="0" smtClean="0">
                <a:solidFill>
                  <a:srgbClr val="0070C0"/>
                </a:solidFill>
              </a:rPr>
              <a:t> </a:t>
            </a:r>
            <a:r>
              <a:rPr lang="pl-PL" dirty="0" err="1" smtClean="0">
                <a:solidFill>
                  <a:srgbClr val="0070C0"/>
                </a:solidFill>
              </a:rPr>
              <a:t>involvement</a:t>
            </a:r>
            <a:r>
              <a:rPr lang="pl-PL" dirty="0" smtClean="0">
                <a:solidFill>
                  <a:srgbClr val="0070C0"/>
                </a:solidFill>
              </a:rPr>
              <a:t> to </a:t>
            </a:r>
            <a:r>
              <a:rPr lang="pl-PL" dirty="0" err="1" smtClean="0">
                <a:solidFill>
                  <a:srgbClr val="0070C0"/>
                </a:solidFill>
              </a:rPr>
              <a:t>ensure</a:t>
            </a:r>
            <a:r>
              <a:rPr lang="pl-PL" dirty="0" smtClean="0">
                <a:solidFill>
                  <a:srgbClr val="0070C0"/>
                </a:solidFill>
              </a:rPr>
              <a:t> </a:t>
            </a:r>
            <a:r>
              <a:rPr lang="pl-PL" dirty="0" err="1" smtClean="0">
                <a:solidFill>
                  <a:srgbClr val="0070C0"/>
                </a:solidFill>
              </a:rPr>
              <a:t>exploitation</a:t>
            </a:r>
            <a:r>
              <a:rPr lang="pl-PL" dirty="0" smtClean="0">
                <a:solidFill>
                  <a:srgbClr val="0070C0"/>
                </a:solidFill>
              </a:rPr>
              <a:t> of the </a:t>
            </a:r>
            <a:r>
              <a:rPr lang="pl-PL" dirty="0" err="1" smtClean="0">
                <a:solidFill>
                  <a:srgbClr val="0070C0"/>
                </a:solidFill>
              </a:rPr>
              <a:t>results</a:t>
            </a:r>
            <a:r>
              <a:rPr lang="pl-PL" dirty="0" smtClean="0">
                <a:solidFill>
                  <a:srgbClr val="0070C0"/>
                </a:solidFill>
              </a:rPr>
              <a:t> (</a:t>
            </a:r>
            <a:r>
              <a:rPr lang="pl-PL" dirty="0" err="1" smtClean="0">
                <a:solidFill>
                  <a:srgbClr val="0070C0"/>
                </a:solidFill>
              </a:rPr>
              <a:t>if</a:t>
            </a:r>
            <a:r>
              <a:rPr lang="pl-PL" dirty="0" smtClean="0">
                <a:solidFill>
                  <a:srgbClr val="0070C0"/>
                </a:solidFill>
              </a:rPr>
              <a:t> </a:t>
            </a:r>
            <a:r>
              <a:rPr lang="pl-PL" dirty="0" err="1" smtClean="0">
                <a:solidFill>
                  <a:srgbClr val="0070C0"/>
                </a:solidFill>
              </a:rPr>
              <a:t>needed</a:t>
            </a:r>
            <a:r>
              <a:rPr lang="pl-PL" dirty="0" smtClean="0">
                <a:solidFill>
                  <a:srgbClr val="0070C0"/>
                </a:solidFill>
              </a:rPr>
              <a:t>)</a:t>
            </a:r>
          </a:p>
          <a:p>
            <a:pPr lvl="1">
              <a:spcBef>
                <a:spcPts val="600"/>
              </a:spcBef>
            </a:pPr>
            <a:r>
              <a:rPr lang="pl-PL" dirty="0" smtClean="0">
                <a:solidFill>
                  <a:srgbClr val="0070C0"/>
                </a:solidFill>
              </a:rPr>
              <a:t>International </a:t>
            </a:r>
            <a:r>
              <a:rPr lang="pl-PL" dirty="0" err="1" smtClean="0">
                <a:solidFill>
                  <a:srgbClr val="0070C0"/>
                </a:solidFill>
              </a:rPr>
              <a:t>cooperation</a:t>
            </a:r>
            <a:r>
              <a:rPr lang="pl-PL" dirty="0" smtClean="0">
                <a:solidFill>
                  <a:srgbClr val="0070C0"/>
                </a:solidFill>
              </a:rPr>
              <a:t>. </a:t>
            </a:r>
            <a:r>
              <a:rPr lang="pl-PL" dirty="0" err="1" smtClean="0">
                <a:solidFill>
                  <a:srgbClr val="0070C0"/>
                </a:solidFill>
              </a:rPr>
              <a:t>Involvement</a:t>
            </a:r>
            <a:r>
              <a:rPr lang="pl-PL" dirty="0" smtClean="0">
                <a:solidFill>
                  <a:srgbClr val="0070C0"/>
                </a:solidFill>
              </a:rPr>
              <a:t> of </a:t>
            </a:r>
            <a:r>
              <a:rPr lang="pl-PL" dirty="0" err="1" smtClean="0">
                <a:solidFill>
                  <a:srgbClr val="0070C0"/>
                </a:solidFill>
              </a:rPr>
              <a:t>international</a:t>
            </a:r>
            <a:r>
              <a:rPr lang="pl-PL" dirty="0" smtClean="0">
                <a:solidFill>
                  <a:srgbClr val="0070C0"/>
                </a:solidFill>
              </a:rPr>
              <a:t> </a:t>
            </a:r>
            <a:r>
              <a:rPr lang="pl-PL" dirty="0" err="1" smtClean="0">
                <a:solidFill>
                  <a:srgbClr val="0070C0"/>
                </a:solidFill>
              </a:rPr>
              <a:t>partners</a:t>
            </a:r>
            <a:r>
              <a:rPr lang="pl-PL" dirty="0" smtClean="0">
                <a:solidFill>
                  <a:srgbClr val="0070C0"/>
                </a:solidFill>
              </a:rPr>
              <a:t> and </a:t>
            </a:r>
            <a:r>
              <a:rPr lang="pl-PL" dirty="0" err="1" smtClean="0">
                <a:solidFill>
                  <a:srgbClr val="0070C0"/>
                </a:solidFill>
              </a:rPr>
              <a:t>if</a:t>
            </a:r>
            <a:r>
              <a:rPr lang="pl-PL" dirty="0" smtClean="0">
                <a:solidFill>
                  <a:srgbClr val="0070C0"/>
                </a:solidFill>
              </a:rPr>
              <a:t> </a:t>
            </a:r>
            <a:r>
              <a:rPr lang="pl-PL" dirty="0" err="1" smtClean="0">
                <a:solidFill>
                  <a:srgbClr val="0070C0"/>
                </a:solidFill>
              </a:rPr>
              <a:t>their</a:t>
            </a:r>
            <a:r>
              <a:rPr lang="pl-PL" dirty="0" smtClean="0">
                <a:solidFill>
                  <a:srgbClr val="0070C0"/>
                </a:solidFill>
              </a:rPr>
              <a:t> role </a:t>
            </a:r>
            <a:r>
              <a:rPr lang="pl-PL" dirty="0" err="1" smtClean="0">
                <a:solidFill>
                  <a:srgbClr val="0070C0"/>
                </a:solidFill>
              </a:rPr>
              <a:t>is</a:t>
            </a:r>
            <a:r>
              <a:rPr lang="pl-PL" dirty="0" smtClean="0">
                <a:solidFill>
                  <a:srgbClr val="0070C0"/>
                </a:solidFill>
              </a:rPr>
              <a:t> </a:t>
            </a:r>
            <a:r>
              <a:rPr lang="pl-PL" dirty="0" err="1" smtClean="0">
                <a:solidFill>
                  <a:srgbClr val="0070C0"/>
                </a:solidFill>
              </a:rPr>
              <a:t>essential</a:t>
            </a:r>
            <a:r>
              <a:rPr lang="pl-PL" dirty="0" smtClean="0">
                <a:solidFill>
                  <a:srgbClr val="0070C0"/>
                </a:solidFill>
              </a:rPr>
              <a:t> to </a:t>
            </a:r>
            <a:r>
              <a:rPr lang="pl-PL" dirty="0" err="1" smtClean="0">
                <a:solidFill>
                  <a:srgbClr val="0070C0"/>
                </a:solidFill>
              </a:rPr>
              <a:t>carrying</a:t>
            </a:r>
            <a:r>
              <a:rPr lang="pl-PL" dirty="0" smtClean="0">
                <a:solidFill>
                  <a:srgbClr val="0070C0"/>
                </a:solidFill>
              </a:rPr>
              <a:t> out the </a:t>
            </a:r>
            <a:r>
              <a:rPr lang="pl-PL" dirty="0" err="1" smtClean="0">
                <a:solidFill>
                  <a:srgbClr val="0070C0"/>
                </a:solidFill>
              </a:rPr>
              <a:t>project</a:t>
            </a:r>
            <a:endParaRPr lang="en-GB" dirty="0">
              <a:solidFill>
                <a:srgbClr val="0070C0"/>
              </a:solidFill>
            </a:endParaRPr>
          </a:p>
          <a:p>
            <a:pPr>
              <a:spcBef>
                <a:spcPts val="600"/>
              </a:spcBef>
            </a:pPr>
            <a:r>
              <a:rPr lang="en-GB" dirty="0">
                <a:solidFill>
                  <a:srgbClr val="FFC000"/>
                </a:solidFill>
              </a:rPr>
              <a:t>Appropriateness of the allocation of tasks, ensuring that all participants have a valid role and adequate resources in the project to fulfil that </a:t>
            </a:r>
            <a:r>
              <a:rPr lang="en-GB" dirty="0" smtClean="0">
                <a:solidFill>
                  <a:srgbClr val="FFC000"/>
                </a:solidFill>
              </a:rPr>
              <a:t>role</a:t>
            </a:r>
            <a:endParaRPr lang="pl-PL" dirty="0" smtClean="0">
              <a:solidFill>
                <a:srgbClr val="FFC000"/>
              </a:solidFill>
            </a:endParaRPr>
          </a:p>
          <a:p>
            <a:pPr lvl="1">
              <a:spcBef>
                <a:spcPts val="600"/>
              </a:spcBef>
            </a:pPr>
            <a:r>
              <a:rPr lang="pl-PL" dirty="0" err="1">
                <a:solidFill>
                  <a:srgbClr val="0070C0"/>
                </a:solidFill>
              </a:rPr>
              <a:t>Allocation</a:t>
            </a:r>
            <a:r>
              <a:rPr lang="pl-PL" dirty="0">
                <a:solidFill>
                  <a:srgbClr val="0070C0"/>
                </a:solidFill>
              </a:rPr>
              <a:t> of </a:t>
            </a:r>
            <a:r>
              <a:rPr lang="pl-PL" dirty="0" err="1">
                <a:solidFill>
                  <a:srgbClr val="0070C0"/>
                </a:solidFill>
              </a:rPr>
              <a:t>tasks</a:t>
            </a:r>
            <a:r>
              <a:rPr lang="pl-PL" dirty="0">
                <a:solidFill>
                  <a:srgbClr val="0070C0"/>
                </a:solidFill>
              </a:rPr>
              <a:t> and </a:t>
            </a:r>
            <a:r>
              <a:rPr lang="pl-PL" dirty="0" err="1">
                <a:solidFill>
                  <a:srgbClr val="0070C0"/>
                </a:solidFill>
              </a:rPr>
              <a:t>resources</a:t>
            </a:r>
            <a:r>
              <a:rPr lang="pl-PL" dirty="0">
                <a:solidFill>
                  <a:srgbClr val="0070C0"/>
                </a:solidFill>
              </a:rPr>
              <a:t> </a:t>
            </a:r>
            <a:r>
              <a:rPr lang="pl-PL" dirty="0" err="1">
                <a:solidFill>
                  <a:srgbClr val="0070C0"/>
                </a:solidFill>
              </a:rPr>
              <a:t>between</a:t>
            </a:r>
            <a:r>
              <a:rPr lang="pl-PL" dirty="0">
                <a:solidFill>
                  <a:srgbClr val="0070C0"/>
                </a:solidFill>
              </a:rPr>
              <a:t> </a:t>
            </a:r>
            <a:r>
              <a:rPr lang="pl-PL" dirty="0" err="1" smtClean="0">
                <a:solidFill>
                  <a:srgbClr val="0070C0"/>
                </a:solidFill>
              </a:rPr>
              <a:t>partners</a:t>
            </a:r>
            <a:r>
              <a:rPr lang="pl-PL" dirty="0">
                <a:solidFill>
                  <a:srgbClr val="0070C0"/>
                </a:solidFill>
              </a:rPr>
              <a:t> </a:t>
            </a:r>
            <a:r>
              <a:rPr lang="pl-PL" dirty="0" smtClean="0">
                <a:solidFill>
                  <a:srgbClr val="0070C0"/>
                </a:solidFill>
              </a:rPr>
              <a:t>and </a:t>
            </a:r>
            <a:r>
              <a:rPr lang="pl-PL" dirty="0" err="1" smtClean="0">
                <a:solidFill>
                  <a:srgbClr val="0070C0"/>
                </a:solidFill>
              </a:rPr>
              <a:t>if</a:t>
            </a:r>
            <a:r>
              <a:rPr lang="pl-PL" dirty="0" smtClean="0">
                <a:solidFill>
                  <a:srgbClr val="0070C0"/>
                </a:solidFill>
              </a:rPr>
              <a:t> </a:t>
            </a:r>
            <a:r>
              <a:rPr lang="pl-PL" dirty="0" err="1" smtClean="0">
                <a:solidFill>
                  <a:srgbClr val="0070C0"/>
                </a:solidFill>
              </a:rPr>
              <a:t>consortium</a:t>
            </a:r>
            <a:r>
              <a:rPr lang="pl-PL" dirty="0" smtClean="0">
                <a:solidFill>
                  <a:srgbClr val="0070C0"/>
                </a:solidFill>
              </a:rPr>
              <a:t> </a:t>
            </a:r>
            <a:r>
              <a:rPr lang="pl-PL" dirty="0" err="1" smtClean="0">
                <a:solidFill>
                  <a:srgbClr val="0070C0"/>
                </a:solidFill>
              </a:rPr>
              <a:t>is</a:t>
            </a:r>
            <a:r>
              <a:rPr lang="pl-PL" dirty="0" smtClean="0">
                <a:solidFill>
                  <a:srgbClr val="0070C0"/>
                </a:solidFill>
              </a:rPr>
              <a:t> </a:t>
            </a:r>
            <a:r>
              <a:rPr lang="pl-PL" dirty="0" err="1" smtClean="0">
                <a:solidFill>
                  <a:srgbClr val="0070C0"/>
                </a:solidFill>
              </a:rPr>
              <a:t>balanced</a:t>
            </a:r>
            <a:endParaRPr lang="pl-PL" dirty="0">
              <a:solidFill>
                <a:srgbClr val="0070C0"/>
              </a:solidFill>
            </a:endParaRPr>
          </a:p>
          <a:p>
            <a:pPr lvl="1">
              <a:spcBef>
                <a:spcPts val="600"/>
              </a:spcBef>
            </a:pPr>
            <a:r>
              <a:rPr lang="pl-PL" dirty="0" err="1" smtClean="0">
                <a:solidFill>
                  <a:srgbClr val="0070C0"/>
                </a:solidFill>
                <a:hlinkClick r:id="rId2" action="ppaction://hlinksldjump"/>
              </a:rPr>
              <a:t>Operational</a:t>
            </a:r>
            <a:r>
              <a:rPr lang="pl-PL" dirty="0" smtClean="0">
                <a:solidFill>
                  <a:srgbClr val="0070C0"/>
                </a:solidFill>
                <a:hlinkClick r:id="rId2" action="ppaction://hlinksldjump"/>
              </a:rPr>
              <a:t> </a:t>
            </a:r>
            <a:r>
              <a:rPr lang="pl-PL" dirty="0" err="1" smtClean="0">
                <a:solidFill>
                  <a:srgbClr val="0070C0"/>
                </a:solidFill>
                <a:hlinkClick r:id="rId2" action="ppaction://hlinksldjump"/>
              </a:rPr>
              <a:t>capacity</a:t>
            </a:r>
            <a:r>
              <a:rPr lang="pl-PL" dirty="0" smtClean="0">
                <a:solidFill>
                  <a:srgbClr val="0070C0"/>
                </a:solidFill>
                <a:hlinkClick r:id="rId2" action="ppaction://hlinksldjump"/>
              </a:rPr>
              <a:t> </a:t>
            </a:r>
            <a:r>
              <a:rPr lang="pl-PL" dirty="0" smtClean="0">
                <a:solidFill>
                  <a:srgbClr val="0070C0"/>
                </a:solidFill>
              </a:rPr>
              <a:t>of </a:t>
            </a:r>
            <a:r>
              <a:rPr lang="pl-PL" dirty="0" err="1" smtClean="0">
                <a:solidFill>
                  <a:srgbClr val="0070C0"/>
                </a:solidFill>
              </a:rPr>
              <a:t>partners</a:t>
            </a:r>
            <a:endParaRPr lang="en-GB" dirty="0">
              <a:solidFill>
                <a:srgbClr val="0070C0"/>
              </a:solidFill>
            </a:endParaRPr>
          </a:p>
        </p:txBody>
      </p:sp>
    </p:spTree>
    <p:extLst>
      <p:ext uri="{BB962C8B-B14F-4D97-AF65-F5344CB8AC3E}">
        <p14:creationId xmlns:p14="http://schemas.microsoft.com/office/powerpoint/2010/main" val="2821552511"/>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115888"/>
            <a:ext cx="8229600" cy="936625"/>
          </a:xfrm>
        </p:spPr>
        <p:txBody>
          <a:bodyPr/>
          <a:lstStyle/>
          <a:p>
            <a:pPr marL="0" indent="0"/>
            <a:r>
              <a:rPr lang="en-US" dirty="0"/>
              <a:t>Evaluation criteria </a:t>
            </a:r>
            <a:endParaRPr lang="fr-BE" sz="2000" dirty="0">
              <a:solidFill>
                <a:schemeClr val="tx1"/>
              </a:solidFill>
            </a:endParaRPr>
          </a:p>
        </p:txBody>
      </p:sp>
      <p:grpSp>
        <p:nvGrpSpPr>
          <p:cNvPr id="8" name="Group 7"/>
          <p:cNvGrpSpPr/>
          <p:nvPr/>
        </p:nvGrpSpPr>
        <p:grpSpPr>
          <a:xfrm>
            <a:off x="539552" y="1256566"/>
            <a:ext cx="8280920" cy="1733594"/>
            <a:chOff x="395536" y="1196752"/>
            <a:chExt cx="8280920" cy="1656184"/>
          </a:xfrm>
        </p:grpSpPr>
        <p:sp>
          <p:nvSpPr>
            <p:cNvPr id="6" name="Rounded Rectangle 5"/>
            <p:cNvSpPr/>
            <p:nvPr/>
          </p:nvSpPr>
          <p:spPr>
            <a:xfrm>
              <a:off x="395536" y="1196752"/>
              <a:ext cx="8280920" cy="1656184"/>
            </a:xfrm>
            <a:prstGeom prst="roundRect">
              <a:avLst/>
            </a:prstGeom>
            <a:solidFill>
              <a:schemeClr val="accent1">
                <a:lumMod val="90000"/>
              </a:schemeClr>
            </a:solidFill>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defTabSz="457200" fontAlgn="auto">
                <a:spcBef>
                  <a:spcPts val="0"/>
                </a:spcBef>
                <a:spcAft>
                  <a:spcPts val="0"/>
                </a:spcAft>
              </a:pPr>
              <a:endParaRPr lang="en-GB" sz="1200" b="0" dirty="0">
                <a:solidFill>
                  <a:schemeClr val="tx1"/>
                </a:solidFill>
                <a:ea typeface="Verdana" panose="020B0604030504040204" pitchFamily="34" charset="0"/>
                <a:cs typeface="Verdana" panose="020B0604030504040204" pitchFamily="34" charset="0"/>
              </a:endParaRPr>
            </a:p>
          </p:txBody>
        </p:sp>
        <p:sp>
          <p:nvSpPr>
            <p:cNvPr id="9" name="Rounded Rectangle 8"/>
            <p:cNvSpPr/>
            <p:nvPr/>
          </p:nvSpPr>
          <p:spPr>
            <a:xfrm>
              <a:off x="1187624" y="1278743"/>
              <a:ext cx="7272808" cy="1502185"/>
            </a:xfrm>
            <a:prstGeom prst="roundRect">
              <a:avLst/>
            </a:prstGeom>
            <a:solidFill>
              <a:schemeClr val="accent1">
                <a:lumMod val="50000"/>
              </a:schemeClr>
            </a:solidFill>
            <a:effectLst>
              <a:outerShdw blurRad="50800" dist="38100" algn="l" rotWithShape="0">
                <a:prstClr val="black">
                  <a:alpha val="40000"/>
                </a:prstClr>
              </a:out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lang="en-GB" sz="1100" dirty="0" smtClean="0"/>
            </a:p>
            <a:p>
              <a:r>
                <a:rPr lang="en-GB" sz="1100" dirty="0">
                  <a:solidFill>
                    <a:srgbClr val="FFC000"/>
                  </a:solidFill>
                </a:rPr>
                <a:t>Clarity and pertinence of the objectives </a:t>
              </a:r>
            </a:p>
            <a:p>
              <a:endParaRPr lang="en-GB" sz="1100" dirty="0">
                <a:solidFill>
                  <a:srgbClr val="FFC000"/>
                </a:solidFill>
              </a:endParaRPr>
            </a:p>
            <a:p>
              <a:r>
                <a:rPr lang="en-US" sz="1100" dirty="0" smtClean="0">
                  <a:solidFill>
                    <a:srgbClr val="FFC000"/>
                  </a:solidFill>
                </a:rPr>
                <a:t>Soundness </a:t>
              </a:r>
              <a:r>
                <a:rPr lang="en-US" sz="1100" dirty="0">
                  <a:solidFill>
                    <a:srgbClr val="FFC000"/>
                  </a:solidFill>
                </a:rPr>
                <a:t>of the concept, including </a:t>
              </a:r>
              <a:r>
                <a:rPr lang="pl-PL" sz="1100" dirty="0" err="1" smtClean="0">
                  <a:solidFill>
                    <a:srgbClr val="FFC000"/>
                  </a:solidFill>
                </a:rPr>
                <a:t>appropriate</a:t>
              </a:r>
              <a:r>
                <a:rPr lang="en-US" sz="1100" dirty="0" smtClean="0">
                  <a:solidFill>
                    <a:srgbClr val="FFC000"/>
                  </a:solidFill>
                </a:rPr>
                <a:t> considerations</a:t>
              </a:r>
              <a:r>
                <a:rPr lang="pl-PL" sz="1100" dirty="0" smtClean="0">
                  <a:solidFill>
                    <a:srgbClr val="FFC000"/>
                  </a:solidFill>
                </a:rPr>
                <a:t> of </a:t>
              </a:r>
              <a:r>
                <a:rPr lang="pl-PL" sz="1100" dirty="0" err="1" smtClean="0">
                  <a:solidFill>
                    <a:srgbClr val="FFC000"/>
                  </a:solidFill>
                </a:rPr>
                <a:t>interdisciplinary</a:t>
              </a:r>
              <a:r>
                <a:rPr lang="pl-PL" sz="1100" dirty="0" smtClean="0">
                  <a:solidFill>
                    <a:srgbClr val="FFC000"/>
                  </a:solidFill>
                </a:rPr>
                <a:t> </a:t>
              </a:r>
              <a:r>
                <a:rPr lang="pl-PL" sz="1100" dirty="0" err="1" smtClean="0">
                  <a:solidFill>
                    <a:srgbClr val="FFC000"/>
                  </a:solidFill>
                </a:rPr>
                <a:t>approaches</a:t>
              </a:r>
              <a:r>
                <a:rPr lang="pl-PL" sz="1100" dirty="0" smtClean="0">
                  <a:solidFill>
                    <a:srgbClr val="FFC000"/>
                  </a:solidFill>
                </a:rPr>
                <a:t> and,</a:t>
              </a:r>
              <a:r>
                <a:rPr lang="en-US" sz="1100" dirty="0" smtClean="0">
                  <a:solidFill>
                    <a:srgbClr val="FFC000"/>
                  </a:solidFill>
                </a:rPr>
                <a:t> </a:t>
              </a:r>
              <a:r>
                <a:rPr lang="en-US" sz="1100" dirty="0">
                  <a:solidFill>
                    <a:srgbClr val="FFC000"/>
                  </a:solidFill>
                </a:rPr>
                <a:t>where </a:t>
              </a:r>
              <a:r>
                <a:rPr lang="en-US" sz="1100" dirty="0" smtClean="0">
                  <a:solidFill>
                    <a:srgbClr val="FFC000"/>
                  </a:solidFill>
                </a:rPr>
                <a:t>relevant</a:t>
              </a:r>
              <a:r>
                <a:rPr lang="pl-PL" sz="1100" dirty="0" smtClean="0">
                  <a:solidFill>
                    <a:srgbClr val="FFC000"/>
                  </a:solidFill>
                </a:rPr>
                <a:t>, </a:t>
              </a:r>
              <a:r>
                <a:rPr lang="pl-PL" sz="1100" dirty="0" err="1" smtClean="0">
                  <a:solidFill>
                    <a:srgbClr val="FFC000"/>
                  </a:solidFill>
                </a:rPr>
                <a:t>use</a:t>
              </a:r>
              <a:r>
                <a:rPr lang="pl-PL" sz="1100" dirty="0" smtClean="0">
                  <a:solidFill>
                    <a:srgbClr val="FFC000"/>
                  </a:solidFill>
                </a:rPr>
                <a:t> of </a:t>
              </a:r>
              <a:r>
                <a:rPr lang="pl-PL" sz="1100" dirty="0" err="1" smtClean="0">
                  <a:solidFill>
                    <a:srgbClr val="FFC000"/>
                  </a:solidFill>
                </a:rPr>
                <a:t>stakeholder</a:t>
              </a:r>
              <a:r>
                <a:rPr lang="pl-PL" sz="1100" dirty="0" smtClean="0">
                  <a:solidFill>
                    <a:srgbClr val="FFC000"/>
                  </a:solidFill>
                </a:rPr>
                <a:t> </a:t>
              </a:r>
              <a:r>
                <a:rPr lang="pl-PL" sz="1100" dirty="0" err="1" smtClean="0">
                  <a:solidFill>
                    <a:srgbClr val="FFC000"/>
                  </a:solidFill>
                </a:rPr>
                <a:t>knowledge</a:t>
              </a:r>
              <a:endParaRPr lang="en-US" sz="1100" dirty="0">
                <a:solidFill>
                  <a:srgbClr val="FFC000"/>
                </a:solidFill>
              </a:endParaRPr>
            </a:p>
            <a:p>
              <a:endParaRPr lang="en-US" sz="1100" dirty="0">
                <a:solidFill>
                  <a:srgbClr val="FFC000"/>
                </a:solidFill>
              </a:endParaRPr>
            </a:p>
            <a:p>
              <a:r>
                <a:rPr lang="en-US" sz="1100" dirty="0">
                  <a:solidFill>
                    <a:srgbClr val="FFC000"/>
                  </a:solidFill>
                </a:rPr>
                <a:t>Extent that proposed work is ambitious, has innovation potential, and is beyond the state of the art (e.g. ground-breaking objectives, novel concepts and approaches) </a:t>
              </a:r>
              <a:endParaRPr lang="en-US" sz="1100" dirty="0" smtClean="0">
                <a:solidFill>
                  <a:srgbClr val="FFC000"/>
                </a:solidFill>
              </a:endParaRPr>
            </a:p>
            <a:p>
              <a:endParaRPr lang="en-US" sz="1100" dirty="0" smtClean="0">
                <a:solidFill>
                  <a:srgbClr val="FFC000"/>
                </a:solidFill>
              </a:endParaRPr>
            </a:p>
            <a:p>
              <a:r>
                <a:rPr lang="en-GB" sz="1100" dirty="0">
                  <a:solidFill>
                    <a:srgbClr val="FFC000"/>
                  </a:solidFill>
                </a:rPr>
                <a:t>Credibility of the proposed </a:t>
              </a:r>
              <a:r>
                <a:rPr lang="pl-PL" sz="1100" dirty="0" err="1" smtClean="0">
                  <a:solidFill>
                    <a:srgbClr val="FFC000"/>
                  </a:solidFill>
                </a:rPr>
                <a:t>methodology</a:t>
              </a:r>
              <a:endParaRPr lang="en-GB" sz="1100" dirty="0">
                <a:solidFill>
                  <a:srgbClr val="FFC000"/>
                </a:solidFill>
                <a:ea typeface="Verdana" panose="020B0604030504040204" pitchFamily="34" charset="0"/>
                <a:cs typeface="Verdana" panose="020B0604030504040204" pitchFamily="34" charset="0"/>
              </a:endParaRPr>
            </a:p>
            <a:p>
              <a:pPr algn="ctr" defTabSz="457200" fontAlgn="auto">
                <a:spcBef>
                  <a:spcPts val="0"/>
                </a:spcBef>
                <a:spcAft>
                  <a:spcPts val="0"/>
                </a:spcAft>
              </a:pPr>
              <a:endParaRPr lang="en-GB" sz="1100" b="0" dirty="0">
                <a:solidFill>
                  <a:schemeClr val="tx1"/>
                </a:solidFill>
                <a:ea typeface="Verdana" panose="020B0604030504040204" pitchFamily="34" charset="0"/>
                <a:cs typeface="Verdana" panose="020B0604030504040204" pitchFamily="34" charset="0"/>
              </a:endParaRPr>
            </a:p>
          </p:txBody>
        </p:sp>
        <p:sp>
          <p:nvSpPr>
            <p:cNvPr id="12" name="TextBox 11"/>
            <p:cNvSpPr txBox="1"/>
            <p:nvPr/>
          </p:nvSpPr>
          <p:spPr>
            <a:xfrm>
              <a:off x="686466" y="1196752"/>
              <a:ext cx="357142" cy="1656184"/>
            </a:xfrm>
            <a:prstGeom prst="rect">
              <a:avLst/>
            </a:prstGeom>
            <a:noFill/>
          </p:spPr>
          <p:txBody>
            <a:bodyPr vert="vert270" wrap="none" rtlCol="0">
              <a:noAutofit/>
            </a:bodyPr>
            <a:lstStyle/>
            <a:p>
              <a:pPr algn="ctr"/>
              <a:r>
                <a:rPr lang="fr-BE" sz="1200" dirty="0" smtClean="0">
                  <a:solidFill>
                    <a:schemeClr val="tx1"/>
                  </a:solidFill>
                </a:rPr>
                <a:t>Excellence</a:t>
              </a:r>
              <a:endParaRPr lang="en-GB" sz="1200" b="0" dirty="0">
                <a:solidFill>
                  <a:schemeClr val="tx1"/>
                </a:solidFill>
                <a:ea typeface="Verdana" panose="020B0604030504040204" pitchFamily="34" charset="0"/>
                <a:cs typeface="Verdana" panose="020B0604030504040204" pitchFamily="34" charset="0"/>
              </a:endParaRPr>
            </a:p>
          </p:txBody>
        </p:sp>
      </p:grpSp>
      <p:grpSp>
        <p:nvGrpSpPr>
          <p:cNvPr id="14" name="Group 13"/>
          <p:cNvGrpSpPr/>
          <p:nvPr/>
        </p:nvGrpSpPr>
        <p:grpSpPr>
          <a:xfrm>
            <a:off x="539552" y="2990160"/>
            <a:ext cx="8280920" cy="1951007"/>
            <a:chOff x="395536" y="1196752"/>
            <a:chExt cx="8280920" cy="1656184"/>
          </a:xfrm>
        </p:grpSpPr>
        <p:sp>
          <p:nvSpPr>
            <p:cNvPr id="15" name="Rounded Rectangle 14"/>
            <p:cNvSpPr/>
            <p:nvPr/>
          </p:nvSpPr>
          <p:spPr>
            <a:xfrm>
              <a:off x="395536" y="1196752"/>
              <a:ext cx="8280920" cy="1656184"/>
            </a:xfrm>
            <a:prstGeom prst="roundRect">
              <a:avLst/>
            </a:prstGeom>
            <a:solidFill>
              <a:schemeClr val="accent1">
                <a:lumMod val="90000"/>
              </a:schemeClr>
            </a:solidFill>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defTabSz="457200" fontAlgn="auto">
                <a:spcBef>
                  <a:spcPts val="0"/>
                </a:spcBef>
                <a:spcAft>
                  <a:spcPts val="0"/>
                </a:spcAft>
              </a:pPr>
              <a:endParaRPr lang="en-GB" sz="1200" b="0" dirty="0">
                <a:solidFill>
                  <a:schemeClr val="tx1"/>
                </a:solidFill>
                <a:ea typeface="Verdana" panose="020B0604030504040204" pitchFamily="34" charset="0"/>
                <a:cs typeface="Verdana" panose="020B0604030504040204" pitchFamily="34" charset="0"/>
              </a:endParaRPr>
            </a:p>
          </p:txBody>
        </p:sp>
        <p:sp>
          <p:nvSpPr>
            <p:cNvPr id="17" name="Rounded Rectangle 16"/>
            <p:cNvSpPr/>
            <p:nvPr/>
          </p:nvSpPr>
          <p:spPr>
            <a:xfrm>
              <a:off x="1187624" y="1196753"/>
              <a:ext cx="7272808" cy="1584176"/>
            </a:xfrm>
            <a:prstGeom prst="roundRect">
              <a:avLst/>
            </a:prstGeom>
            <a:solidFill>
              <a:schemeClr val="accent1">
                <a:lumMod val="50000"/>
              </a:schemeClr>
            </a:solidFill>
            <a:effectLst>
              <a:outerShdw blurRad="50800" dist="38100" algn="l" rotWithShape="0">
                <a:prstClr val="black">
                  <a:alpha val="40000"/>
                </a:prstClr>
              </a:out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spcAft>
                  <a:spcPts val="300"/>
                </a:spcAft>
              </a:pPr>
              <a:endParaRPr lang="en-US" sz="1100" dirty="0" smtClean="0">
                <a:solidFill>
                  <a:srgbClr val="FFC000"/>
                </a:solidFill>
              </a:endParaRPr>
            </a:p>
            <a:p>
              <a:pPr>
                <a:spcAft>
                  <a:spcPts val="300"/>
                </a:spcAft>
              </a:pPr>
              <a:r>
                <a:rPr lang="en-US" sz="1100" dirty="0" smtClean="0">
                  <a:solidFill>
                    <a:srgbClr val="FFC000"/>
                  </a:solidFill>
                </a:rPr>
                <a:t>The </a:t>
              </a:r>
              <a:r>
                <a:rPr lang="pl-PL" sz="1100" dirty="0" err="1" smtClean="0">
                  <a:solidFill>
                    <a:srgbClr val="FFC000"/>
                  </a:solidFill>
                </a:rPr>
                <a:t>extend</a:t>
              </a:r>
              <a:r>
                <a:rPr lang="pl-PL" sz="1100" dirty="0" smtClean="0">
                  <a:solidFill>
                    <a:srgbClr val="FFC000"/>
                  </a:solidFill>
                </a:rPr>
                <a:t> to </a:t>
              </a:r>
              <a:r>
                <a:rPr lang="pl-PL" sz="1100" dirty="0" err="1" smtClean="0">
                  <a:solidFill>
                    <a:srgbClr val="FFC000"/>
                  </a:solidFill>
                </a:rPr>
                <a:t>which</a:t>
              </a:r>
              <a:r>
                <a:rPr lang="pl-PL" sz="1100" dirty="0" smtClean="0">
                  <a:solidFill>
                    <a:srgbClr val="FFC000"/>
                  </a:solidFill>
                </a:rPr>
                <a:t> the </a:t>
              </a:r>
              <a:r>
                <a:rPr lang="pl-PL" sz="1100" dirty="0" err="1" smtClean="0">
                  <a:solidFill>
                    <a:srgbClr val="FFC000"/>
                  </a:solidFill>
                </a:rPr>
                <a:t>outputs</a:t>
              </a:r>
              <a:r>
                <a:rPr lang="pl-PL" sz="1100" dirty="0" smtClean="0">
                  <a:solidFill>
                    <a:srgbClr val="FFC000"/>
                  </a:solidFill>
                </a:rPr>
                <a:t> </a:t>
              </a:r>
              <a:r>
                <a:rPr lang="pl-PL" sz="1100" dirty="0" err="1" smtClean="0">
                  <a:solidFill>
                    <a:srgbClr val="FFC000"/>
                  </a:solidFill>
                </a:rPr>
                <a:t>would</a:t>
              </a:r>
              <a:r>
                <a:rPr lang="pl-PL" sz="1100" dirty="0" smtClean="0">
                  <a:solidFill>
                    <a:srgbClr val="FFC000"/>
                  </a:solidFill>
                </a:rPr>
                <a:t> </a:t>
              </a:r>
              <a:r>
                <a:rPr lang="pl-PL" sz="1100" dirty="0" err="1" smtClean="0">
                  <a:solidFill>
                    <a:srgbClr val="FFC000"/>
                  </a:solidFill>
                </a:rPr>
                <a:t>contribute</a:t>
              </a:r>
              <a:r>
                <a:rPr lang="pl-PL" sz="1100" dirty="0" smtClean="0">
                  <a:solidFill>
                    <a:srgbClr val="FFC000"/>
                  </a:solidFill>
                </a:rPr>
                <a:t> to the </a:t>
              </a:r>
              <a:r>
                <a:rPr lang="en-US" sz="1100" dirty="0" smtClean="0">
                  <a:solidFill>
                    <a:srgbClr val="FFC000"/>
                  </a:solidFill>
                </a:rPr>
                <a:t>expected </a:t>
              </a:r>
              <a:r>
                <a:rPr lang="en-US" sz="1100" dirty="0">
                  <a:solidFill>
                    <a:srgbClr val="FFC000"/>
                  </a:solidFill>
                </a:rPr>
                <a:t>impacts listed in the work </a:t>
              </a:r>
              <a:r>
                <a:rPr lang="en-US" sz="1100" dirty="0" err="1">
                  <a:solidFill>
                    <a:srgbClr val="FFC000"/>
                  </a:solidFill>
                </a:rPr>
                <a:t>programme</a:t>
              </a:r>
              <a:r>
                <a:rPr lang="en-US" sz="1100" dirty="0">
                  <a:solidFill>
                    <a:srgbClr val="FFC000"/>
                  </a:solidFill>
                </a:rPr>
                <a:t> under the relevant topic </a:t>
              </a:r>
              <a:endParaRPr lang="en-GB" sz="1100" dirty="0">
                <a:solidFill>
                  <a:srgbClr val="FFC000"/>
                </a:solidFill>
                <a:ea typeface="Verdana" panose="020B0604030504040204" pitchFamily="34" charset="0"/>
                <a:cs typeface="Verdana" panose="020B0604030504040204" pitchFamily="34" charset="0"/>
              </a:endParaRPr>
            </a:p>
            <a:p>
              <a:pPr>
                <a:spcBef>
                  <a:spcPts val="600"/>
                </a:spcBef>
                <a:spcAft>
                  <a:spcPts val="0"/>
                </a:spcAft>
              </a:pPr>
              <a:r>
                <a:rPr lang="en-GB" sz="1100" dirty="0">
                  <a:solidFill>
                    <a:srgbClr val="FFC000"/>
                  </a:solidFill>
                </a:rPr>
                <a:t>Any substantial impacts not mentioned in the work programme, that would enhance innovation capacity, </a:t>
              </a:r>
              <a:r>
                <a:rPr lang="en-GB" sz="1100" dirty="0" err="1" smtClean="0">
                  <a:solidFill>
                    <a:srgbClr val="FFC000"/>
                  </a:solidFill>
                </a:rPr>
                <a:t>creat</a:t>
              </a:r>
              <a:r>
                <a:rPr lang="pl-PL" sz="1100" dirty="0" smtClean="0">
                  <a:solidFill>
                    <a:srgbClr val="FFC000"/>
                  </a:solidFill>
                </a:rPr>
                <a:t>e</a:t>
              </a:r>
              <a:r>
                <a:rPr lang="en-GB" sz="1100" dirty="0" smtClean="0">
                  <a:solidFill>
                    <a:srgbClr val="FFC000"/>
                  </a:solidFill>
                </a:rPr>
                <a:t> </a:t>
              </a:r>
              <a:r>
                <a:rPr lang="en-GB" sz="1100" dirty="0">
                  <a:solidFill>
                    <a:srgbClr val="FFC000"/>
                  </a:solidFill>
                </a:rPr>
                <a:t>new market opportunities, </a:t>
              </a:r>
              <a:r>
                <a:rPr lang="en-GB" sz="1100" dirty="0" smtClean="0">
                  <a:solidFill>
                    <a:srgbClr val="FFC000"/>
                  </a:solidFill>
                </a:rPr>
                <a:t>strengthen </a:t>
              </a:r>
              <a:r>
                <a:rPr lang="en-GB" sz="1100" dirty="0">
                  <a:solidFill>
                    <a:srgbClr val="FFC000"/>
                  </a:solidFill>
                </a:rPr>
                <a:t>competitiveness and growth of companies, address issues related to climate change or the environment, or bring other important benefits for </a:t>
              </a:r>
              <a:r>
                <a:rPr lang="en-GB" sz="1100" dirty="0" smtClean="0">
                  <a:solidFill>
                    <a:srgbClr val="FFC000"/>
                  </a:solidFill>
                </a:rPr>
                <a:t>society</a:t>
              </a:r>
              <a:r>
                <a:rPr lang="pl-PL" sz="1100" dirty="0" smtClean="0">
                  <a:solidFill>
                    <a:srgbClr val="FFC000"/>
                  </a:solidFill>
                </a:rPr>
                <a:t> (not </a:t>
              </a:r>
              <a:r>
                <a:rPr lang="pl-PL" sz="1100" dirty="0" err="1" smtClean="0">
                  <a:solidFill>
                    <a:srgbClr val="FFC000"/>
                  </a:solidFill>
                </a:rPr>
                <a:t>already</a:t>
              </a:r>
              <a:r>
                <a:rPr lang="pl-PL" sz="1100" dirty="0" smtClean="0">
                  <a:solidFill>
                    <a:srgbClr val="FFC000"/>
                  </a:solidFill>
                </a:rPr>
                <a:t> </a:t>
              </a:r>
              <a:r>
                <a:rPr lang="pl-PL" sz="1100" smtClean="0">
                  <a:solidFill>
                    <a:srgbClr val="FFC000"/>
                  </a:solidFill>
                </a:rPr>
                <a:t>covered </a:t>
              </a:r>
              <a:r>
                <a:rPr lang="pl-PL" sz="1100" dirty="0" err="1" smtClean="0">
                  <a:solidFill>
                    <a:srgbClr val="FFC000"/>
                  </a:solidFill>
                </a:rPr>
                <a:t>above</a:t>
              </a:r>
              <a:r>
                <a:rPr lang="pl-PL" sz="1100" dirty="0" smtClean="0">
                  <a:solidFill>
                    <a:srgbClr val="FFC000"/>
                  </a:solidFill>
                </a:rPr>
                <a:t>)</a:t>
              </a:r>
              <a:r>
                <a:rPr lang="en-GB" sz="1100" dirty="0" smtClean="0">
                  <a:solidFill>
                    <a:srgbClr val="FFC000"/>
                  </a:solidFill>
                </a:rPr>
                <a:t> </a:t>
              </a:r>
              <a:endParaRPr lang="en-GB" sz="1100" dirty="0">
                <a:solidFill>
                  <a:srgbClr val="FFC000"/>
                </a:solidFill>
              </a:endParaRPr>
            </a:p>
            <a:p>
              <a:pPr>
                <a:spcBef>
                  <a:spcPts val="600"/>
                </a:spcBef>
                <a:spcAft>
                  <a:spcPts val="0"/>
                </a:spcAft>
              </a:pPr>
              <a:r>
                <a:rPr lang="en-GB" sz="1100" dirty="0">
                  <a:solidFill>
                    <a:srgbClr val="FFC000"/>
                  </a:solidFill>
                </a:rPr>
                <a:t>Quality of the proposed measures </a:t>
              </a:r>
              <a:r>
                <a:rPr lang="en-GB" sz="1100" dirty="0" smtClean="0">
                  <a:solidFill>
                    <a:srgbClr val="FFC000"/>
                  </a:solidFill>
                </a:rPr>
                <a:t>to</a:t>
              </a:r>
              <a:r>
                <a:rPr lang="pl-PL" sz="1100" dirty="0" smtClean="0">
                  <a:solidFill>
                    <a:srgbClr val="FFC000"/>
                  </a:solidFill>
                </a:rPr>
                <a:t> e</a:t>
              </a:r>
              <a:r>
                <a:rPr lang="en-GB" sz="1100" dirty="0" err="1" smtClean="0">
                  <a:solidFill>
                    <a:srgbClr val="FFC000"/>
                  </a:solidFill>
                </a:rPr>
                <a:t>xploit</a:t>
              </a:r>
              <a:r>
                <a:rPr lang="en-GB" sz="1100" dirty="0" smtClean="0">
                  <a:solidFill>
                    <a:srgbClr val="FFC000"/>
                  </a:solidFill>
                </a:rPr>
                <a:t> </a:t>
              </a:r>
              <a:r>
                <a:rPr lang="en-GB" sz="1100" dirty="0">
                  <a:solidFill>
                    <a:srgbClr val="FFC000"/>
                  </a:solidFill>
                </a:rPr>
                <a:t>and disseminate the project </a:t>
              </a:r>
              <a:r>
                <a:rPr lang="en-GB" sz="1100" dirty="0" smtClean="0">
                  <a:solidFill>
                    <a:srgbClr val="FFC000"/>
                  </a:solidFill>
                </a:rPr>
                <a:t>results</a:t>
              </a:r>
              <a:endParaRPr lang="en-GB" sz="1100" b="0" dirty="0">
                <a:solidFill>
                  <a:schemeClr val="tx1"/>
                </a:solidFill>
                <a:ea typeface="Verdana" panose="020B0604030504040204" pitchFamily="34" charset="0"/>
                <a:cs typeface="Verdana" panose="020B0604030504040204" pitchFamily="34" charset="0"/>
              </a:endParaRPr>
            </a:p>
          </p:txBody>
        </p:sp>
        <p:sp>
          <p:nvSpPr>
            <p:cNvPr id="18" name="TextBox 17"/>
            <p:cNvSpPr txBox="1"/>
            <p:nvPr/>
          </p:nvSpPr>
          <p:spPr>
            <a:xfrm>
              <a:off x="686466" y="1196752"/>
              <a:ext cx="357142" cy="1656184"/>
            </a:xfrm>
            <a:prstGeom prst="rect">
              <a:avLst/>
            </a:prstGeom>
            <a:noFill/>
          </p:spPr>
          <p:txBody>
            <a:bodyPr vert="vert270" wrap="none" rtlCol="0">
              <a:noAutofit/>
            </a:bodyPr>
            <a:lstStyle/>
            <a:p>
              <a:pPr algn="ctr"/>
              <a:r>
                <a:rPr lang="fr-BE" sz="1200" dirty="0" smtClean="0">
                  <a:solidFill>
                    <a:schemeClr val="tx1"/>
                  </a:solidFill>
                </a:rPr>
                <a:t>Impact</a:t>
              </a:r>
              <a:endParaRPr lang="en-GB" sz="1200" b="0" dirty="0">
                <a:solidFill>
                  <a:schemeClr val="tx1"/>
                </a:solidFill>
                <a:ea typeface="Verdana" panose="020B0604030504040204" pitchFamily="34" charset="0"/>
                <a:cs typeface="Verdana" panose="020B0604030504040204" pitchFamily="34" charset="0"/>
              </a:endParaRPr>
            </a:p>
          </p:txBody>
        </p:sp>
      </p:grpSp>
      <p:sp>
        <p:nvSpPr>
          <p:cNvPr id="24" name="Rectangle 23"/>
          <p:cNvSpPr/>
          <p:nvPr/>
        </p:nvSpPr>
        <p:spPr>
          <a:xfrm>
            <a:off x="548705" y="745025"/>
            <a:ext cx="8496944" cy="400110"/>
          </a:xfrm>
          <a:prstGeom prst="rect">
            <a:avLst/>
          </a:prstGeom>
        </p:spPr>
        <p:txBody>
          <a:bodyPr wrap="square">
            <a:spAutoFit/>
          </a:bodyPr>
          <a:lstStyle/>
          <a:p>
            <a:r>
              <a:rPr lang="en-US" sz="2000" dirty="0" smtClean="0">
                <a:solidFill>
                  <a:srgbClr val="0070C0"/>
                </a:solidFill>
              </a:rPr>
              <a:t>SME </a:t>
            </a:r>
            <a:r>
              <a:rPr lang="en-US" sz="2000" dirty="0">
                <a:solidFill>
                  <a:srgbClr val="0070C0"/>
                </a:solidFill>
              </a:rPr>
              <a:t>instrument  </a:t>
            </a:r>
            <a:endParaRPr lang="en-GB" sz="2000" dirty="0">
              <a:solidFill>
                <a:srgbClr val="0070C0"/>
              </a:solidFill>
            </a:endParaRPr>
          </a:p>
        </p:txBody>
      </p:sp>
      <p:grpSp>
        <p:nvGrpSpPr>
          <p:cNvPr id="21" name="Group 20"/>
          <p:cNvGrpSpPr/>
          <p:nvPr/>
        </p:nvGrpSpPr>
        <p:grpSpPr>
          <a:xfrm>
            <a:off x="539552" y="4797153"/>
            <a:ext cx="8280920" cy="1872208"/>
            <a:chOff x="395536" y="1196752"/>
            <a:chExt cx="8280920" cy="1656184"/>
          </a:xfrm>
        </p:grpSpPr>
        <p:sp>
          <p:nvSpPr>
            <p:cNvPr id="25" name="Rounded Rectangle 24"/>
            <p:cNvSpPr/>
            <p:nvPr/>
          </p:nvSpPr>
          <p:spPr>
            <a:xfrm>
              <a:off x="395536" y="1196752"/>
              <a:ext cx="8280920" cy="1656184"/>
            </a:xfrm>
            <a:prstGeom prst="roundRect">
              <a:avLst/>
            </a:prstGeom>
            <a:solidFill>
              <a:schemeClr val="accent1">
                <a:lumMod val="90000"/>
              </a:schemeClr>
            </a:solidFill>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defTabSz="457200" fontAlgn="auto">
                <a:spcBef>
                  <a:spcPts val="0"/>
                </a:spcBef>
                <a:spcAft>
                  <a:spcPts val="0"/>
                </a:spcAft>
              </a:pPr>
              <a:endParaRPr lang="en-GB" sz="1200" b="0" dirty="0">
                <a:solidFill>
                  <a:schemeClr val="tx1"/>
                </a:solidFill>
                <a:ea typeface="Verdana" panose="020B0604030504040204" pitchFamily="34" charset="0"/>
                <a:cs typeface="Verdana" panose="020B0604030504040204" pitchFamily="34" charset="0"/>
              </a:endParaRPr>
            </a:p>
          </p:txBody>
        </p:sp>
        <p:sp>
          <p:nvSpPr>
            <p:cNvPr id="26" name="Rounded Rectangle 25"/>
            <p:cNvSpPr/>
            <p:nvPr/>
          </p:nvSpPr>
          <p:spPr>
            <a:xfrm>
              <a:off x="1187624" y="1278743"/>
              <a:ext cx="7272808" cy="1502185"/>
            </a:xfrm>
            <a:prstGeom prst="roundRect">
              <a:avLst/>
            </a:prstGeom>
            <a:solidFill>
              <a:schemeClr val="accent1">
                <a:lumMod val="50000"/>
              </a:schemeClr>
            </a:solidFill>
            <a:effectLst>
              <a:outerShdw blurRad="50800" dist="38100" algn="l" rotWithShape="0">
                <a:prstClr val="black">
                  <a:alpha val="40000"/>
                </a:prstClr>
              </a:out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spcBef>
                  <a:spcPts val="600"/>
                </a:spcBef>
              </a:pPr>
              <a:r>
                <a:rPr lang="en-GB" sz="1100" dirty="0">
                  <a:solidFill>
                    <a:srgbClr val="FFC000"/>
                  </a:solidFill>
                </a:rPr>
                <a:t>Quality and effectiveness of the work plan, including extent to which the resources assigned to work packages are in line with their objectives and deliverables</a:t>
              </a:r>
            </a:p>
            <a:p>
              <a:pPr>
                <a:spcBef>
                  <a:spcPts val="600"/>
                </a:spcBef>
              </a:pPr>
              <a:r>
                <a:rPr lang="en-GB" sz="1100" dirty="0" smtClean="0">
                  <a:solidFill>
                    <a:srgbClr val="FFC000"/>
                  </a:solidFill>
                </a:rPr>
                <a:t>Complementarity </a:t>
              </a:r>
              <a:r>
                <a:rPr lang="en-GB" sz="1100" dirty="0">
                  <a:solidFill>
                    <a:srgbClr val="FFC000"/>
                  </a:solidFill>
                </a:rPr>
                <a:t>of the participants and extent to which the consortium as a whole brings together the necessary expertise </a:t>
              </a:r>
            </a:p>
            <a:p>
              <a:pPr>
                <a:spcBef>
                  <a:spcPts val="600"/>
                </a:spcBef>
              </a:pPr>
              <a:r>
                <a:rPr lang="en-GB" sz="1100" dirty="0">
                  <a:solidFill>
                    <a:srgbClr val="FFC000"/>
                  </a:solidFill>
                  <a:ea typeface="Verdana" panose="020B0604030504040204" pitchFamily="34" charset="0"/>
                  <a:cs typeface="Verdana" panose="020B0604030504040204" pitchFamily="34" charset="0"/>
                </a:rPr>
                <a:t>Appropriateness of the allocation of tasks, ensuring that all participants have a valid role and adequate resources in the project to fulfil that role</a:t>
              </a:r>
              <a:endParaRPr lang="en-GB" sz="1100" dirty="0">
                <a:solidFill>
                  <a:schemeClr val="tx1"/>
                </a:solidFill>
                <a:ea typeface="Verdana" panose="020B0604030504040204" pitchFamily="34" charset="0"/>
                <a:cs typeface="Verdana" panose="020B0604030504040204" pitchFamily="34" charset="0"/>
              </a:endParaRPr>
            </a:p>
            <a:p>
              <a:pPr algn="ctr" defTabSz="457200" fontAlgn="auto">
                <a:spcBef>
                  <a:spcPts val="0"/>
                </a:spcBef>
                <a:spcAft>
                  <a:spcPts val="0"/>
                </a:spcAft>
              </a:pPr>
              <a:endParaRPr lang="en-GB" sz="1100" b="0" dirty="0">
                <a:solidFill>
                  <a:schemeClr val="tx1"/>
                </a:solidFill>
                <a:ea typeface="Verdana" panose="020B0604030504040204" pitchFamily="34" charset="0"/>
                <a:cs typeface="Verdana" panose="020B0604030504040204" pitchFamily="34" charset="0"/>
              </a:endParaRPr>
            </a:p>
          </p:txBody>
        </p:sp>
        <p:sp>
          <p:nvSpPr>
            <p:cNvPr id="27" name="TextBox 26"/>
            <p:cNvSpPr txBox="1"/>
            <p:nvPr/>
          </p:nvSpPr>
          <p:spPr>
            <a:xfrm>
              <a:off x="686466" y="1196752"/>
              <a:ext cx="357142" cy="1656184"/>
            </a:xfrm>
            <a:prstGeom prst="rect">
              <a:avLst/>
            </a:prstGeom>
            <a:noFill/>
          </p:spPr>
          <p:txBody>
            <a:bodyPr vert="vert270" wrap="square" rtlCol="0">
              <a:noAutofit/>
            </a:bodyPr>
            <a:lstStyle/>
            <a:p>
              <a:pPr algn="ctr"/>
              <a:r>
                <a:rPr lang="en-US" sz="1200" dirty="0" smtClean="0">
                  <a:solidFill>
                    <a:schemeClr val="tx1"/>
                  </a:solidFill>
                </a:rPr>
                <a:t>Implementation </a:t>
              </a:r>
              <a:endParaRPr lang="en-GB" sz="1200" dirty="0">
                <a:solidFill>
                  <a:schemeClr val="tx1"/>
                </a:solidFill>
                <a:ea typeface="Verdana" panose="020B0604030504040204" pitchFamily="34" charset="0"/>
                <a:cs typeface="Verdana" panose="020B0604030504040204" pitchFamily="34" charset="0"/>
              </a:endParaRPr>
            </a:p>
          </p:txBody>
        </p:sp>
      </p:grpSp>
    </p:spTree>
    <p:extLst>
      <p:ext uri="{BB962C8B-B14F-4D97-AF65-F5344CB8AC3E}">
        <p14:creationId xmlns:p14="http://schemas.microsoft.com/office/powerpoint/2010/main" val="789468937"/>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tekstu 2"/>
          <p:cNvSpPr>
            <a:spLocks noGrp="1"/>
          </p:cNvSpPr>
          <p:nvPr>
            <p:ph idx="10"/>
          </p:nvPr>
        </p:nvSpPr>
        <p:spPr>
          <a:xfrm>
            <a:off x="4122000" y="4293096"/>
            <a:ext cx="4536504" cy="792088"/>
          </a:xfrm>
        </p:spPr>
        <p:txBody>
          <a:bodyPr/>
          <a:lstStyle/>
          <a:p>
            <a:endParaRPr lang="en-GB" dirty="0"/>
          </a:p>
        </p:txBody>
      </p:sp>
      <p:sp>
        <p:nvSpPr>
          <p:cNvPr id="2" name="Tytuł 1"/>
          <p:cNvSpPr>
            <a:spLocks noGrp="1"/>
          </p:cNvSpPr>
          <p:nvPr>
            <p:ph type="title"/>
          </p:nvPr>
        </p:nvSpPr>
        <p:spPr/>
        <p:txBody>
          <a:bodyPr>
            <a:normAutofit/>
          </a:bodyPr>
          <a:lstStyle/>
          <a:p>
            <a:r>
              <a:rPr lang="pl-PL" dirty="0" smtClean="0"/>
              <a:t>SME </a:t>
            </a:r>
            <a:r>
              <a:rPr lang="pl-PL" dirty="0"/>
              <a:t>Instrument</a:t>
            </a:r>
            <a:br>
              <a:rPr lang="pl-PL" dirty="0"/>
            </a:br>
            <a:r>
              <a:rPr lang="pl-PL" dirty="0"/>
              <a:t>Evaluation </a:t>
            </a:r>
            <a:r>
              <a:rPr lang="pl-PL" dirty="0" err="1" smtClean="0"/>
              <a:t>Questions</a:t>
            </a:r>
            <a:endParaRPr lang="en-GB" dirty="0"/>
          </a:p>
        </p:txBody>
      </p:sp>
      <p:sp>
        <p:nvSpPr>
          <p:cNvPr id="4" name="Symbol zastępczy zawartości 3"/>
          <p:cNvSpPr>
            <a:spLocks noGrp="1"/>
          </p:cNvSpPr>
          <p:nvPr>
            <p:ph idx="11"/>
          </p:nvPr>
        </p:nvSpPr>
        <p:spPr/>
        <p:txBody>
          <a:bodyPr/>
          <a:lstStyle/>
          <a:p>
            <a:endParaRPr lang="en-GB"/>
          </a:p>
        </p:txBody>
      </p:sp>
    </p:spTree>
    <p:extLst>
      <p:ext uri="{BB962C8B-B14F-4D97-AF65-F5344CB8AC3E}">
        <p14:creationId xmlns:p14="http://schemas.microsoft.com/office/powerpoint/2010/main" val="813358546"/>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dirty="0" smtClean="0"/>
              <a:t>EXCELLENCE (1)</a:t>
            </a:r>
            <a:endParaRPr lang="en-GB" dirty="0"/>
          </a:p>
        </p:txBody>
      </p:sp>
      <p:sp>
        <p:nvSpPr>
          <p:cNvPr id="3" name="Symbol zastępczy zawartości 2"/>
          <p:cNvSpPr>
            <a:spLocks noGrp="1"/>
          </p:cNvSpPr>
          <p:nvPr>
            <p:ph idx="1"/>
          </p:nvPr>
        </p:nvSpPr>
        <p:spPr/>
        <p:txBody>
          <a:bodyPr>
            <a:normAutofit fontScale="85000" lnSpcReduction="20000"/>
          </a:bodyPr>
          <a:lstStyle/>
          <a:p>
            <a:pPr>
              <a:spcAft>
                <a:spcPts val="1000"/>
              </a:spcAft>
            </a:pPr>
            <a:r>
              <a:rPr lang="en-GB" dirty="0" smtClean="0">
                <a:solidFill>
                  <a:srgbClr val="FFC000"/>
                </a:solidFill>
              </a:rPr>
              <a:t>Clarity and pertinence of the objectives</a:t>
            </a:r>
          </a:p>
          <a:p>
            <a:pPr lvl="1"/>
            <a:r>
              <a:rPr lang="en-GB" dirty="0"/>
              <a:t>The objectives for the feasibility study and the approach and activities to be developed </a:t>
            </a:r>
            <a:r>
              <a:rPr lang="en-GB" dirty="0" smtClean="0"/>
              <a:t>are </a:t>
            </a:r>
            <a:r>
              <a:rPr lang="en-GB" dirty="0"/>
              <a:t>consistent with the expected impact of the project</a:t>
            </a:r>
          </a:p>
          <a:p>
            <a:r>
              <a:rPr lang="en-US" dirty="0">
                <a:solidFill>
                  <a:srgbClr val="FFC000"/>
                </a:solidFill>
              </a:rPr>
              <a:t>Soundness of the concept, including </a:t>
            </a:r>
            <a:r>
              <a:rPr lang="pl-PL" dirty="0" err="1">
                <a:solidFill>
                  <a:srgbClr val="FFC000"/>
                </a:solidFill>
              </a:rPr>
              <a:t>appropriate</a:t>
            </a:r>
            <a:r>
              <a:rPr lang="en-US" dirty="0">
                <a:solidFill>
                  <a:srgbClr val="FFC000"/>
                </a:solidFill>
              </a:rPr>
              <a:t> considerations</a:t>
            </a:r>
            <a:r>
              <a:rPr lang="pl-PL" dirty="0">
                <a:solidFill>
                  <a:srgbClr val="FFC000"/>
                </a:solidFill>
              </a:rPr>
              <a:t> of </a:t>
            </a:r>
            <a:r>
              <a:rPr lang="pl-PL" dirty="0" err="1">
                <a:solidFill>
                  <a:srgbClr val="FFC000"/>
                </a:solidFill>
              </a:rPr>
              <a:t>interdisciplinary</a:t>
            </a:r>
            <a:r>
              <a:rPr lang="pl-PL" dirty="0">
                <a:solidFill>
                  <a:srgbClr val="FFC000"/>
                </a:solidFill>
              </a:rPr>
              <a:t> </a:t>
            </a:r>
            <a:r>
              <a:rPr lang="pl-PL" dirty="0" err="1">
                <a:solidFill>
                  <a:srgbClr val="FFC000"/>
                </a:solidFill>
              </a:rPr>
              <a:t>approaches</a:t>
            </a:r>
            <a:r>
              <a:rPr lang="pl-PL" dirty="0">
                <a:solidFill>
                  <a:srgbClr val="FFC000"/>
                </a:solidFill>
              </a:rPr>
              <a:t> and,</a:t>
            </a:r>
            <a:r>
              <a:rPr lang="en-US" dirty="0">
                <a:solidFill>
                  <a:srgbClr val="FFC000"/>
                </a:solidFill>
              </a:rPr>
              <a:t> where relevant</a:t>
            </a:r>
            <a:r>
              <a:rPr lang="pl-PL" dirty="0">
                <a:solidFill>
                  <a:srgbClr val="FFC000"/>
                </a:solidFill>
              </a:rPr>
              <a:t>, </a:t>
            </a:r>
            <a:r>
              <a:rPr lang="pl-PL" dirty="0" err="1">
                <a:solidFill>
                  <a:srgbClr val="FFC000"/>
                </a:solidFill>
              </a:rPr>
              <a:t>use</a:t>
            </a:r>
            <a:r>
              <a:rPr lang="pl-PL" dirty="0">
                <a:solidFill>
                  <a:srgbClr val="FFC000"/>
                </a:solidFill>
              </a:rPr>
              <a:t> of </a:t>
            </a:r>
            <a:r>
              <a:rPr lang="pl-PL" dirty="0" err="1">
                <a:solidFill>
                  <a:srgbClr val="FFC000"/>
                </a:solidFill>
              </a:rPr>
              <a:t>stakeholder</a:t>
            </a:r>
            <a:r>
              <a:rPr lang="pl-PL" dirty="0">
                <a:solidFill>
                  <a:srgbClr val="FFC000"/>
                </a:solidFill>
              </a:rPr>
              <a:t> </a:t>
            </a:r>
            <a:r>
              <a:rPr lang="pl-PL" dirty="0" err="1" smtClean="0">
                <a:solidFill>
                  <a:srgbClr val="FFC000"/>
                </a:solidFill>
              </a:rPr>
              <a:t>knowledge</a:t>
            </a:r>
            <a:endParaRPr lang="pl-PL" dirty="0">
              <a:solidFill>
                <a:srgbClr val="FFC000"/>
              </a:solidFill>
            </a:endParaRPr>
          </a:p>
          <a:p>
            <a:pPr lvl="1"/>
            <a:r>
              <a:rPr lang="en-GB" dirty="0" smtClean="0"/>
              <a:t>The </a:t>
            </a:r>
            <a:r>
              <a:rPr lang="en-GB" dirty="0"/>
              <a:t>proposal reflects a very good understanding of both risks and opportunities related to a successful market introduction of the innovation, from a technical, </a:t>
            </a:r>
            <a:r>
              <a:rPr lang="pl-PL" dirty="0"/>
              <a:t>c</a:t>
            </a:r>
            <a:r>
              <a:rPr lang="en-GB" dirty="0" err="1"/>
              <a:t>ommercial</a:t>
            </a:r>
            <a:r>
              <a:rPr lang="pl-PL" dirty="0"/>
              <a:t> </a:t>
            </a:r>
            <a:r>
              <a:rPr lang="en-GB" dirty="0"/>
              <a:t>and regulatory point of view</a:t>
            </a:r>
            <a:endParaRPr lang="pl-PL" dirty="0"/>
          </a:p>
          <a:p>
            <a:r>
              <a:rPr lang="en-GB" dirty="0" smtClean="0">
                <a:solidFill>
                  <a:srgbClr val="FFC000"/>
                </a:solidFill>
              </a:rPr>
              <a:t>Credibility </a:t>
            </a:r>
            <a:r>
              <a:rPr lang="en-GB" dirty="0">
                <a:solidFill>
                  <a:srgbClr val="FFC000"/>
                </a:solidFill>
              </a:rPr>
              <a:t>of the proposed </a:t>
            </a:r>
            <a:r>
              <a:rPr lang="pl-PL" dirty="0" err="1" smtClean="0">
                <a:solidFill>
                  <a:srgbClr val="FFC000"/>
                </a:solidFill>
              </a:rPr>
              <a:t>methodology</a:t>
            </a:r>
            <a:endParaRPr lang="en-GB" dirty="0">
              <a:solidFill>
                <a:srgbClr val="FFC000"/>
              </a:solidFill>
            </a:endParaRPr>
          </a:p>
          <a:p>
            <a:pPr lvl="1"/>
            <a:r>
              <a:rPr lang="en-GB" dirty="0" smtClean="0"/>
              <a:t>The </a:t>
            </a:r>
            <a:r>
              <a:rPr lang="en-GB" dirty="0"/>
              <a:t>expected performance of the innovation is</a:t>
            </a:r>
            <a:r>
              <a:rPr lang="pl-PL" dirty="0"/>
              <a:t> </a:t>
            </a:r>
            <a:r>
              <a:rPr lang="en-GB" dirty="0"/>
              <a:t>convincing and has</a:t>
            </a:r>
            <a:r>
              <a:rPr lang="pl-PL" dirty="0"/>
              <a:t> </a:t>
            </a:r>
            <a:r>
              <a:rPr lang="en-GB" dirty="0"/>
              <a:t>the potential to be</a:t>
            </a:r>
            <a:r>
              <a:rPr lang="pl-PL" dirty="0"/>
              <a:t> </a:t>
            </a:r>
            <a:r>
              <a:rPr lang="en-GB" dirty="0"/>
              <a:t>relevant in terms of best value for money.</a:t>
            </a:r>
          </a:p>
          <a:p>
            <a:pPr lvl="1"/>
            <a:r>
              <a:rPr lang="en-GB" dirty="0" smtClean="0"/>
              <a:t>The </a:t>
            </a:r>
            <a:r>
              <a:rPr lang="en-GB" dirty="0"/>
              <a:t>history and current stage of development of the innovation are well described. The steps planned to take this innovation to the market are clearly outline</a:t>
            </a:r>
            <a:r>
              <a:rPr lang="pl-PL" dirty="0"/>
              <a:t>d</a:t>
            </a:r>
          </a:p>
          <a:p>
            <a:pPr marL="457200" lvl="1" indent="0">
              <a:buNone/>
            </a:pPr>
            <a:endParaRPr lang="en-GB" dirty="0"/>
          </a:p>
          <a:p>
            <a:pPr lvl="1"/>
            <a:endParaRPr lang="en-GB" dirty="0"/>
          </a:p>
        </p:txBody>
      </p:sp>
    </p:spTree>
    <p:extLst>
      <p:ext uri="{BB962C8B-B14F-4D97-AF65-F5344CB8AC3E}">
        <p14:creationId xmlns:p14="http://schemas.microsoft.com/office/powerpoint/2010/main" val="2474553678"/>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dirty="0" smtClean="0"/>
              <a:t>EXCELLENCE (2)</a:t>
            </a:r>
            <a:endParaRPr lang="en-GB" dirty="0"/>
          </a:p>
        </p:txBody>
      </p:sp>
      <p:sp>
        <p:nvSpPr>
          <p:cNvPr id="3" name="Symbol zastępczy zawartości 2"/>
          <p:cNvSpPr>
            <a:spLocks noGrp="1"/>
          </p:cNvSpPr>
          <p:nvPr>
            <p:ph idx="1"/>
          </p:nvPr>
        </p:nvSpPr>
        <p:spPr/>
        <p:txBody>
          <a:bodyPr>
            <a:normAutofit fontScale="92500"/>
          </a:bodyPr>
          <a:lstStyle/>
          <a:p>
            <a:pPr>
              <a:spcBef>
                <a:spcPts val="600"/>
              </a:spcBef>
              <a:spcAft>
                <a:spcPts val="0"/>
              </a:spcAft>
            </a:pPr>
            <a:r>
              <a:rPr lang="pl-PL" dirty="0" err="1">
                <a:solidFill>
                  <a:srgbClr val="FFC000"/>
                </a:solidFill>
              </a:rPr>
              <a:t>Extent</a:t>
            </a:r>
            <a:r>
              <a:rPr lang="pl-PL" dirty="0">
                <a:solidFill>
                  <a:srgbClr val="FFC000"/>
                </a:solidFill>
              </a:rPr>
              <a:t> </a:t>
            </a:r>
            <a:r>
              <a:rPr lang="pl-PL" dirty="0" err="1">
                <a:solidFill>
                  <a:srgbClr val="FFC000"/>
                </a:solidFill>
              </a:rPr>
              <a:t>that</a:t>
            </a:r>
            <a:r>
              <a:rPr lang="pl-PL" dirty="0">
                <a:solidFill>
                  <a:srgbClr val="FFC000"/>
                </a:solidFill>
              </a:rPr>
              <a:t> the </a:t>
            </a:r>
            <a:r>
              <a:rPr lang="pl-PL" dirty="0" err="1">
                <a:solidFill>
                  <a:srgbClr val="FFC000"/>
                </a:solidFill>
              </a:rPr>
              <a:t>proposed</a:t>
            </a:r>
            <a:r>
              <a:rPr lang="pl-PL" dirty="0">
                <a:solidFill>
                  <a:srgbClr val="FFC000"/>
                </a:solidFill>
              </a:rPr>
              <a:t> </a:t>
            </a:r>
            <a:r>
              <a:rPr lang="pl-PL" dirty="0" err="1">
                <a:solidFill>
                  <a:srgbClr val="FFC000"/>
                </a:solidFill>
              </a:rPr>
              <a:t>work</a:t>
            </a:r>
            <a:r>
              <a:rPr lang="pl-PL" dirty="0">
                <a:solidFill>
                  <a:srgbClr val="FFC000"/>
                </a:solidFill>
              </a:rPr>
              <a:t> </a:t>
            </a:r>
            <a:r>
              <a:rPr lang="pl-PL" dirty="0" err="1">
                <a:solidFill>
                  <a:srgbClr val="FFC000"/>
                </a:solidFill>
              </a:rPr>
              <a:t>is</a:t>
            </a:r>
            <a:r>
              <a:rPr lang="pl-PL" dirty="0">
                <a:solidFill>
                  <a:srgbClr val="FFC000"/>
                </a:solidFill>
              </a:rPr>
              <a:t> </a:t>
            </a:r>
            <a:r>
              <a:rPr lang="pl-PL" dirty="0" err="1">
                <a:solidFill>
                  <a:srgbClr val="FFC000"/>
                </a:solidFill>
              </a:rPr>
              <a:t>beyond</a:t>
            </a:r>
            <a:r>
              <a:rPr lang="pl-PL" dirty="0">
                <a:solidFill>
                  <a:srgbClr val="FFC000"/>
                </a:solidFill>
              </a:rPr>
              <a:t> the </a:t>
            </a:r>
            <a:r>
              <a:rPr lang="pl-PL" dirty="0" err="1">
                <a:solidFill>
                  <a:srgbClr val="FFC000"/>
                </a:solidFill>
              </a:rPr>
              <a:t>state</a:t>
            </a:r>
            <a:r>
              <a:rPr lang="pl-PL" dirty="0">
                <a:solidFill>
                  <a:srgbClr val="FFC000"/>
                </a:solidFill>
              </a:rPr>
              <a:t> of the art, and </a:t>
            </a:r>
            <a:r>
              <a:rPr lang="pl-PL" dirty="0" err="1">
                <a:solidFill>
                  <a:srgbClr val="FFC000"/>
                </a:solidFill>
              </a:rPr>
              <a:t>demonstrates</a:t>
            </a:r>
            <a:r>
              <a:rPr lang="pl-PL" dirty="0">
                <a:solidFill>
                  <a:srgbClr val="FFC000"/>
                </a:solidFill>
              </a:rPr>
              <a:t> </a:t>
            </a:r>
            <a:r>
              <a:rPr lang="pl-PL" dirty="0" err="1">
                <a:solidFill>
                  <a:srgbClr val="FFC000"/>
                </a:solidFill>
              </a:rPr>
              <a:t>innovation</a:t>
            </a:r>
            <a:r>
              <a:rPr lang="pl-PL" dirty="0">
                <a:solidFill>
                  <a:srgbClr val="FFC000"/>
                </a:solidFill>
              </a:rPr>
              <a:t> </a:t>
            </a:r>
            <a:r>
              <a:rPr lang="pl-PL" dirty="0" err="1">
                <a:solidFill>
                  <a:srgbClr val="FFC000"/>
                </a:solidFill>
              </a:rPr>
              <a:t>potential</a:t>
            </a:r>
            <a:r>
              <a:rPr lang="pl-PL" dirty="0">
                <a:solidFill>
                  <a:srgbClr val="FFC000"/>
                </a:solidFill>
              </a:rPr>
              <a:t> (</a:t>
            </a:r>
            <a:r>
              <a:rPr lang="pl-PL" dirty="0" err="1">
                <a:solidFill>
                  <a:srgbClr val="FFC000"/>
                </a:solidFill>
              </a:rPr>
              <a:t>e.g</a:t>
            </a:r>
            <a:r>
              <a:rPr lang="pl-PL" dirty="0">
                <a:solidFill>
                  <a:srgbClr val="FFC000"/>
                </a:solidFill>
              </a:rPr>
              <a:t>. </a:t>
            </a:r>
            <a:r>
              <a:rPr lang="pl-PL" dirty="0" err="1">
                <a:solidFill>
                  <a:srgbClr val="FFC000"/>
                </a:solidFill>
              </a:rPr>
              <a:t>ground-braking</a:t>
            </a:r>
            <a:r>
              <a:rPr lang="pl-PL" dirty="0">
                <a:solidFill>
                  <a:srgbClr val="FFC000"/>
                </a:solidFill>
              </a:rPr>
              <a:t> </a:t>
            </a:r>
            <a:r>
              <a:rPr lang="pl-PL" dirty="0" err="1">
                <a:solidFill>
                  <a:srgbClr val="FFC000"/>
                </a:solidFill>
              </a:rPr>
              <a:t>objectives</a:t>
            </a:r>
            <a:r>
              <a:rPr lang="pl-PL" dirty="0">
                <a:solidFill>
                  <a:srgbClr val="FFC000"/>
                </a:solidFill>
              </a:rPr>
              <a:t>, </a:t>
            </a:r>
            <a:r>
              <a:rPr lang="pl-PL" dirty="0" err="1">
                <a:solidFill>
                  <a:srgbClr val="FFC000"/>
                </a:solidFill>
              </a:rPr>
              <a:t>novel</a:t>
            </a:r>
            <a:r>
              <a:rPr lang="pl-PL" dirty="0">
                <a:solidFill>
                  <a:srgbClr val="FFC000"/>
                </a:solidFill>
              </a:rPr>
              <a:t> </a:t>
            </a:r>
            <a:r>
              <a:rPr lang="pl-PL" dirty="0" err="1">
                <a:solidFill>
                  <a:srgbClr val="FFC000"/>
                </a:solidFill>
              </a:rPr>
              <a:t>concepts</a:t>
            </a:r>
            <a:r>
              <a:rPr lang="pl-PL" dirty="0">
                <a:solidFill>
                  <a:srgbClr val="FFC000"/>
                </a:solidFill>
              </a:rPr>
              <a:t> and </a:t>
            </a:r>
            <a:r>
              <a:rPr lang="pl-PL" dirty="0" err="1">
                <a:solidFill>
                  <a:srgbClr val="FFC000"/>
                </a:solidFill>
              </a:rPr>
              <a:t>approaches</a:t>
            </a:r>
            <a:r>
              <a:rPr lang="pl-PL" dirty="0">
                <a:solidFill>
                  <a:srgbClr val="FFC000"/>
                </a:solidFill>
              </a:rPr>
              <a:t>, </a:t>
            </a:r>
            <a:r>
              <a:rPr lang="pl-PL" dirty="0" err="1">
                <a:solidFill>
                  <a:srgbClr val="FFC000"/>
                </a:solidFill>
              </a:rPr>
              <a:t>new</a:t>
            </a:r>
            <a:r>
              <a:rPr lang="pl-PL" dirty="0">
                <a:solidFill>
                  <a:srgbClr val="FFC000"/>
                </a:solidFill>
              </a:rPr>
              <a:t> products, services </a:t>
            </a:r>
            <a:r>
              <a:rPr lang="pl-PL" dirty="0" err="1">
                <a:solidFill>
                  <a:srgbClr val="FFC000"/>
                </a:solidFill>
              </a:rPr>
              <a:t>or</a:t>
            </a:r>
            <a:r>
              <a:rPr lang="pl-PL" dirty="0">
                <a:solidFill>
                  <a:srgbClr val="FFC000"/>
                </a:solidFill>
              </a:rPr>
              <a:t> </a:t>
            </a:r>
            <a:r>
              <a:rPr lang="pl-PL" dirty="0" err="1">
                <a:solidFill>
                  <a:srgbClr val="FFC000"/>
                </a:solidFill>
              </a:rPr>
              <a:t>busines</a:t>
            </a:r>
            <a:r>
              <a:rPr lang="pl-PL" dirty="0">
                <a:solidFill>
                  <a:srgbClr val="FFC000"/>
                </a:solidFill>
              </a:rPr>
              <a:t> and </a:t>
            </a:r>
            <a:r>
              <a:rPr lang="pl-PL" dirty="0" err="1">
                <a:solidFill>
                  <a:srgbClr val="FFC000"/>
                </a:solidFill>
              </a:rPr>
              <a:t>organisational</a:t>
            </a:r>
            <a:r>
              <a:rPr lang="pl-PL" dirty="0">
                <a:solidFill>
                  <a:srgbClr val="FFC000"/>
                </a:solidFill>
              </a:rPr>
              <a:t> </a:t>
            </a:r>
            <a:r>
              <a:rPr lang="pl-PL" dirty="0" err="1">
                <a:solidFill>
                  <a:srgbClr val="FFC000"/>
                </a:solidFill>
              </a:rPr>
              <a:t>models</a:t>
            </a:r>
            <a:r>
              <a:rPr lang="pl-PL" dirty="0">
                <a:solidFill>
                  <a:srgbClr val="FFC000"/>
                </a:solidFill>
              </a:rPr>
              <a:t>)</a:t>
            </a:r>
          </a:p>
          <a:p>
            <a:pPr lvl="1">
              <a:spcBef>
                <a:spcPts val="1200"/>
              </a:spcBef>
            </a:pPr>
            <a:r>
              <a:rPr lang="en-GB" dirty="0"/>
              <a:t>With </a:t>
            </a:r>
            <a:r>
              <a:rPr lang="en-GB" dirty="0" smtClean="0"/>
              <a:t>the</a:t>
            </a:r>
            <a:r>
              <a:rPr lang="pl-PL" dirty="0"/>
              <a:t> </a:t>
            </a:r>
            <a:r>
              <a:rPr lang="en-GB" dirty="0" smtClean="0"/>
              <a:t>proposed innovation, </a:t>
            </a:r>
            <a:r>
              <a:rPr lang="en-GB" dirty="0"/>
              <a:t>the company </a:t>
            </a:r>
            <a:r>
              <a:rPr lang="en-GB" dirty="0" smtClean="0"/>
              <a:t>aims to explore</a:t>
            </a:r>
            <a:r>
              <a:rPr lang="pl-PL" dirty="0" smtClean="0"/>
              <a:t> </a:t>
            </a:r>
            <a:r>
              <a:rPr lang="en-GB" dirty="0" smtClean="0"/>
              <a:t>new </a:t>
            </a:r>
            <a:r>
              <a:rPr lang="en-GB" dirty="0"/>
              <a:t>market opportunities </a:t>
            </a:r>
            <a:r>
              <a:rPr lang="en-GB" dirty="0" smtClean="0"/>
              <a:t>addressing </a:t>
            </a:r>
            <a:r>
              <a:rPr lang="en-GB" dirty="0"/>
              <a:t>EU/global </a:t>
            </a:r>
            <a:r>
              <a:rPr lang="pl-PL" dirty="0" smtClean="0"/>
              <a:t>c</a:t>
            </a:r>
            <a:r>
              <a:rPr lang="en-GB" dirty="0" err="1" smtClean="0"/>
              <a:t>hallenges</a:t>
            </a:r>
            <a:r>
              <a:rPr lang="pl-PL" dirty="0"/>
              <a:t>.</a:t>
            </a:r>
            <a:endParaRPr lang="en-GB" dirty="0"/>
          </a:p>
          <a:p>
            <a:pPr lvl="1"/>
            <a:r>
              <a:rPr lang="en-GB" dirty="0" smtClean="0"/>
              <a:t>The </a:t>
            </a:r>
            <a:r>
              <a:rPr lang="en-GB" dirty="0"/>
              <a:t>proposal makes a realistic comparison with the current </a:t>
            </a:r>
            <a:r>
              <a:rPr lang="en-GB" dirty="0" smtClean="0"/>
              <a:t>state-of-the-art </a:t>
            </a:r>
            <a:r>
              <a:rPr lang="en-GB" dirty="0"/>
              <a:t>solutions, </a:t>
            </a:r>
            <a:r>
              <a:rPr lang="en-GB" dirty="0" smtClean="0"/>
              <a:t>including </a:t>
            </a:r>
            <a:r>
              <a:rPr lang="en-GB" dirty="0"/>
              <a:t>costs, technical </a:t>
            </a:r>
            <a:r>
              <a:rPr lang="en-GB" dirty="0" smtClean="0"/>
              <a:t>performance</a:t>
            </a:r>
            <a:r>
              <a:rPr lang="en-GB" dirty="0"/>
              <a:t>, environmental benefits, gender dimension, </a:t>
            </a:r>
            <a:r>
              <a:rPr lang="pl-PL" dirty="0" smtClean="0"/>
              <a:t>e</a:t>
            </a:r>
            <a:r>
              <a:rPr lang="en-GB" dirty="0" err="1" smtClean="0"/>
              <a:t>ase</a:t>
            </a:r>
            <a:r>
              <a:rPr lang="en-GB" dirty="0" smtClean="0"/>
              <a:t>-of-use </a:t>
            </a:r>
            <a:r>
              <a:rPr lang="en-GB" dirty="0"/>
              <a:t>and other features, or includes plans for achieving this information.</a:t>
            </a:r>
          </a:p>
          <a:p>
            <a:r>
              <a:rPr lang="pl-PL" dirty="0" smtClean="0">
                <a:solidFill>
                  <a:srgbClr val="FFC000"/>
                </a:solidFill>
              </a:rPr>
              <a:t>O</a:t>
            </a:r>
            <a:r>
              <a:rPr lang="en-GB" dirty="0" err="1" smtClean="0">
                <a:solidFill>
                  <a:srgbClr val="FFC000"/>
                </a:solidFill>
              </a:rPr>
              <a:t>verall</a:t>
            </a:r>
            <a:r>
              <a:rPr lang="en-GB" dirty="0" smtClean="0">
                <a:solidFill>
                  <a:srgbClr val="FFC000"/>
                </a:solidFill>
              </a:rPr>
              <a:t> assessment </a:t>
            </a:r>
            <a:r>
              <a:rPr lang="en-GB" dirty="0">
                <a:solidFill>
                  <a:srgbClr val="FFC000"/>
                </a:solidFill>
              </a:rPr>
              <a:t>of the Excellence </a:t>
            </a:r>
            <a:r>
              <a:rPr lang="en-GB" dirty="0" smtClean="0">
                <a:solidFill>
                  <a:srgbClr val="FFC000"/>
                </a:solidFill>
              </a:rPr>
              <a:t>criterion</a:t>
            </a:r>
            <a:r>
              <a:rPr lang="pl-PL" dirty="0" smtClean="0">
                <a:solidFill>
                  <a:srgbClr val="FFC000"/>
                </a:solidFill>
              </a:rPr>
              <a:t> </a:t>
            </a:r>
            <a:r>
              <a:rPr lang="en-GB" dirty="0" smtClean="0">
                <a:solidFill>
                  <a:srgbClr val="FFC000"/>
                </a:solidFill>
              </a:rPr>
              <a:t>(25</a:t>
            </a:r>
            <a:r>
              <a:rPr lang="en-GB" dirty="0">
                <a:solidFill>
                  <a:srgbClr val="FFC000"/>
                </a:solidFill>
              </a:rPr>
              <a:t>% weight in the assessment of this </a:t>
            </a:r>
            <a:r>
              <a:rPr lang="en-GB" dirty="0" smtClean="0">
                <a:solidFill>
                  <a:srgbClr val="FFC000"/>
                </a:solidFill>
              </a:rPr>
              <a:t>criterion</a:t>
            </a:r>
            <a:r>
              <a:rPr lang="en-GB" dirty="0">
                <a:solidFill>
                  <a:srgbClr val="FFC000"/>
                </a:solidFill>
              </a:rPr>
              <a:t>) </a:t>
            </a:r>
          </a:p>
          <a:p>
            <a:pPr marL="457200" lvl="1" indent="0">
              <a:buNone/>
            </a:pPr>
            <a:endParaRPr lang="pl-PL" dirty="0" smtClean="0">
              <a:solidFill>
                <a:srgbClr val="FFC000"/>
              </a:solidFill>
            </a:endParaRPr>
          </a:p>
          <a:p>
            <a:pPr marL="457200" lvl="1" indent="0">
              <a:buNone/>
            </a:pPr>
            <a:endParaRPr lang="pl-PL" dirty="0" smtClean="0">
              <a:solidFill>
                <a:srgbClr val="FFC000"/>
              </a:solidFill>
            </a:endParaRPr>
          </a:p>
          <a:p>
            <a:pPr marL="457200" lvl="1" indent="0">
              <a:buNone/>
            </a:pPr>
            <a:endParaRPr lang="en-GB" dirty="0">
              <a:solidFill>
                <a:srgbClr val="FFC000"/>
              </a:solidFill>
            </a:endParaRPr>
          </a:p>
        </p:txBody>
      </p:sp>
    </p:spTree>
    <p:extLst>
      <p:ext uri="{BB962C8B-B14F-4D97-AF65-F5344CB8AC3E}">
        <p14:creationId xmlns:p14="http://schemas.microsoft.com/office/powerpoint/2010/main" val="2232734960"/>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dirty="0" smtClean="0"/>
              <a:t>IMPACT (1)</a:t>
            </a:r>
            <a:endParaRPr lang="en-GB" dirty="0"/>
          </a:p>
        </p:txBody>
      </p:sp>
      <p:sp>
        <p:nvSpPr>
          <p:cNvPr id="3" name="Symbol zastępczy zawartości 2"/>
          <p:cNvSpPr>
            <a:spLocks noGrp="1"/>
          </p:cNvSpPr>
          <p:nvPr>
            <p:ph idx="1"/>
          </p:nvPr>
        </p:nvSpPr>
        <p:spPr/>
        <p:txBody>
          <a:bodyPr>
            <a:normAutofit lnSpcReduction="10000"/>
          </a:bodyPr>
          <a:lstStyle/>
          <a:p>
            <a:pPr>
              <a:spcAft>
                <a:spcPts val="0"/>
              </a:spcAft>
            </a:pPr>
            <a:r>
              <a:rPr lang="en-GB" dirty="0">
                <a:solidFill>
                  <a:srgbClr val="FFC000"/>
                </a:solidFill>
              </a:rPr>
              <a:t>The extent to which the outputs of the project would contribute </a:t>
            </a:r>
            <a:r>
              <a:rPr lang="en-GB" dirty="0" smtClean="0">
                <a:solidFill>
                  <a:srgbClr val="FFC000"/>
                </a:solidFill>
              </a:rPr>
              <a:t>to</a:t>
            </a:r>
            <a:r>
              <a:rPr lang="pl-PL" dirty="0" smtClean="0">
                <a:solidFill>
                  <a:srgbClr val="FFC000"/>
                </a:solidFill>
              </a:rPr>
              <a:t> </a:t>
            </a:r>
            <a:r>
              <a:rPr lang="en-GB" dirty="0" smtClean="0">
                <a:solidFill>
                  <a:srgbClr val="FFC000"/>
                </a:solidFill>
              </a:rPr>
              <a:t>each </a:t>
            </a:r>
            <a:r>
              <a:rPr lang="en-GB" dirty="0">
                <a:solidFill>
                  <a:srgbClr val="FFC000"/>
                </a:solidFill>
              </a:rPr>
              <a:t>of the expected impacts mentioned in the work programme under the relevant </a:t>
            </a:r>
            <a:r>
              <a:rPr lang="en-GB" dirty="0" smtClean="0">
                <a:solidFill>
                  <a:srgbClr val="FFC000"/>
                </a:solidFill>
              </a:rPr>
              <a:t>topic</a:t>
            </a:r>
            <a:endParaRPr lang="pl-PL" dirty="0" smtClean="0">
              <a:solidFill>
                <a:srgbClr val="FFC000"/>
              </a:solidFill>
            </a:endParaRPr>
          </a:p>
          <a:p>
            <a:pPr lvl="1">
              <a:spcBef>
                <a:spcPts val="600"/>
              </a:spcBef>
            </a:pPr>
            <a:r>
              <a:rPr lang="en-GB" dirty="0"/>
              <a:t>The proposal </a:t>
            </a:r>
            <a:r>
              <a:rPr lang="en-GB" dirty="0" smtClean="0"/>
              <a:t>describes in </a:t>
            </a:r>
            <a:r>
              <a:rPr lang="en-GB" dirty="0"/>
              <a:t>a realistic and relevant way how the innovation has the </a:t>
            </a:r>
            <a:r>
              <a:rPr lang="en-GB" dirty="0" smtClean="0"/>
              <a:t>potential </a:t>
            </a:r>
            <a:r>
              <a:rPr lang="en-GB" dirty="0"/>
              <a:t>to boost the growth of the applying </a:t>
            </a:r>
            <a:r>
              <a:rPr lang="en-GB" dirty="0" smtClean="0"/>
              <a:t>company.</a:t>
            </a:r>
            <a:endParaRPr lang="en-GB" dirty="0"/>
          </a:p>
          <a:p>
            <a:pPr>
              <a:spcBef>
                <a:spcPts val="600"/>
              </a:spcBef>
            </a:pPr>
            <a:r>
              <a:rPr lang="en-GB" dirty="0" smtClean="0">
                <a:solidFill>
                  <a:srgbClr val="FFC000"/>
                </a:solidFill>
              </a:rPr>
              <a:t>Any </a:t>
            </a:r>
            <a:r>
              <a:rPr lang="en-GB" dirty="0">
                <a:solidFill>
                  <a:srgbClr val="FFC000"/>
                </a:solidFill>
              </a:rPr>
              <a:t>substantial impacts not mentioned in the work programme, that would enhance innovation capacity, </a:t>
            </a:r>
            <a:endParaRPr lang="pl-PL" dirty="0" smtClean="0">
              <a:solidFill>
                <a:srgbClr val="FFC000"/>
              </a:solidFill>
            </a:endParaRPr>
          </a:p>
          <a:p>
            <a:pPr lvl="1">
              <a:spcBef>
                <a:spcPts val="600"/>
              </a:spcBef>
            </a:pPr>
            <a:r>
              <a:rPr lang="en-GB" dirty="0" smtClean="0"/>
              <a:t>The </a:t>
            </a:r>
            <a:r>
              <a:rPr lang="en-GB" dirty="0"/>
              <a:t>proposal demonstrates the alignment with the overall strategy of the </a:t>
            </a:r>
            <a:r>
              <a:rPr lang="en-GB" dirty="0" smtClean="0"/>
              <a:t>participating SME(s</a:t>
            </a:r>
            <a:r>
              <a:rPr lang="en-GB" dirty="0"/>
              <a:t>) and the need for commercial and management experience, including </a:t>
            </a:r>
            <a:r>
              <a:rPr lang="en-GB" dirty="0" smtClean="0"/>
              <a:t>understanding </a:t>
            </a:r>
            <a:r>
              <a:rPr lang="en-GB" dirty="0"/>
              <a:t>of the financial and organizational requirements for commercial </a:t>
            </a:r>
            <a:r>
              <a:rPr lang="en-GB" dirty="0" smtClean="0"/>
              <a:t>exploitation</a:t>
            </a:r>
            <a:endParaRPr lang="en-GB" dirty="0"/>
          </a:p>
          <a:p>
            <a:pPr marL="0" indent="0">
              <a:buNone/>
            </a:pPr>
            <a:endParaRPr lang="en-GB" dirty="0"/>
          </a:p>
        </p:txBody>
      </p:sp>
    </p:spTree>
    <p:extLst>
      <p:ext uri="{BB962C8B-B14F-4D97-AF65-F5344CB8AC3E}">
        <p14:creationId xmlns:p14="http://schemas.microsoft.com/office/powerpoint/2010/main" val="2561097877"/>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dirty="0" smtClean="0"/>
              <a:t>IMPACT (2)</a:t>
            </a:r>
            <a:endParaRPr lang="en-GB" dirty="0"/>
          </a:p>
        </p:txBody>
      </p:sp>
      <p:sp>
        <p:nvSpPr>
          <p:cNvPr id="3" name="Symbol zastępczy zawartości 2"/>
          <p:cNvSpPr>
            <a:spLocks noGrp="1"/>
          </p:cNvSpPr>
          <p:nvPr>
            <p:ph idx="1"/>
          </p:nvPr>
        </p:nvSpPr>
        <p:spPr/>
        <p:txBody>
          <a:bodyPr>
            <a:normAutofit fontScale="92500" lnSpcReduction="20000"/>
          </a:bodyPr>
          <a:lstStyle/>
          <a:p>
            <a:pPr>
              <a:spcBef>
                <a:spcPts val="600"/>
              </a:spcBef>
            </a:pPr>
            <a:r>
              <a:rPr lang="en-GB" dirty="0">
                <a:solidFill>
                  <a:srgbClr val="FFC000"/>
                </a:solidFill>
              </a:rPr>
              <a:t>creating new market opportunities, and strengthen competitiveness and growth of companies, </a:t>
            </a:r>
            <a:endParaRPr lang="pl-PL" dirty="0">
              <a:solidFill>
                <a:srgbClr val="FFC000"/>
              </a:solidFill>
            </a:endParaRPr>
          </a:p>
          <a:p>
            <a:pPr lvl="1"/>
            <a:r>
              <a:rPr lang="en-GB" dirty="0"/>
              <a:t>A European added value has been taken into account in the following aspects: a) the assessment of the market, b) the analysis of the competition, c) the impact on EU/global challenges.</a:t>
            </a:r>
          </a:p>
          <a:p>
            <a:pPr lvl="1"/>
            <a:r>
              <a:rPr lang="en-GB" dirty="0"/>
              <a:t>The proposal indicates in a convincing way that there will </a:t>
            </a:r>
            <a:r>
              <a:rPr lang="en-GB" dirty="0" smtClean="0"/>
              <a:t>be</a:t>
            </a:r>
            <a:r>
              <a:rPr lang="pl-PL" dirty="0" smtClean="0"/>
              <a:t> </a:t>
            </a:r>
            <a:r>
              <a:rPr lang="en-GB" dirty="0" smtClean="0"/>
              <a:t>demand/market </a:t>
            </a:r>
            <a:r>
              <a:rPr lang="en-GB" dirty="0"/>
              <a:t>(willingness</a:t>
            </a:r>
            <a:r>
              <a:rPr lang="pl-PL" dirty="0"/>
              <a:t> </a:t>
            </a:r>
            <a:r>
              <a:rPr lang="en-GB" dirty="0"/>
              <a:t>to pay) for the innovation when the product /solution is introduced into the market</a:t>
            </a:r>
          </a:p>
          <a:p>
            <a:pPr>
              <a:spcBef>
                <a:spcPts val="1200"/>
              </a:spcBef>
              <a:spcAft>
                <a:spcPts val="0"/>
              </a:spcAft>
            </a:pPr>
            <a:r>
              <a:rPr lang="en-GB" dirty="0" smtClean="0">
                <a:solidFill>
                  <a:srgbClr val="FFC000"/>
                </a:solidFill>
              </a:rPr>
              <a:t>address </a:t>
            </a:r>
            <a:r>
              <a:rPr lang="en-GB" dirty="0">
                <a:solidFill>
                  <a:srgbClr val="FFC000"/>
                </a:solidFill>
              </a:rPr>
              <a:t>issues related to climate change or the environment, or bring other important benefits for society </a:t>
            </a:r>
          </a:p>
          <a:p>
            <a:pPr lvl="1">
              <a:spcBef>
                <a:spcPts val="600"/>
              </a:spcBef>
            </a:pPr>
            <a:r>
              <a:rPr lang="en-GB" dirty="0" smtClean="0"/>
              <a:t>The targeted </a:t>
            </a:r>
            <a:r>
              <a:rPr lang="en-GB" dirty="0"/>
              <a:t>users or user groups of the final product/application, and their needs, are </a:t>
            </a:r>
            <a:r>
              <a:rPr lang="en-GB" dirty="0" smtClean="0"/>
              <a:t>well </a:t>
            </a:r>
            <a:r>
              <a:rPr lang="en-GB" dirty="0"/>
              <a:t>described and the proposal provides a realistic description of why the identified </a:t>
            </a:r>
            <a:r>
              <a:rPr lang="en-GB" dirty="0" smtClean="0"/>
              <a:t>groups </a:t>
            </a:r>
            <a:r>
              <a:rPr lang="en-GB" dirty="0"/>
              <a:t>will have an interest in using/buying the product/application, compared to </a:t>
            </a:r>
            <a:r>
              <a:rPr lang="en-GB" dirty="0" smtClean="0"/>
              <a:t>current </a:t>
            </a:r>
            <a:r>
              <a:rPr lang="en-GB" dirty="0"/>
              <a:t>solutions </a:t>
            </a:r>
            <a:r>
              <a:rPr lang="pl-PL" dirty="0" smtClean="0"/>
              <a:t>a</a:t>
            </a:r>
            <a:r>
              <a:rPr lang="en-GB" dirty="0" err="1" smtClean="0"/>
              <a:t>vailable</a:t>
            </a:r>
            <a:r>
              <a:rPr lang="en-GB" dirty="0" smtClean="0"/>
              <a:t>.</a:t>
            </a:r>
            <a:endParaRPr lang="en-GB" dirty="0"/>
          </a:p>
          <a:p>
            <a:endParaRPr lang="en-GB" dirty="0"/>
          </a:p>
        </p:txBody>
      </p:sp>
    </p:spTree>
    <p:extLst>
      <p:ext uri="{BB962C8B-B14F-4D97-AF65-F5344CB8AC3E}">
        <p14:creationId xmlns:p14="http://schemas.microsoft.com/office/powerpoint/2010/main" val="1737587415"/>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dirty="0" smtClean="0"/>
              <a:t>IMPACT (3)</a:t>
            </a:r>
            <a:endParaRPr lang="en-GB" dirty="0"/>
          </a:p>
        </p:txBody>
      </p:sp>
      <p:sp>
        <p:nvSpPr>
          <p:cNvPr id="3" name="Symbol zastępczy zawartości 2"/>
          <p:cNvSpPr>
            <a:spLocks noGrp="1"/>
          </p:cNvSpPr>
          <p:nvPr>
            <p:ph idx="1"/>
          </p:nvPr>
        </p:nvSpPr>
        <p:spPr/>
        <p:txBody>
          <a:bodyPr>
            <a:normAutofit fontScale="85000" lnSpcReduction="20000"/>
          </a:bodyPr>
          <a:lstStyle/>
          <a:p>
            <a:pPr>
              <a:spcBef>
                <a:spcPts val="600"/>
              </a:spcBef>
              <a:spcAft>
                <a:spcPts val="0"/>
              </a:spcAft>
            </a:pPr>
            <a:r>
              <a:rPr lang="en-GB" dirty="0" smtClean="0">
                <a:solidFill>
                  <a:srgbClr val="FFC000"/>
                </a:solidFill>
              </a:rPr>
              <a:t>Quality of the proposed measures to</a:t>
            </a:r>
            <a:r>
              <a:rPr lang="pl-PL" dirty="0" smtClean="0">
                <a:solidFill>
                  <a:srgbClr val="FFC000"/>
                </a:solidFill>
              </a:rPr>
              <a:t> e</a:t>
            </a:r>
            <a:r>
              <a:rPr lang="en-GB" dirty="0" err="1" smtClean="0">
                <a:solidFill>
                  <a:srgbClr val="FFC000"/>
                </a:solidFill>
              </a:rPr>
              <a:t>xploit</a:t>
            </a:r>
            <a:r>
              <a:rPr lang="en-GB" dirty="0" smtClean="0">
                <a:solidFill>
                  <a:srgbClr val="FFC000"/>
                </a:solidFill>
              </a:rPr>
              <a:t> and disseminate the project results (including management of IPR), and to manage research data where relevant</a:t>
            </a:r>
          </a:p>
          <a:p>
            <a:pPr lvl="1">
              <a:spcBef>
                <a:spcPts val="1200"/>
              </a:spcBef>
            </a:pPr>
            <a:r>
              <a:rPr lang="en-GB" dirty="0"/>
              <a:t>The proposal demonstrates very good understanding of the needs for a realistic and </a:t>
            </a:r>
            <a:r>
              <a:rPr lang="en-GB" dirty="0" smtClean="0"/>
              <a:t>relevant </a:t>
            </a:r>
            <a:r>
              <a:rPr lang="en-GB" dirty="0"/>
              <a:t>analysis of market conditions, total available </a:t>
            </a:r>
            <a:r>
              <a:rPr lang="en-GB" dirty="0" smtClean="0"/>
              <a:t>market </a:t>
            </a:r>
            <a:r>
              <a:rPr lang="en-GB" dirty="0"/>
              <a:t>size and growth rate, </a:t>
            </a:r>
            <a:r>
              <a:rPr lang="en-GB" dirty="0" smtClean="0"/>
              <a:t>competitors </a:t>
            </a:r>
            <a:r>
              <a:rPr lang="en-GB" dirty="0"/>
              <a:t>and competitive solutions and key </a:t>
            </a:r>
            <a:r>
              <a:rPr lang="pl-PL" dirty="0"/>
              <a:t>s</a:t>
            </a:r>
            <a:r>
              <a:rPr lang="en-GB" dirty="0" err="1" smtClean="0"/>
              <a:t>takeholders</a:t>
            </a:r>
            <a:r>
              <a:rPr lang="en-GB" dirty="0"/>
              <a:t>, or includes a plan for </a:t>
            </a:r>
            <a:r>
              <a:rPr lang="en-GB" dirty="0" smtClean="0"/>
              <a:t>achieving </a:t>
            </a:r>
            <a:r>
              <a:rPr lang="en-GB" dirty="0"/>
              <a:t>this information </a:t>
            </a:r>
          </a:p>
          <a:p>
            <a:pPr lvl="1"/>
            <a:r>
              <a:rPr lang="en-GB" dirty="0" smtClean="0"/>
              <a:t>The </a:t>
            </a:r>
            <a:r>
              <a:rPr lang="en-GB" dirty="0"/>
              <a:t>initial commercialisation plan is outlined and explains how </a:t>
            </a:r>
            <a:r>
              <a:rPr lang="en-GB" dirty="0" smtClean="0"/>
              <a:t>it will </a:t>
            </a:r>
            <a:r>
              <a:rPr lang="en-GB" dirty="0"/>
              <a:t>be further </a:t>
            </a:r>
            <a:r>
              <a:rPr lang="en-GB" dirty="0" smtClean="0"/>
              <a:t>developed </a:t>
            </a:r>
            <a:r>
              <a:rPr lang="en-GB" dirty="0"/>
              <a:t>(</a:t>
            </a:r>
            <a:r>
              <a:rPr lang="en-GB" dirty="0" smtClean="0"/>
              <a:t>in-house </a:t>
            </a:r>
            <a:r>
              <a:rPr lang="en-GB" dirty="0"/>
              <a:t>development, </a:t>
            </a:r>
            <a:r>
              <a:rPr lang="en-GB" dirty="0" smtClean="0"/>
              <a:t>licensing </a:t>
            </a:r>
            <a:r>
              <a:rPr lang="en-GB" dirty="0"/>
              <a:t>strategy, etc.) </a:t>
            </a:r>
          </a:p>
          <a:p>
            <a:pPr lvl="1"/>
            <a:r>
              <a:rPr lang="en-GB" dirty="0" smtClean="0"/>
              <a:t>The </a:t>
            </a:r>
            <a:r>
              <a:rPr lang="en-GB" dirty="0"/>
              <a:t>proposal includes a realistic and relevant description of status and strategy </a:t>
            </a:r>
            <a:r>
              <a:rPr lang="en-GB" dirty="0" smtClean="0"/>
              <a:t>of</a:t>
            </a:r>
            <a:r>
              <a:rPr lang="pl-PL" dirty="0" smtClean="0"/>
              <a:t> </a:t>
            </a:r>
            <a:r>
              <a:rPr lang="en-GB" dirty="0" smtClean="0"/>
              <a:t>knowledge </a:t>
            </a:r>
            <a:r>
              <a:rPr lang="en-GB" dirty="0"/>
              <a:t>protection, the need of "freedom to operate analysis", and current IPR </a:t>
            </a:r>
            <a:r>
              <a:rPr lang="en-GB" dirty="0" smtClean="0"/>
              <a:t>situation</a:t>
            </a:r>
            <a:r>
              <a:rPr lang="en-GB" dirty="0"/>
              <a:t>, which could include a plan for achieving this </a:t>
            </a:r>
            <a:r>
              <a:rPr lang="en-GB" dirty="0" smtClean="0"/>
              <a:t>information</a:t>
            </a:r>
            <a:r>
              <a:rPr lang="en-GB" dirty="0"/>
              <a:t>. If relevant, </a:t>
            </a:r>
            <a:r>
              <a:rPr lang="en-GB" dirty="0" smtClean="0"/>
              <a:t>potential </a:t>
            </a:r>
            <a:r>
              <a:rPr lang="en-GB" dirty="0"/>
              <a:t>regulatory requirements are also addressed. </a:t>
            </a:r>
            <a:endParaRPr lang="pl-PL" dirty="0" smtClean="0"/>
          </a:p>
          <a:p>
            <a:r>
              <a:rPr lang="pl-PL" dirty="0">
                <a:solidFill>
                  <a:srgbClr val="FFC000"/>
                </a:solidFill>
              </a:rPr>
              <a:t>O</a:t>
            </a:r>
            <a:r>
              <a:rPr lang="en-GB" dirty="0" err="1">
                <a:solidFill>
                  <a:srgbClr val="FFC000"/>
                </a:solidFill>
              </a:rPr>
              <a:t>verall</a:t>
            </a:r>
            <a:r>
              <a:rPr lang="en-GB" dirty="0">
                <a:solidFill>
                  <a:srgbClr val="FFC000"/>
                </a:solidFill>
              </a:rPr>
              <a:t> assessment of the </a:t>
            </a:r>
            <a:r>
              <a:rPr lang="pl-PL" dirty="0" err="1" smtClean="0">
                <a:solidFill>
                  <a:srgbClr val="FFC000"/>
                </a:solidFill>
              </a:rPr>
              <a:t>Impact</a:t>
            </a:r>
            <a:r>
              <a:rPr lang="en-GB" dirty="0" smtClean="0">
                <a:solidFill>
                  <a:srgbClr val="FFC000"/>
                </a:solidFill>
              </a:rPr>
              <a:t> </a:t>
            </a:r>
            <a:r>
              <a:rPr lang="en-GB" dirty="0">
                <a:solidFill>
                  <a:srgbClr val="FFC000"/>
                </a:solidFill>
              </a:rPr>
              <a:t>criterion</a:t>
            </a:r>
            <a:r>
              <a:rPr lang="pl-PL" dirty="0">
                <a:solidFill>
                  <a:srgbClr val="FFC000"/>
                </a:solidFill>
              </a:rPr>
              <a:t> </a:t>
            </a:r>
            <a:r>
              <a:rPr lang="en-GB" dirty="0">
                <a:solidFill>
                  <a:srgbClr val="FFC000"/>
                </a:solidFill>
              </a:rPr>
              <a:t>(25% weight in the assessment of this criterion) </a:t>
            </a:r>
          </a:p>
          <a:p>
            <a:endParaRPr lang="en-GB" dirty="0"/>
          </a:p>
        </p:txBody>
      </p:sp>
    </p:spTree>
    <p:extLst>
      <p:ext uri="{BB962C8B-B14F-4D97-AF65-F5344CB8AC3E}">
        <p14:creationId xmlns:p14="http://schemas.microsoft.com/office/powerpoint/2010/main" val="139902951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mtClean="0"/>
              <a:t>Verification checks</a:t>
            </a:r>
            <a:endParaRPr lang="en-GB" dirty="0"/>
          </a:p>
        </p:txBody>
      </p:sp>
      <p:sp>
        <p:nvSpPr>
          <p:cNvPr id="3" name="Symbol zastępczy zawartości 2"/>
          <p:cNvSpPr>
            <a:spLocks noGrp="1"/>
          </p:cNvSpPr>
          <p:nvPr>
            <p:ph idx="1"/>
          </p:nvPr>
        </p:nvSpPr>
        <p:spPr/>
        <p:txBody>
          <a:bodyPr>
            <a:normAutofit fontScale="77500" lnSpcReduction="20000"/>
          </a:bodyPr>
          <a:lstStyle/>
          <a:p>
            <a:pPr marL="457200" indent="-457200">
              <a:buFont typeface="Arial" panose="020B0604020202020204" pitchFamily="34" charset="0"/>
              <a:buChar char="•"/>
            </a:pPr>
            <a:r>
              <a:rPr lang="en-GB" sz="2600" dirty="0" smtClean="0"/>
              <a:t>Application submitted in the electronic submission system before the deadline</a:t>
            </a:r>
          </a:p>
          <a:p>
            <a:pPr marL="457200" indent="-457200">
              <a:buFont typeface="Arial" panose="020B0604020202020204" pitchFamily="34" charset="0"/>
              <a:buChar char="•"/>
            </a:pPr>
            <a:r>
              <a:rPr lang="en-GB" sz="2600" dirty="0" smtClean="0"/>
              <a:t>Confirmation e-mail</a:t>
            </a:r>
            <a:r>
              <a:rPr lang="pl-PL" sz="2600" dirty="0" smtClean="0"/>
              <a:t> to </a:t>
            </a:r>
            <a:r>
              <a:rPr lang="pl-PL" sz="2600" dirty="0" err="1" smtClean="0"/>
              <a:t>all</a:t>
            </a:r>
            <a:r>
              <a:rPr lang="pl-PL" sz="2600" dirty="0" smtClean="0"/>
              <a:t> </a:t>
            </a:r>
            <a:r>
              <a:rPr lang="pl-PL" sz="2600" dirty="0" err="1" smtClean="0"/>
              <a:t>participants</a:t>
            </a:r>
            <a:r>
              <a:rPr lang="en-GB" sz="2600" dirty="0" smtClean="0"/>
              <a:t>: </a:t>
            </a:r>
            <a:endParaRPr lang="pl-PL" sz="2600" dirty="0" smtClean="0"/>
          </a:p>
          <a:p>
            <a:pPr lvl="1"/>
            <a:r>
              <a:rPr lang="en-GB" sz="2100" b="1" dirty="0" smtClean="0"/>
              <a:t>Acknowledgment of Receipt</a:t>
            </a:r>
          </a:p>
          <a:p>
            <a:pPr marL="457200" indent="-457200">
              <a:buFont typeface="Arial" panose="020B0604020202020204" pitchFamily="34" charset="0"/>
              <a:buChar char="•"/>
            </a:pPr>
            <a:r>
              <a:rPr lang="en-GB" sz="2600" dirty="0" smtClean="0"/>
              <a:t>Basic verification checks by the system: </a:t>
            </a:r>
          </a:p>
          <a:p>
            <a:pPr lvl="1"/>
            <a:r>
              <a:rPr lang="en-GB" sz="2100" b="1" dirty="0" smtClean="0"/>
              <a:t>Completeness, internal data consistency, size limitation, etc.</a:t>
            </a:r>
          </a:p>
          <a:p>
            <a:pPr lvl="1"/>
            <a:r>
              <a:rPr lang="en-GB" sz="2100" b="1" dirty="0" smtClean="0"/>
              <a:t>If page limit </a:t>
            </a:r>
            <a:r>
              <a:rPr lang="pl-PL" sz="2100" b="1" dirty="0" smtClean="0"/>
              <a:t>(70p.: RIA, 50p.:CSA </a:t>
            </a:r>
            <a:r>
              <a:rPr lang="pl-PL" sz="2100" b="1" dirty="0" err="1" smtClean="0"/>
              <a:t>excl</a:t>
            </a:r>
            <a:r>
              <a:rPr lang="pl-PL" sz="2100" b="1" dirty="0" smtClean="0"/>
              <a:t>. </a:t>
            </a:r>
            <a:r>
              <a:rPr lang="pl-PL" sz="2100" b="1" dirty="0" err="1"/>
              <a:t>d</a:t>
            </a:r>
            <a:r>
              <a:rPr lang="pl-PL" sz="2100" b="1" dirty="0" err="1" smtClean="0"/>
              <a:t>escription</a:t>
            </a:r>
            <a:r>
              <a:rPr lang="pl-PL" sz="2100" b="1" dirty="0" smtClean="0"/>
              <a:t> of </a:t>
            </a:r>
            <a:r>
              <a:rPr lang="pl-PL" sz="2100" b="1" dirty="0" err="1" smtClean="0"/>
              <a:t>participants</a:t>
            </a:r>
            <a:r>
              <a:rPr lang="pl-PL" sz="2100" b="1" dirty="0" smtClean="0"/>
              <a:t>) </a:t>
            </a:r>
            <a:r>
              <a:rPr lang="en-GB" sz="2100" b="1" dirty="0" smtClean="0"/>
              <a:t>is exceeded system suggests to shorten it. After the deadline excess pages </a:t>
            </a:r>
            <a:r>
              <a:rPr lang="pl-PL" sz="2100" b="1" dirty="0" err="1" smtClean="0"/>
              <a:t>are</a:t>
            </a:r>
            <a:r>
              <a:rPr lang="pl-PL" sz="2100" b="1" dirty="0" smtClean="0"/>
              <a:t> </a:t>
            </a:r>
            <a:r>
              <a:rPr lang="en-GB" sz="2100" b="1" dirty="0" smtClean="0"/>
              <a:t>overprinted with „watermark”</a:t>
            </a:r>
          </a:p>
          <a:p>
            <a:pPr marL="342900" indent="-342900">
              <a:buFont typeface="Arial" panose="020B0604020202020204" pitchFamily="34" charset="0"/>
              <a:buChar char="•"/>
            </a:pPr>
            <a:r>
              <a:rPr lang="pl-PL" sz="2600" dirty="0" err="1" smtClean="0"/>
              <a:t>After</a:t>
            </a:r>
            <a:r>
              <a:rPr lang="pl-PL" sz="2600" dirty="0" smtClean="0"/>
              <a:t> the </a:t>
            </a:r>
            <a:r>
              <a:rPr lang="pl-PL" sz="2600" dirty="0" err="1" smtClean="0"/>
              <a:t>call</a:t>
            </a:r>
            <a:r>
              <a:rPr lang="pl-PL" sz="2600" dirty="0" smtClean="0"/>
              <a:t> deadline the system </a:t>
            </a:r>
            <a:r>
              <a:rPr lang="pl-PL" sz="2600" dirty="0" err="1" smtClean="0"/>
              <a:t>is</a:t>
            </a:r>
            <a:r>
              <a:rPr lang="pl-PL" sz="2600" dirty="0" smtClean="0"/>
              <a:t> </a:t>
            </a:r>
            <a:r>
              <a:rPr lang="pl-PL" sz="2600" dirty="0" err="1" smtClean="0"/>
              <a:t>issuing</a:t>
            </a:r>
            <a:r>
              <a:rPr lang="pl-PL" sz="2600" dirty="0" smtClean="0"/>
              <a:t> E-</a:t>
            </a:r>
            <a:r>
              <a:rPr lang="pl-PL" sz="2600" dirty="0" err="1" smtClean="0"/>
              <a:t>receipt</a:t>
            </a:r>
            <a:r>
              <a:rPr lang="pl-PL" sz="2600" dirty="0" smtClean="0"/>
              <a:t> </a:t>
            </a:r>
            <a:r>
              <a:rPr lang="pl-PL" sz="2600" dirty="0" err="1" smtClean="0"/>
              <a:t>available</a:t>
            </a:r>
            <a:r>
              <a:rPr lang="pl-PL" sz="2600" dirty="0" smtClean="0"/>
              <a:t> to </a:t>
            </a:r>
            <a:r>
              <a:rPr lang="pl-PL" sz="2600" dirty="0" err="1" smtClean="0"/>
              <a:t>all</a:t>
            </a:r>
            <a:r>
              <a:rPr lang="pl-PL" sz="2600" dirty="0" smtClean="0"/>
              <a:t> </a:t>
            </a:r>
            <a:r>
              <a:rPr lang="pl-PL" sz="2600" dirty="0" err="1" smtClean="0"/>
              <a:t>participants</a:t>
            </a:r>
            <a:r>
              <a:rPr lang="pl-PL" sz="2600" dirty="0" smtClean="0"/>
              <a:t> </a:t>
            </a:r>
            <a:r>
              <a:rPr lang="pl-PL" sz="2600" dirty="0" err="1" smtClean="0"/>
              <a:t>through</a:t>
            </a:r>
            <a:r>
              <a:rPr lang="pl-PL" sz="2600" dirty="0" smtClean="0"/>
              <a:t> PP</a:t>
            </a:r>
          </a:p>
          <a:p>
            <a:pPr lvl="1"/>
            <a:r>
              <a:rPr lang="pl-PL" sz="2100" b="1" dirty="0" err="1" smtClean="0"/>
              <a:t>Unique</a:t>
            </a:r>
            <a:r>
              <a:rPr lang="pl-PL" sz="2100" b="1" dirty="0" smtClean="0"/>
              <a:t> </a:t>
            </a:r>
            <a:r>
              <a:rPr lang="pl-PL" sz="2100" b="1" dirty="0" err="1" smtClean="0"/>
              <a:t>proposal</a:t>
            </a:r>
            <a:r>
              <a:rPr lang="pl-PL" sz="2100" b="1" dirty="0" smtClean="0"/>
              <a:t> </a:t>
            </a:r>
            <a:r>
              <a:rPr lang="pl-PL" sz="2100" b="1" dirty="0" err="1" smtClean="0"/>
              <a:t>identifier</a:t>
            </a:r>
            <a:r>
              <a:rPr lang="pl-PL" sz="2100" b="1" dirty="0" smtClean="0"/>
              <a:t> (</a:t>
            </a:r>
            <a:r>
              <a:rPr lang="pl-PL" sz="2100" b="1" dirty="0" err="1" smtClean="0"/>
              <a:t>proposal</a:t>
            </a:r>
            <a:r>
              <a:rPr lang="pl-PL" sz="2100" b="1" dirty="0" smtClean="0"/>
              <a:t> </a:t>
            </a:r>
            <a:r>
              <a:rPr lang="pl-PL" sz="2100" b="1" dirty="0" err="1" smtClean="0"/>
              <a:t>number</a:t>
            </a:r>
            <a:r>
              <a:rPr lang="pl-PL" sz="2100" b="1" dirty="0" smtClean="0"/>
              <a:t>)</a:t>
            </a:r>
          </a:p>
          <a:p>
            <a:pPr marL="342900" indent="-342900">
              <a:buFont typeface="Arial" panose="020B0604020202020204" pitchFamily="34" charset="0"/>
              <a:buChar char="•"/>
            </a:pPr>
            <a:r>
              <a:rPr lang="pl-PL" sz="2600" dirty="0" err="1" smtClean="0"/>
              <a:t>Withdrawing</a:t>
            </a:r>
            <a:r>
              <a:rPr lang="pl-PL" sz="2600" dirty="0" smtClean="0"/>
              <a:t> </a:t>
            </a:r>
            <a:r>
              <a:rPr lang="pl-PL" sz="2600" dirty="0" err="1" smtClean="0"/>
              <a:t>proposal</a:t>
            </a:r>
            <a:endParaRPr lang="pl-PL" sz="2600" dirty="0" smtClean="0"/>
          </a:p>
          <a:p>
            <a:pPr lvl="1"/>
            <a:r>
              <a:rPr lang="pl-PL" sz="2100" b="1" dirty="0" err="1" smtClean="0"/>
              <a:t>Coordinator</a:t>
            </a:r>
            <a:r>
              <a:rPr lang="pl-PL" sz="2100" b="1" dirty="0" smtClean="0"/>
              <a:t> </a:t>
            </a:r>
            <a:r>
              <a:rPr lang="pl-PL" sz="2100" b="1" dirty="0" err="1" smtClean="0"/>
              <a:t>can</a:t>
            </a:r>
            <a:r>
              <a:rPr lang="pl-PL" sz="2100" b="1" dirty="0" smtClean="0"/>
              <a:t> </a:t>
            </a:r>
            <a:r>
              <a:rPr lang="pl-PL" sz="2100" b="1" dirty="0" err="1" smtClean="0"/>
              <a:t>withdraw</a:t>
            </a:r>
            <a:r>
              <a:rPr lang="pl-PL" sz="2100" b="1" dirty="0" smtClean="0"/>
              <a:t> </a:t>
            </a:r>
            <a:r>
              <a:rPr lang="pl-PL" sz="2100" b="1" dirty="0" err="1" smtClean="0"/>
              <a:t>proposal</a:t>
            </a:r>
            <a:endParaRPr lang="pl-PL" sz="2100" b="1" dirty="0" smtClean="0"/>
          </a:p>
          <a:p>
            <a:pPr marL="342900" indent="-342900">
              <a:buFont typeface="Arial" panose="020B0604020202020204" pitchFamily="34" charset="0"/>
              <a:buChar char="•"/>
            </a:pPr>
            <a:r>
              <a:rPr lang="pl-PL" sz="2600" dirty="0" err="1" smtClean="0"/>
              <a:t>Multiple</a:t>
            </a:r>
            <a:r>
              <a:rPr lang="pl-PL" sz="2600" dirty="0" smtClean="0"/>
              <a:t> </a:t>
            </a:r>
            <a:r>
              <a:rPr lang="pl-PL" sz="2600" dirty="0" err="1" smtClean="0"/>
              <a:t>proposals</a:t>
            </a:r>
            <a:endParaRPr lang="pl-PL" sz="2600" dirty="0" smtClean="0"/>
          </a:p>
          <a:p>
            <a:pPr lvl="1"/>
            <a:r>
              <a:rPr lang="pl-PL" sz="2100" b="1" dirty="0" err="1" smtClean="0"/>
              <a:t>Commission</a:t>
            </a:r>
            <a:r>
              <a:rPr lang="pl-PL" sz="2100" b="1" dirty="0" smtClean="0"/>
              <a:t> </a:t>
            </a:r>
            <a:r>
              <a:rPr lang="pl-PL" sz="2100" b="1" dirty="0" err="1" smtClean="0"/>
              <a:t>can</a:t>
            </a:r>
            <a:r>
              <a:rPr lang="pl-PL" sz="2100" b="1" dirty="0" smtClean="0"/>
              <a:t> </a:t>
            </a:r>
            <a:r>
              <a:rPr lang="pl-PL" sz="2100" b="1" dirty="0" err="1" smtClean="0"/>
              <a:t>ask</a:t>
            </a:r>
            <a:r>
              <a:rPr lang="pl-PL" sz="2100" b="1" dirty="0" smtClean="0"/>
              <a:t> </a:t>
            </a:r>
            <a:r>
              <a:rPr lang="pl-PL" sz="2100" b="1" dirty="0" err="1" smtClean="0"/>
              <a:t>Coordinator</a:t>
            </a:r>
            <a:r>
              <a:rPr lang="pl-PL" sz="2100" b="1" dirty="0" smtClean="0"/>
              <a:t> to </a:t>
            </a:r>
            <a:r>
              <a:rPr lang="pl-PL" sz="2100" b="1" dirty="0" err="1" smtClean="0"/>
              <a:t>choose</a:t>
            </a:r>
            <a:r>
              <a:rPr lang="pl-PL" sz="2100" b="1" dirty="0" smtClean="0"/>
              <a:t> </a:t>
            </a:r>
            <a:r>
              <a:rPr lang="pl-PL" sz="2100" b="1" dirty="0" err="1" smtClean="0"/>
              <a:t>ones</a:t>
            </a:r>
            <a:r>
              <a:rPr lang="pl-PL" sz="2100" b="1" dirty="0" smtClean="0"/>
              <a:t> to be </a:t>
            </a:r>
            <a:r>
              <a:rPr lang="pl-PL" sz="2100" b="1" dirty="0" err="1" smtClean="0"/>
              <a:t>withdrawn</a:t>
            </a:r>
            <a:endParaRPr lang="pl-PL" sz="2100" b="1" dirty="0" smtClean="0"/>
          </a:p>
          <a:p>
            <a:pPr marL="457200" indent="-457200">
              <a:buFont typeface="Arial" panose="020B0604020202020204" pitchFamily="34" charset="0"/>
              <a:buChar char="•"/>
            </a:pPr>
            <a:r>
              <a:rPr lang="pl-PL" sz="2600" dirty="0" err="1" smtClean="0"/>
              <a:t>Complaints</a:t>
            </a:r>
            <a:endParaRPr lang="pl-PL" sz="2600" dirty="0" smtClean="0"/>
          </a:p>
          <a:p>
            <a:pPr lvl="1"/>
            <a:r>
              <a:rPr lang="pl-PL" sz="2100" b="1" dirty="0" smtClean="0"/>
              <a:t>To IT Helpdesk </a:t>
            </a:r>
            <a:r>
              <a:rPr lang="pl-PL" sz="2100" b="1" dirty="0" err="1" smtClean="0"/>
              <a:t>within</a:t>
            </a:r>
            <a:r>
              <a:rPr lang="pl-PL" sz="2100" b="1" dirty="0" smtClean="0"/>
              <a:t> 4 </a:t>
            </a:r>
            <a:r>
              <a:rPr lang="pl-PL" sz="2100" b="1" dirty="0" err="1" smtClean="0"/>
              <a:t>calendar</a:t>
            </a:r>
            <a:r>
              <a:rPr lang="pl-PL" sz="2100" b="1" dirty="0" smtClean="0"/>
              <a:t> </a:t>
            </a:r>
            <a:r>
              <a:rPr lang="pl-PL" sz="2100" b="1" dirty="0" err="1" smtClean="0"/>
              <a:t>days</a:t>
            </a:r>
            <a:r>
              <a:rPr lang="pl-PL" sz="2100" b="1" dirty="0" smtClean="0"/>
              <a:t> (</a:t>
            </a:r>
            <a:r>
              <a:rPr lang="pl-PL" sz="2100" b="1" dirty="0" err="1" smtClean="0"/>
              <a:t>technical</a:t>
            </a:r>
            <a:r>
              <a:rPr lang="pl-PL" sz="2100" b="1" dirty="0" smtClean="0"/>
              <a:t> </a:t>
            </a:r>
            <a:r>
              <a:rPr lang="pl-PL" sz="2100" b="1" dirty="0" err="1" smtClean="0"/>
              <a:t>errors</a:t>
            </a:r>
            <a:r>
              <a:rPr lang="pl-PL" sz="2100" b="1" dirty="0" smtClean="0"/>
              <a:t> </a:t>
            </a:r>
            <a:r>
              <a:rPr lang="pl-PL" sz="2100" b="1" dirty="0" err="1" smtClean="0"/>
              <a:t>only</a:t>
            </a:r>
            <a:r>
              <a:rPr lang="pl-PL" sz="2100" b="1" dirty="0" smtClean="0"/>
              <a:t>)</a:t>
            </a:r>
          </a:p>
          <a:p>
            <a:endParaRPr lang="en-GB" dirty="0"/>
          </a:p>
        </p:txBody>
      </p:sp>
    </p:spTree>
    <p:extLst>
      <p:ext uri="{BB962C8B-B14F-4D97-AF65-F5344CB8AC3E}">
        <p14:creationId xmlns:p14="http://schemas.microsoft.com/office/powerpoint/2010/main" val="3027415310"/>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dirty="0" smtClean="0"/>
              <a:t>IMPLEMENTATION (1)</a:t>
            </a:r>
            <a:endParaRPr lang="en-GB" dirty="0"/>
          </a:p>
        </p:txBody>
      </p:sp>
      <p:sp>
        <p:nvSpPr>
          <p:cNvPr id="3" name="Symbol zastępczy zawartości 2"/>
          <p:cNvSpPr>
            <a:spLocks noGrp="1"/>
          </p:cNvSpPr>
          <p:nvPr>
            <p:ph idx="1"/>
          </p:nvPr>
        </p:nvSpPr>
        <p:spPr/>
        <p:txBody>
          <a:bodyPr>
            <a:normAutofit fontScale="92500" lnSpcReduction="20000"/>
          </a:bodyPr>
          <a:lstStyle/>
          <a:p>
            <a:pPr>
              <a:spcBef>
                <a:spcPts val="600"/>
              </a:spcBef>
            </a:pPr>
            <a:r>
              <a:rPr lang="en-GB" dirty="0">
                <a:solidFill>
                  <a:srgbClr val="FFC000"/>
                </a:solidFill>
              </a:rPr>
              <a:t>Quality and effectiveness of the work plan, including extent to which the resources assigned to work packages are in line with their objectives and </a:t>
            </a:r>
            <a:r>
              <a:rPr lang="en-GB" dirty="0" smtClean="0">
                <a:solidFill>
                  <a:srgbClr val="FFC000"/>
                </a:solidFill>
              </a:rPr>
              <a:t>deliverables</a:t>
            </a:r>
            <a:endParaRPr lang="pl-PL" dirty="0" smtClean="0">
              <a:solidFill>
                <a:srgbClr val="FFC000"/>
              </a:solidFill>
            </a:endParaRPr>
          </a:p>
          <a:p>
            <a:pPr lvl="1"/>
            <a:r>
              <a:rPr lang="en-GB" dirty="0"/>
              <a:t>The proposal </a:t>
            </a:r>
            <a:r>
              <a:rPr lang="en-GB" dirty="0" smtClean="0"/>
              <a:t>demonstrates </a:t>
            </a:r>
            <a:r>
              <a:rPr lang="en-GB" dirty="0"/>
              <a:t>that the project has </a:t>
            </a:r>
            <a:r>
              <a:rPr lang="en-GB" dirty="0" smtClean="0"/>
              <a:t>or </a:t>
            </a:r>
            <a:r>
              <a:rPr lang="en-GB" dirty="0"/>
              <a:t>will have </a:t>
            </a:r>
            <a:r>
              <a:rPr lang="en-GB" dirty="0" smtClean="0"/>
              <a:t>the </a:t>
            </a:r>
            <a:r>
              <a:rPr lang="en-GB" dirty="0"/>
              <a:t>relevant </a:t>
            </a:r>
            <a:r>
              <a:rPr lang="en-GB" dirty="0" smtClean="0"/>
              <a:t>resources</a:t>
            </a:r>
            <a:r>
              <a:rPr lang="pl-PL" dirty="0" smtClean="0"/>
              <a:t> </a:t>
            </a:r>
            <a:r>
              <a:rPr lang="en-GB" dirty="0" smtClean="0"/>
              <a:t>and skills </a:t>
            </a:r>
            <a:r>
              <a:rPr lang="en-GB" dirty="0"/>
              <a:t>available </a:t>
            </a:r>
            <a:r>
              <a:rPr lang="en-GB" dirty="0" smtClean="0"/>
              <a:t>(management </a:t>
            </a:r>
            <a:r>
              <a:rPr lang="en-GB" dirty="0"/>
              <a:t>staff, other </a:t>
            </a:r>
            <a:r>
              <a:rPr lang="en-GB" dirty="0" smtClean="0"/>
              <a:t>personnel</a:t>
            </a:r>
            <a:r>
              <a:rPr lang="pl-PL" dirty="0" smtClean="0"/>
              <a:t> </a:t>
            </a:r>
            <a:r>
              <a:rPr lang="en-GB" dirty="0" smtClean="0"/>
              <a:t>and </a:t>
            </a:r>
            <a:r>
              <a:rPr lang="pl-PL" dirty="0" smtClean="0"/>
              <a:t>t</a:t>
            </a:r>
            <a:r>
              <a:rPr lang="en-GB" dirty="0" err="1" smtClean="0"/>
              <a:t>echnical</a:t>
            </a:r>
            <a:r>
              <a:rPr lang="en-GB" dirty="0" smtClean="0"/>
              <a:t>/scientific competences, facilities</a:t>
            </a:r>
            <a:r>
              <a:rPr lang="en-GB" dirty="0"/>
              <a:t>, networks, etc.) to develop its activities in the most suitable conditions. If </a:t>
            </a:r>
            <a:r>
              <a:rPr lang="en-GB" dirty="0" smtClean="0"/>
              <a:t>relevant</a:t>
            </a:r>
            <a:r>
              <a:rPr lang="en-GB" dirty="0"/>
              <a:t>, describes in a realistic way how key stakeholders / partners / subcontractors </a:t>
            </a:r>
            <a:r>
              <a:rPr lang="en-GB" dirty="0" smtClean="0"/>
              <a:t>could </a:t>
            </a:r>
            <a:r>
              <a:rPr lang="en-GB" dirty="0"/>
              <a:t>be </a:t>
            </a:r>
            <a:r>
              <a:rPr lang="en-GB" dirty="0" smtClean="0"/>
              <a:t>involved.</a:t>
            </a:r>
            <a:endParaRPr lang="pl-PL" dirty="0" smtClean="0"/>
          </a:p>
          <a:p>
            <a:pPr>
              <a:spcBef>
                <a:spcPts val="600"/>
              </a:spcBef>
            </a:pPr>
            <a:r>
              <a:rPr lang="en-GB" dirty="0">
                <a:solidFill>
                  <a:srgbClr val="FFC000"/>
                </a:solidFill>
              </a:rPr>
              <a:t>Complementarity of the participants and extent to which the consortium as a whole brings together the necessary expertise </a:t>
            </a:r>
            <a:endParaRPr lang="pl-PL" dirty="0" smtClean="0">
              <a:solidFill>
                <a:srgbClr val="FFC000"/>
              </a:solidFill>
            </a:endParaRPr>
          </a:p>
          <a:p>
            <a:pPr lvl="1"/>
            <a:r>
              <a:rPr lang="en-GB" dirty="0"/>
              <a:t>The team has relevant </a:t>
            </a:r>
            <a:r>
              <a:rPr lang="en-GB" dirty="0" smtClean="0"/>
              <a:t>technical/scientific </a:t>
            </a:r>
            <a:r>
              <a:rPr lang="pl-PL" dirty="0" smtClean="0"/>
              <a:t>k</a:t>
            </a:r>
            <a:r>
              <a:rPr lang="en-GB" dirty="0" err="1" smtClean="0"/>
              <a:t>nowledge</a:t>
            </a:r>
            <a:r>
              <a:rPr lang="en-GB" dirty="0" smtClean="0"/>
              <a:t>/management </a:t>
            </a:r>
            <a:r>
              <a:rPr lang="en-GB" dirty="0"/>
              <a:t>experience, </a:t>
            </a:r>
            <a:r>
              <a:rPr lang="en-GB" dirty="0" smtClean="0"/>
              <a:t>including </a:t>
            </a:r>
            <a:r>
              <a:rPr lang="en-GB" dirty="0"/>
              <a:t>a good understanding of the relevant market aspects for the </a:t>
            </a:r>
            <a:r>
              <a:rPr lang="pl-PL" dirty="0" smtClean="0"/>
              <a:t>p</a:t>
            </a:r>
            <a:r>
              <a:rPr lang="en-GB" dirty="0" smtClean="0"/>
              <a:t>articular innovation</a:t>
            </a:r>
            <a:r>
              <a:rPr lang="en-GB" dirty="0"/>
              <a:t>. If </a:t>
            </a:r>
            <a:r>
              <a:rPr lang="en-GB" dirty="0" smtClean="0"/>
              <a:t>relevant,</a:t>
            </a:r>
            <a:r>
              <a:rPr lang="pl-PL" dirty="0" smtClean="0"/>
              <a:t> </a:t>
            </a:r>
            <a:r>
              <a:rPr lang="en-GB" dirty="0" smtClean="0"/>
              <a:t>the </a:t>
            </a:r>
            <a:r>
              <a:rPr lang="en-GB" dirty="0"/>
              <a:t>proposal includes a plan to acquire missing </a:t>
            </a:r>
            <a:r>
              <a:rPr lang="en-GB" dirty="0" smtClean="0"/>
              <a:t>competences.</a:t>
            </a:r>
            <a:endParaRPr lang="en-GB" dirty="0"/>
          </a:p>
          <a:p>
            <a:pPr>
              <a:spcBef>
                <a:spcPts val="600"/>
              </a:spcBef>
            </a:pPr>
            <a:endParaRPr lang="pl-PL" dirty="0">
              <a:solidFill>
                <a:srgbClr val="FFC000"/>
              </a:solidFill>
            </a:endParaRPr>
          </a:p>
        </p:txBody>
      </p:sp>
    </p:spTree>
    <p:extLst>
      <p:ext uri="{BB962C8B-B14F-4D97-AF65-F5344CB8AC3E}">
        <p14:creationId xmlns:p14="http://schemas.microsoft.com/office/powerpoint/2010/main" val="1514703876"/>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dirty="0" smtClean="0"/>
              <a:t>IMPLEMENTATION (2)</a:t>
            </a:r>
            <a:endParaRPr lang="en-GB" dirty="0"/>
          </a:p>
        </p:txBody>
      </p:sp>
      <p:sp>
        <p:nvSpPr>
          <p:cNvPr id="3" name="Symbol zastępczy zawartości 2"/>
          <p:cNvSpPr>
            <a:spLocks noGrp="1"/>
          </p:cNvSpPr>
          <p:nvPr>
            <p:ph idx="1"/>
          </p:nvPr>
        </p:nvSpPr>
        <p:spPr/>
        <p:txBody>
          <a:bodyPr/>
          <a:lstStyle/>
          <a:p>
            <a:pPr>
              <a:spcBef>
                <a:spcPts val="600"/>
              </a:spcBef>
            </a:pPr>
            <a:r>
              <a:rPr lang="en-GB" dirty="0" smtClean="0">
                <a:solidFill>
                  <a:srgbClr val="FFC000"/>
                </a:solidFill>
              </a:rPr>
              <a:t>Appropriateness </a:t>
            </a:r>
            <a:r>
              <a:rPr lang="en-GB" dirty="0">
                <a:solidFill>
                  <a:srgbClr val="FFC000"/>
                </a:solidFill>
              </a:rPr>
              <a:t>of the allocation of tasks, ensuring that all participants have a valid role and adequate resources in the project to fulfil that </a:t>
            </a:r>
            <a:r>
              <a:rPr lang="en-GB" dirty="0" smtClean="0">
                <a:solidFill>
                  <a:srgbClr val="FFC000"/>
                </a:solidFill>
              </a:rPr>
              <a:t>role</a:t>
            </a:r>
            <a:endParaRPr lang="pl-PL" dirty="0" smtClean="0">
              <a:solidFill>
                <a:srgbClr val="FFC000"/>
              </a:solidFill>
            </a:endParaRPr>
          </a:p>
          <a:p>
            <a:pPr lvl="1"/>
            <a:r>
              <a:rPr lang="pl-PL" dirty="0" smtClean="0"/>
              <a:t>T</a:t>
            </a:r>
            <a:r>
              <a:rPr lang="en-GB" dirty="0" err="1" smtClean="0"/>
              <a:t>aking</a:t>
            </a:r>
            <a:r>
              <a:rPr lang="en-GB" dirty="0" smtClean="0"/>
              <a:t> </a:t>
            </a:r>
            <a:r>
              <a:rPr lang="en-GB" dirty="0"/>
              <a:t>the project's ambition and objectives into account, the proposal includes a </a:t>
            </a:r>
            <a:r>
              <a:rPr lang="en-GB" dirty="0" smtClean="0"/>
              <a:t>realistic </a:t>
            </a:r>
            <a:r>
              <a:rPr lang="en-GB" dirty="0"/>
              <a:t>time frame and a </a:t>
            </a:r>
            <a:r>
              <a:rPr lang="pl-PL" dirty="0" smtClean="0"/>
              <a:t>c</a:t>
            </a:r>
            <a:r>
              <a:rPr lang="en-GB" dirty="0" err="1" smtClean="0"/>
              <a:t>omprehensive</a:t>
            </a:r>
            <a:r>
              <a:rPr lang="en-GB" dirty="0" smtClean="0"/>
              <a:t> </a:t>
            </a:r>
            <a:r>
              <a:rPr lang="en-GB" dirty="0"/>
              <a:t>description of </a:t>
            </a:r>
            <a:r>
              <a:rPr lang="en-GB" dirty="0" smtClean="0"/>
              <a:t>work.</a:t>
            </a:r>
            <a:endParaRPr lang="pl-PL" dirty="0" smtClean="0"/>
          </a:p>
          <a:p>
            <a:r>
              <a:rPr lang="pl-PL" dirty="0">
                <a:solidFill>
                  <a:srgbClr val="FFC000"/>
                </a:solidFill>
              </a:rPr>
              <a:t>O</a:t>
            </a:r>
            <a:r>
              <a:rPr lang="en-GB" dirty="0" err="1">
                <a:solidFill>
                  <a:srgbClr val="FFC000"/>
                </a:solidFill>
              </a:rPr>
              <a:t>verall</a:t>
            </a:r>
            <a:r>
              <a:rPr lang="en-GB" dirty="0">
                <a:solidFill>
                  <a:srgbClr val="FFC000"/>
                </a:solidFill>
              </a:rPr>
              <a:t> assessment of the </a:t>
            </a:r>
            <a:r>
              <a:rPr lang="pl-PL" dirty="0" err="1" smtClean="0">
                <a:solidFill>
                  <a:srgbClr val="FFC000"/>
                </a:solidFill>
              </a:rPr>
              <a:t>Implementation</a:t>
            </a:r>
            <a:r>
              <a:rPr lang="en-GB" dirty="0" smtClean="0">
                <a:solidFill>
                  <a:srgbClr val="FFC000"/>
                </a:solidFill>
              </a:rPr>
              <a:t> </a:t>
            </a:r>
            <a:r>
              <a:rPr lang="en-GB" dirty="0">
                <a:solidFill>
                  <a:srgbClr val="FFC000"/>
                </a:solidFill>
              </a:rPr>
              <a:t>criterion</a:t>
            </a:r>
            <a:r>
              <a:rPr lang="pl-PL" dirty="0">
                <a:solidFill>
                  <a:srgbClr val="FFC000"/>
                </a:solidFill>
              </a:rPr>
              <a:t> </a:t>
            </a:r>
            <a:r>
              <a:rPr lang="en-GB" dirty="0">
                <a:solidFill>
                  <a:srgbClr val="FFC000"/>
                </a:solidFill>
              </a:rPr>
              <a:t>(25% weight in the assessment of this criterion) </a:t>
            </a:r>
          </a:p>
        </p:txBody>
      </p:sp>
    </p:spTree>
    <p:extLst>
      <p:ext uri="{BB962C8B-B14F-4D97-AF65-F5344CB8AC3E}">
        <p14:creationId xmlns:p14="http://schemas.microsoft.com/office/powerpoint/2010/main" val="3327065608"/>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115888"/>
            <a:ext cx="8229600" cy="936625"/>
          </a:xfrm>
        </p:spPr>
        <p:txBody>
          <a:bodyPr/>
          <a:lstStyle/>
          <a:p>
            <a:pPr marL="0" indent="0"/>
            <a:r>
              <a:rPr lang="en-US" dirty="0"/>
              <a:t>Evaluation criteria </a:t>
            </a:r>
            <a:endParaRPr lang="fr-BE" sz="2000" dirty="0">
              <a:solidFill>
                <a:schemeClr val="tx1"/>
              </a:solidFill>
            </a:endParaRPr>
          </a:p>
        </p:txBody>
      </p:sp>
      <p:grpSp>
        <p:nvGrpSpPr>
          <p:cNvPr id="8" name="Group 7"/>
          <p:cNvGrpSpPr/>
          <p:nvPr/>
        </p:nvGrpSpPr>
        <p:grpSpPr>
          <a:xfrm>
            <a:off x="539552" y="1215894"/>
            <a:ext cx="8280920" cy="1733594"/>
            <a:chOff x="395536" y="1196752"/>
            <a:chExt cx="8280920" cy="1656184"/>
          </a:xfrm>
        </p:grpSpPr>
        <p:sp>
          <p:nvSpPr>
            <p:cNvPr id="6" name="Rounded Rectangle 5"/>
            <p:cNvSpPr/>
            <p:nvPr/>
          </p:nvSpPr>
          <p:spPr>
            <a:xfrm>
              <a:off x="395536" y="1196752"/>
              <a:ext cx="8280920" cy="1656184"/>
            </a:xfrm>
            <a:prstGeom prst="roundRect">
              <a:avLst/>
            </a:prstGeom>
            <a:solidFill>
              <a:schemeClr val="accent1">
                <a:lumMod val="90000"/>
              </a:schemeClr>
            </a:solidFill>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defTabSz="457200" fontAlgn="auto">
                <a:spcBef>
                  <a:spcPts val="0"/>
                </a:spcBef>
                <a:spcAft>
                  <a:spcPts val="0"/>
                </a:spcAft>
              </a:pPr>
              <a:endParaRPr lang="en-GB" sz="1200" b="0" dirty="0">
                <a:solidFill>
                  <a:schemeClr val="tx1"/>
                </a:solidFill>
                <a:ea typeface="Verdana" panose="020B0604030504040204" pitchFamily="34" charset="0"/>
                <a:cs typeface="Verdana" panose="020B0604030504040204" pitchFamily="34" charset="0"/>
              </a:endParaRPr>
            </a:p>
          </p:txBody>
        </p:sp>
        <p:sp>
          <p:nvSpPr>
            <p:cNvPr id="9" name="Rounded Rectangle 8"/>
            <p:cNvSpPr/>
            <p:nvPr/>
          </p:nvSpPr>
          <p:spPr>
            <a:xfrm>
              <a:off x="1187624" y="1278743"/>
              <a:ext cx="7272808" cy="1502185"/>
            </a:xfrm>
            <a:prstGeom prst="roundRect">
              <a:avLst/>
            </a:prstGeom>
            <a:solidFill>
              <a:schemeClr val="accent1">
                <a:lumMod val="50000"/>
              </a:schemeClr>
            </a:solidFill>
            <a:effectLst>
              <a:outerShdw blurRad="50800" dist="38100" algn="l" rotWithShape="0">
                <a:prstClr val="black">
                  <a:alpha val="40000"/>
                </a:prstClr>
              </a:out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spcBef>
                  <a:spcPts val="600"/>
                </a:spcBef>
                <a:spcAft>
                  <a:spcPts val="0"/>
                </a:spcAft>
              </a:pPr>
              <a:r>
                <a:rPr lang="pl-PL" sz="1100" i="1" dirty="0" smtClean="0">
                  <a:solidFill>
                    <a:srgbClr val="FFC000"/>
                  </a:solidFill>
                </a:rPr>
                <a:t>To the e</a:t>
              </a:r>
              <a:r>
                <a:rPr lang="en-GB" sz="1100" i="1" dirty="0" err="1" smtClean="0">
                  <a:solidFill>
                    <a:srgbClr val="FFC000"/>
                  </a:solidFill>
                </a:rPr>
                <a:t>xtent</a:t>
              </a:r>
              <a:r>
                <a:rPr lang="en-GB" sz="1100" i="1" dirty="0" smtClean="0">
                  <a:solidFill>
                    <a:srgbClr val="FFC000"/>
                  </a:solidFill>
                </a:rPr>
                <a:t> </a:t>
              </a:r>
              <a:r>
                <a:rPr lang="en-GB" sz="1100" i="1" dirty="0">
                  <a:solidFill>
                    <a:srgbClr val="FFC000"/>
                  </a:solidFill>
                </a:rPr>
                <a:t>that the proposed work </a:t>
              </a:r>
              <a:r>
                <a:rPr lang="pl-PL" sz="1100" i="1" dirty="0" err="1" smtClean="0">
                  <a:solidFill>
                    <a:srgbClr val="FFC000"/>
                  </a:solidFill>
                </a:rPr>
                <a:t>corresponds</a:t>
              </a:r>
              <a:r>
                <a:rPr lang="pl-PL" sz="1100" i="1" dirty="0" smtClean="0">
                  <a:solidFill>
                    <a:srgbClr val="FFC000"/>
                  </a:solidFill>
                </a:rPr>
                <a:t> to he </a:t>
              </a:r>
              <a:r>
                <a:rPr lang="pl-PL" sz="1100" i="1" dirty="0" err="1" smtClean="0">
                  <a:solidFill>
                    <a:srgbClr val="FFC000"/>
                  </a:solidFill>
                </a:rPr>
                <a:t>topic</a:t>
              </a:r>
              <a:r>
                <a:rPr lang="pl-PL" sz="1100" i="1" dirty="0" smtClean="0">
                  <a:solidFill>
                    <a:srgbClr val="FFC000"/>
                  </a:solidFill>
                </a:rPr>
                <a:t> </a:t>
              </a:r>
              <a:r>
                <a:rPr lang="pl-PL" sz="1100" i="1" dirty="0" err="1" smtClean="0">
                  <a:solidFill>
                    <a:srgbClr val="FFC000"/>
                  </a:solidFill>
                </a:rPr>
                <a:t>description</a:t>
              </a:r>
              <a:r>
                <a:rPr lang="pl-PL" sz="1100" i="1" dirty="0" smtClean="0">
                  <a:solidFill>
                    <a:srgbClr val="FFC000"/>
                  </a:solidFill>
                </a:rPr>
                <a:t> in the </a:t>
              </a:r>
              <a:r>
                <a:rPr lang="pl-PL" sz="1100" i="1" dirty="0" err="1" smtClean="0">
                  <a:solidFill>
                    <a:srgbClr val="FFC000"/>
                  </a:solidFill>
                </a:rPr>
                <a:t>work</a:t>
              </a:r>
              <a:r>
                <a:rPr lang="pl-PL" sz="1100" i="1" dirty="0" smtClean="0">
                  <a:solidFill>
                    <a:srgbClr val="FFC000"/>
                  </a:solidFill>
                </a:rPr>
                <a:t> </a:t>
              </a:r>
              <a:r>
                <a:rPr lang="pl-PL" sz="1100" i="1" dirty="0" err="1" smtClean="0">
                  <a:solidFill>
                    <a:srgbClr val="FFC000"/>
                  </a:solidFill>
                </a:rPr>
                <a:t>programme</a:t>
              </a:r>
              <a:r>
                <a:rPr lang="pl-PL" sz="1100" i="1" dirty="0" smtClean="0">
                  <a:solidFill>
                    <a:srgbClr val="FFC000"/>
                  </a:solidFill>
                </a:rPr>
                <a:t>:</a:t>
              </a:r>
            </a:p>
            <a:p>
              <a:pPr>
                <a:spcBef>
                  <a:spcPts val="600"/>
                </a:spcBef>
                <a:spcAft>
                  <a:spcPts val="0"/>
                </a:spcAft>
              </a:pPr>
              <a:r>
                <a:rPr lang="en-GB" sz="1100" dirty="0" smtClean="0">
                  <a:solidFill>
                    <a:srgbClr val="FFC000"/>
                  </a:solidFill>
                </a:rPr>
                <a:t>Clarity and pertinence of the objectives </a:t>
              </a:r>
            </a:p>
            <a:p>
              <a:pPr>
                <a:spcBef>
                  <a:spcPts val="600"/>
                </a:spcBef>
                <a:spcAft>
                  <a:spcPts val="0"/>
                </a:spcAft>
              </a:pPr>
              <a:r>
                <a:rPr lang="en-GB" sz="1100" dirty="0" smtClean="0">
                  <a:solidFill>
                    <a:srgbClr val="FFC000"/>
                  </a:solidFill>
                </a:rPr>
                <a:t>Soundness of the concept, and credibility of the proposed methodology</a:t>
              </a:r>
              <a:endParaRPr lang="pl-PL" sz="1100" dirty="0" smtClean="0">
                <a:solidFill>
                  <a:srgbClr val="FFC000"/>
                </a:solidFill>
              </a:endParaRPr>
            </a:p>
            <a:p>
              <a:pPr>
                <a:spcBef>
                  <a:spcPts val="600"/>
                </a:spcBef>
                <a:spcAft>
                  <a:spcPts val="0"/>
                </a:spcAft>
              </a:pPr>
              <a:r>
                <a:rPr lang="pl-PL" sz="1100" dirty="0" err="1" smtClean="0">
                  <a:solidFill>
                    <a:srgbClr val="FFC000"/>
                  </a:solidFill>
                </a:rPr>
                <a:t>Quality</a:t>
              </a:r>
              <a:r>
                <a:rPr lang="pl-PL" sz="1100" dirty="0" smtClean="0">
                  <a:solidFill>
                    <a:srgbClr val="FFC000"/>
                  </a:solidFill>
                </a:rPr>
                <a:t> of the </a:t>
              </a:r>
              <a:r>
                <a:rPr lang="pl-PL" sz="1100" dirty="0" err="1" smtClean="0">
                  <a:solidFill>
                    <a:srgbClr val="FFC000"/>
                  </a:solidFill>
                </a:rPr>
                <a:t>proposed</a:t>
              </a:r>
              <a:r>
                <a:rPr lang="pl-PL" sz="1100" dirty="0" smtClean="0">
                  <a:solidFill>
                    <a:srgbClr val="FFC000"/>
                  </a:solidFill>
                </a:rPr>
                <a:t> </a:t>
              </a:r>
              <a:r>
                <a:rPr lang="pl-PL" sz="1100" dirty="0" err="1" smtClean="0">
                  <a:solidFill>
                    <a:srgbClr val="FFC000"/>
                  </a:solidFill>
                </a:rPr>
                <a:t>considarations</a:t>
              </a:r>
              <a:r>
                <a:rPr lang="pl-PL" sz="1100" dirty="0" smtClean="0">
                  <a:solidFill>
                    <a:srgbClr val="FFC000"/>
                  </a:solidFill>
                </a:rPr>
                <a:t> and/</a:t>
              </a:r>
              <a:r>
                <a:rPr lang="pl-PL" sz="1100" dirty="0" err="1" smtClean="0">
                  <a:solidFill>
                    <a:srgbClr val="FFC000"/>
                  </a:solidFill>
                </a:rPr>
                <a:t>or</a:t>
              </a:r>
              <a:r>
                <a:rPr lang="pl-PL" sz="1100" dirty="0" smtClean="0">
                  <a:solidFill>
                    <a:srgbClr val="FFC000"/>
                  </a:solidFill>
                </a:rPr>
                <a:t> </a:t>
              </a:r>
              <a:r>
                <a:rPr lang="pl-PL" sz="1100" dirty="0" err="1" smtClean="0">
                  <a:solidFill>
                    <a:srgbClr val="FFC000"/>
                  </a:solidFill>
                </a:rPr>
                <a:t>support</a:t>
              </a:r>
              <a:r>
                <a:rPr lang="pl-PL" sz="1100" dirty="0" smtClean="0">
                  <a:solidFill>
                    <a:srgbClr val="FFC000"/>
                  </a:solidFill>
                </a:rPr>
                <a:t> </a:t>
              </a:r>
              <a:r>
                <a:rPr lang="pl-PL" sz="1100" dirty="0" err="1" smtClean="0">
                  <a:solidFill>
                    <a:srgbClr val="FFC000"/>
                  </a:solidFill>
                </a:rPr>
                <a:t>masures</a:t>
              </a:r>
              <a:endParaRPr lang="en-GB" sz="1100" dirty="0" smtClean="0">
                <a:solidFill>
                  <a:srgbClr val="FFC000"/>
                </a:solidFill>
              </a:endParaRPr>
            </a:p>
          </p:txBody>
        </p:sp>
        <p:sp>
          <p:nvSpPr>
            <p:cNvPr id="12" name="TextBox 11"/>
            <p:cNvSpPr txBox="1"/>
            <p:nvPr/>
          </p:nvSpPr>
          <p:spPr>
            <a:xfrm>
              <a:off x="686466" y="1196752"/>
              <a:ext cx="357142" cy="1656184"/>
            </a:xfrm>
            <a:prstGeom prst="rect">
              <a:avLst/>
            </a:prstGeom>
            <a:noFill/>
          </p:spPr>
          <p:txBody>
            <a:bodyPr vert="vert270" wrap="none" rtlCol="0">
              <a:noAutofit/>
            </a:bodyPr>
            <a:lstStyle/>
            <a:p>
              <a:pPr algn="ctr"/>
              <a:r>
                <a:rPr lang="fr-BE" sz="1200" dirty="0" smtClean="0">
                  <a:solidFill>
                    <a:schemeClr val="tx1"/>
                  </a:solidFill>
                </a:rPr>
                <a:t>Excellence</a:t>
              </a:r>
              <a:endParaRPr lang="en-GB" sz="1200" b="0" dirty="0">
                <a:solidFill>
                  <a:schemeClr val="tx1"/>
                </a:solidFill>
                <a:ea typeface="Verdana" panose="020B0604030504040204" pitchFamily="34" charset="0"/>
                <a:cs typeface="Verdana" panose="020B0604030504040204" pitchFamily="34" charset="0"/>
              </a:endParaRPr>
            </a:p>
          </p:txBody>
        </p:sp>
      </p:grpSp>
      <p:grpSp>
        <p:nvGrpSpPr>
          <p:cNvPr id="14" name="Group 13"/>
          <p:cNvGrpSpPr/>
          <p:nvPr/>
        </p:nvGrpSpPr>
        <p:grpSpPr>
          <a:xfrm>
            <a:off x="556742" y="2949488"/>
            <a:ext cx="8280920" cy="1991679"/>
            <a:chOff x="412726" y="1162226"/>
            <a:chExt cx="8280920" cy="1690710"/>
          </a:xfrm>
        </p:grpSpPr>
        <p:sp>
          <p:nvSpPr>
            <p:cNvPr id="15" name="Rounded Rectangle 14"/>
            <p:cNvSpPr/>
            <p:nvPr/>
          </p:nvSpPr>
          <p:spPr>
            <a:xfrm>
              <a:off x="412726" y="1162226"/>
              <a:ext cx="8280920" cy="1656184"/>
            </a:xfrm>
            <a:prstGeom prst="roundRect">
              <a:avLst/>
            </a:prstGeom>
            <a:solidFill>
              <a:schemeClr val="accent1">
                <a:lumMod val="90000"/>
              </a:schemeClr>
            </a:solidFill>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defTabSz="457200" fontAlgn="auto">
                <a:spcBef>
                  <a:spcPts val="0"/>
                </a:spcBef>
                <a:spcAft>
                  <a:spcPts val="0"/>
                </a:spcAft>
              </a:pPr>
              <a:endParaRPr lang="en-GB" sz="1200" b="0" dirty="0">
                <a:solidFill>
                  <a:schemeClr val="tx1"/>
                </a:solidFill>
                <a:ea typeface="Verdana" panose="020B0604030504040204" pitchFamily="34" charset="0"/>
                <a:cs typeface="Verdana" panose="020B0604030504040204" pitchFamily="34" charset="0"/>
              </a:endParaRPr>
            </a:p>
          </p:txBody>
        </p:sp>
        <p:sp>
          <p:nvSpPr>
            <p:cNvPr id="17" name="Rounded Rectangle 16"/>
            <p:cNvSpPr/>
            <p:nvPr/>
          </p:nvSpPr>
          <p:spPr>
            <a:xfrm>
              <a:off x="1187624" y="1196752"/>
              <a:ext cx="7272808" cy="1618703"/>
            </a:xfrm>
            <a:prstGeom prst="roundRect">
              <a:avLst/>
            </a:prstGeom>
            <a:solidFill>
              <a:schemeClr val="accent1">
                <a:lumMod val="50000"/>
              </a:schemeClr>
            </a:solidFill>
            <a:effectLst>
              <a:outerShdw blurRad="50800" dist="38100" algn="l" rotWithShape="0">
                <a:prstClr val="black">
                  <a:alpha val="40000"/>
                </a:prstClr>
              </a:out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spcAft>
                  <a:spcPts val="300"/>
                </a:spcAft>
              </a:pPr>
              <a:endParaRPr lang="en-US" sz="1100" dirty="0" smtClean="0">
                <a:solidFill>
                  <a:srgbClr val="FFC000"/>
                </a:solidFill>
              </a:endParaRPr>
            </a:p>
            <a:p>
              <a:pPr>
                <a:spcBef>
                  <a:spcPts val="0"/>
                </a:spcBef>
                <a:spcAft>
                  <a:spcPts val="0"/>
                </a:spcAft>
              </a:pPr>
              <a:r>
                <a:rPr lang="en-GB" sz="1100" dirty="0" smtClean="0">
                  <a:solidFill>
                    <a:srgbClr val="FFC000"/>
                  </a:solidFill>
                </a:rPr>
                <a:t>The extent to which the outputs of the project would contribute to</a:t>
              </a:r>
              <a:r>
                <a:rPr lang="pl-PL" sz="1100" dirty="0" smtClean="0">
                  <a:solidFill>
                    <a:srgbClr val="FFC000"/>
                  </a:solidFill>
                </a:rPr>
                <a:t> </a:t>
              </a:r>
              <a:r>
                <a:rPr lang="en-GB" sz="1100" dirty="0" smtClean="0">
                  <a:solidFill>
                    <a:srgbClr val="FFC000"/>
                  </a:solidFill>
                </a:rPr>
                <a:t>each of the expected impacts mentioned in the work programme under the relevant topic </a:t>
              </a:r>
              <a:endParaRPr lang="en-GB" sz="1100" dirty="0" smtClean="0">
                <a:solidFill>
                  <a:srgbClr val="FFC000"/>
                </a:solidFill>
                <a:ea typeface="Verdana" panose="020B0604030504040204" pitchFamily="34" charset="0"/>
                <a:cs typeface="Verdana" panose="020B0604030504040204" pitchFamily="34" charset="0"/>
              </a:endParaRPr>
            </a:p>
            <a:p>
              <a:pPr>
                <a:spcBef>
                  <a:spcPts val="600"/>
                </a:spcBef>
                <a:spcAft>
                  <a:spcPts val="0"/>
                </a:spcAft>
              </a:pPr>
              <a:r>
                <a:rPr lang="en-GB" sz="1100" dirty="0" smtClean="0">
                  <a:solidFill>
                    <a:srgbClr val="FFC000"/>
                  </a:solidFill>
                </a:rPr>
                <a:t>Quality of the proposed measures to:</a:t>
              </a:r>
            </a:p>
            <a:p>
              <a:pPr marL="171450" indent="-171450">
                <a:spcBef>
                  <a:spcPts val="600"/>
                </a:spcBef>
                <a:spcAft>
                  <a:spcPts val="0"/>
                </a:spcAft>
                <a:buFont typeface="Arial" panose="020B0604020202020204" pitchFamily="34" charset="0"/>
                <a:buChar char="•"/>
              </a:pPr>
              <a:r>
                <a:rPr lang="en-GB" sz="1100" u="sng" dirty="0" smtClean="0">
                  <a:solidFill>
                    <a:srgbClr val="FFC000"/>
                  </a:solidFill>
                </a:rPr>
                <a:t>Exploit and disseminate </a:t>
              </a:r>
              <a:r>
                <a:rPr lang="en-GB" sz="1100" dirty="0" smtClean="0">
                  <a:solidFill>
                    <a:srgbClr val="FFC000"/>
                  </a:solidFill>
                </a:rPr>
                <a:t>the project results (including management of IPR), and to manage research data where relevant</a:t>
              </a:r>
            </a:p>
            <a:p>
              <a:pPr marL="171450" indent="-171450">
                <a:spcAft>
                  <a:spcPts val="300"/>
                </a:spcAft>
                <a:buFont typeface="Arial" panose="020B0604020202020204" pitchFamily="34" charset="0"/>
                <a:buChar char="•"/>
              </a:pPr>
              <a:r>
                <a:rPr lang="en-GB" sz="1100" u="sng" dirty="0" smtClean="0">
                  <a:solidFill>
                    <a:srgbClr val="FFC000"/>
                  </a:solidFill>
                </a:rPr>
                <a:t>Communicate</a:t>
              </a:r>
              <a:r>
                <a:rPr lang="en-GB" sz="1100" dirty="0" smtClean="0">
                  <a:solidFill>
                    <a:srgbClr val="FFC000"/>
                  </a:solidFill>
                </a:rPr>
                <a:t> the project activities to different target audiences </a:t>
              </a:r>
            </a:p>
            <a:p>
              <a:pPr algn="ctr" defTabSz="457200" fontAlgn="auto">
                <a:spcBef>
                  <a:spcPts val="0"/>
                </a:spcBef>
                <a:spcAft>
                  <a:spcPts val="0"/>
                </a:spcAft>
              </a:pPr>
              <a:endParaRPr lang="en-GB" sz="1100" b="0" dirty="0">
                <a:solidFill>
                  <a:schemeClr val="tx1"/>
                </a:solidFill>
                <a:ea typeface="Verdana" panose="020B0604030504040204" pitchFamily="34" charset="0"/>
                <a:cs typeface="Verdana" panose="020B0604030504040204" pitchFamily="34" charset="0"/>
              </a:endParaRPr>
            </a:p>
          </p:txBody>
        </p:sp>
        <p:sp>
          <p:nvSpPr>
            <p:cNvPr id="18" name="TextBox 17"/>
            <p:cNvSpPr txBox="1"/>
            <p:nvPr/>
          </p:nvSpPr>
          <p:spPr>
            <a:xfrm>
              <a:off x="686466" y="1196752"/>
              <a:ext cx="357142" cy="1656184"/>
            </a:xfrm>
            <a:prstGeom prst="rect">
              <a:avLst/>
            </a:prstGeom>
            <a:noFill/>
          </p:spPr>
          <p:txBody>
            <a:bodyPr vert="vert270" wrap="none" rtlCol="0">
              <a:noAutofit/>
            </a:bodyPr>
            <a:lstStyle/>
            <a:p>
              <a:pPr algn="ctr"/>
              <a:r>
                <a:rPr lang="fr-BE" sz="1200" dirty="0" smtClean="0">
                  <a:solidFill>
                    <a:schemeClr val="tx1"/>
                  </a:solidFill>
                </a:rPr>
                <a:t>Impact</a:t>
              </a:r>
              <a:endParaRPr lang="en-GB" sz="1200" b="0" dirty="0">
                <a:solidFill>
                  <a:schemeClr val="tx1"/>
                </a:solidFill>
                <a:ea typeface="Verdana" panose="020B0604030504040204" pitchFamily="34" charset="0"/>
                <a:cs typeface="Verdana" panose="020B0604030504040204" pitchFamily="34" charset="0"/>
              </a:endParaRPr>
            </a:p>
          </p:txBody>
        </p:sp>
      </p:grpSp>
      <p:sp>
        <p:nvSpPr>
          <p:cNvPr id="24" name="Rectangle 23"/>
          <p:cNvSpPr/>
          <p:nvPr/>
        </p:nvSpPr>
        <p:spPr>
          <a:xfrm>
            <a:off x="539552" y="692696"/>
            <a:ext cx="8496944" cy="400110"/>
          </a:xfrm>
          <a:prstGeom prst="rect">
            <a:avLst/>
          </a:prstGeom>
        </p:spPr>
        <p:txBody>
          <a:bodyPr wrap="square">
            <a:spAutoFit/>
          </a:bodyPr>
          <a:lstStyle/>
          <a:p>
            <a:r>
              <a:rPr lang="pl-PL" sz="2000" dirty="0" err="1" smtClean="0">
                <a:solidFill>
                  <a:srgbClr val="0070C0"/>
                </a:solidFill>
              </a:rPr>
              <a:t>Coordination</a:t>
            </a:r>
            <a:r>
              <a:rPr lang="pl-PL" sz="2000" dirty="0" smtClean="0">
                <a:solidFill>
                  <a:srgbClr val="0070C0"/>
                </a:solidFill>
              </a:rPr>
              <a:t> and </a:t>
            </a:r>
            <a:r>
              <a:rPr lang="pl-PL" sz="2000" dirty="0" err="1" smtClean="0">
                <a:solidFill>
                  <a:srgbClr val="0070C0"/>
                </a:solidFill>
              </a:rPr>
              <a:t>Support</a:t>
            </a:r>
            <a:r>
              <a:rPr lang="pl-PL" sz="2000" dirty="0" smtClean="0">
                <a:solidFill>
                  <a:srgbClr val="0070C0"/>
                </a:solidFill>
              </a:rPr>
              <a:t> Action</a:t>
            </a:r>
            <a:endParaRPr lang="en-GB" sz="2000" dirty="0">
              <a:solidFill>
                <a:srgbClr val="0070C0"/>
              </a:solidFill>
            </a:endParaRPr>
          </a:p>
        </p:txBody>
      </p:sp>
      <p:grpSp>
        <p:nvGrpSpPr>
          <p:cNvPr id="21" name="Group 20"/>
          <p:cNvGrpSpPr/>
          <p:nvPr/>
        </p:nvGrpSpPr>
        <p:grpSpPr>
          <a:xfrm>
            <a:off x="539552" y="4900495"/>
            <a:ext cx="8280920" cy="1872208"/>
            <a:chOff x="395536" y="1196752"/>
            <a:chExt cx="8280920" cy="1656184"/>
          </a:xfrm>
        </p:grpSpPr>
        <p:sp>
          <p:nvSpPr>
            <p:cNvPr id="25" name="Rounded Rectangle 24"/>
            <p:cNvSpPr/>
            <p:nvPr/>
          </p:nvSpPr>
          <p:spPr>
            <a:xfrm>
              <a:off x="395536" y="1196752"/>
              <a:ext cx="8280920" cy="1656184"/>
            </a:xfrm>
            <a:prstGeom prst="roundRect">
              <a:avLst/>
            </a:prstGeom>
            <a:solidFill>
              <a:schemeClr val="accent1">
                <a:lumMod val="90000"/>
              </a:schemeClr>
            </a:solidFill>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defTabSz="457200" fontAlgn="auto">
                <a:spcBef>
                  <a:spcPts val="0"/>
                </a:spcBef>
                <a:spcAft>
                  <a:spcPts val="0"/>
                </a:spcAft>
              </a:pPr>
              <a:endParaRPr lang="en-GB" sz="1200" b="0" dirty="0">
                <a:solidFill>
                  <a:schemeClr val="tx1"/>
                </a:solidFill>
                <a:ea typeface="Verdana" panose="020B0604030504040204" pitchFamily="34" charset="0"/>
                <a:cs typeface="Verdana" panose="020B0604030504040204" pitchFamily="34" charset="0"/>
              </a:endParaRPr>
            </a:p>
          </p:txBody>
        </p:sp>
        <p:sp>
          <p:nvSpPr>
            <p:cNvPr id="26" name="Rounded Rectangle 25"/>
            <p:cNvSpPr/>
            <p:nvPr/>
          </p:nvSpPr>
          <p:spPr>
            <a:xfrm>
              <a:off x="1187624" y="1278743"/>
              <a:ext cx="7272808" cy="1502185"/>
            </a:xfrm>
            <a:prstGeom prst="roundRect">
              <a:avLst/>
            </a:prstGeom>
            <a:solidFill>
              <a:schemeClr val="accent1">
                <a:lumMod val="50000"/>
              </a:schemeClr>
            </a:solidFill>
            <a:effectLst>
              <a:outerShdw blurRad="50800" dist="38100" algn="l" rotWithShape="0">
                <a:prstClr val="black">
                  <a:alpha val="40000"/>
                </a:prstClr>
              </a:out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spcBef>
                  <a:spcPts val="600"/>
                </a:spcBef>
              </a:pPr>
              <a:r>
                <a:rPr lang="en-GB" sz="1100" dirty="0" smtClean="0">
                  <a:solidFill>
                    <a:srgbClr val="FFC000"/>
                  </a:solidFill>
                </a:rPr>
                <a:t>Quality and effectiveness of the work plan, including extent to which the resources assigned to work packages are in line with their objectives and deliverables</a:t>
              </a:r>
            </a:p>
            <a:p>
              <a:pPr>
                <a:spcBef>
                  <a:spcPts val="600"/>
                </a:spcBef>
              </a:pPr>
              <a:r>
                <a:rPr lang="en-GB" sz="1100" dirty="0" smtClean="0">
                  <a:solidFill>
                    <a:srgbClr val="FFC000"/>
                  </a:solidFill>
                </a:rPr>
                <a:t>Appropriateness of the management structures and procedures, including risk and </a:t>
              </a:r>
              <a:r>
                <a:rPr lang="en-GB" sz="1100" u="sng" dirty="0" smtClean="0">
                  <a:solidFill>
                    <a:srgbClr val="FFC000"/>
                  </a:solidFill>
                </a:rPr>
                <a:t>innovation management</a:t>
              </a:r>
            </a:p>
            <a:p>
              <a:pPr>
                <a:spcBef>
                  <a:spcPts val="600"/>
                </a:spcBef>
              </a:pPr>
              <a:r>
                <a:rPr lang="en-GB" sz="1100" dirty="0" smtClean="0">
                  <a:solidFill>
                    <a:srgbClr val="FFC000"/>
                  </a:solidFill>
                </a:rPr>
                <a:t>Complementarity of the participants and extent to which the consortium as a whole brings together the necessary expertise </a:t>
              </a:r>
            </a:p>
            <a:p>
              <a:pPr>
                <a:spcBef>
                  <a:spcPts val="600"/>
                </a:spcBef>
              </a:pPr>
              <a:r>
                <a:rPr lang="en-GB" sz="1100" dirty="0" smtClean="0">
                  <a:solidFill>
                    <a:srgbClr val="FFC000"/>
                  </a:solidFill>
                  <a:ea typeface="Verdana" panose="020B0604030504040204" pitchFamily="34" charset="0"/>
                  <a:cs typeface="Verdana" panose="020B0604030504040204" pitchFamily="34" charset="0"/>
                </a:rPr>
                <a:t>Appropriateness of the allocation of tasks, ensuring that all participants have a valid role and adequate resources in the project to fulfil that role</a:t>
              </a:r>
              <a:endParaRPr lang="en-GB" sz="1100" dirty="0">
                <a:solidFill>
                  <a:schemeClr val="tx1"/>
                </a:solidFill>
                <a:ea typeface="Verdana" panose="020B0604030504040204" pitchFamily="34" charset="0"/>
                <a:cs typeface="Verdana" panose="020B0604030504040204" pitchFamily="34" charset="0"/>
              </a:endParaRPr>
            </a:p>
          </p:txBody>
        </p:sp>
        <p:sp>
          <p:nvSpPr>
            <p:cNvPr id="27" name="TextBox 26"/>
            <p:cNvSpPr txBox="1"/>
            <p:nvPr/>
          </p:nvSpPr>
          <p:spPr>
            <a:xfrm>
              <a:off x="686466" y="1196752"/>
              <a:ext cx="357142" cy="1656184"/>
            </a:xfrm>
            <a:prstGeom prst="rect">
              <a:avLst/>
            </a:prstGeom>
            <a:noFill/>
          </p:spPr>
          <p:txBody>
            <a:bodyPr vert="vert270" wrap="square" rtlCol="0">
              <a:noAutofit/>
            </a:bodyPr>
            <a:lstStyle/>
            <a:p>
              <a:pPr algn="ctr"/>
              <a:r>
                <a:rPr lang="en-US" sz="1200" dirty="0" smtClean="0">
                  <a:solidFill>
                    <a:schemeClr val="tx1"/>
                  </a:solidFill>
                </a:rPr>
                <a:t>Implementation </a:t>
              </a:r>
              <a:endParaRPr lang="en-GB" sz="1200" dirty="0">
                <a:solidFill>
                  <a:schemeClr val="tx1"/>
                </a:solidFill>
                <a:ea typeface="Verdana" panose="020B0604030504040204" pitchFamily="34" charset="0"/>
                <a:cs typeface="Verdana" panose="020B0604030504040204" pitchFamily="34" charset="0"/>
              </a:endParaRPr>
            </a:p>
          </p:txBody>
        </p:sp>
      </p:grpSp>
    </p:spTree>
    <p:extLst>
      <p:ext uri="{BB962C8B-B14F-4D97-AF65-F5344CB8AC3E}">
        <p14:creationId xmlns:p14="http://schemas.microsoft.com/office/powerpoint/2010/main" val="2586762935"/>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Proposal </a:t>
            </a:r>
            <a:r>
              <a:rPr lang="en-US" dirty="0" smtClean="0">
                <a:solidFill>
                  <a:schemeClr val="tx1"/>
                </a:solidFill>
              </a:rPr>
              <a:t>scoring</a:t>
            </a:r>
            <a:endParaRPr lang="fr-BE" sz="2000" dirty="0">
              <a:solidFill>
                <a:schemeClr val="tx1"/>
              </a:solidFill>
            </a:endParaRPr>
          </a:p>
        </p:txBody>
      </p:sp>
      <p:sp>
        <p:nvSpPr>
          <p:cNvPr id="3" name="Content Placeholder 2"/>
          <p:cNvSpPr>
            <a:spLocks noGrp="1"/>
          </p:cNvSpPr>
          <p:nvPr>
            <p:ph idx="1"/>
          </p:nvPr>
        </p:nvSpPr>
        <p:spPr>
          <a:solidFill>
            <a:schemeClr val="bg1"/>
          </a:solidFill>
          <a:ln>
            <a:solidFill>
              <a:schemeClr val="bg1"/>
            </a:solidFill>
          </a:ln>
        </p:spPr>
        <p:txBody>
          <a:bodyPr>
            <a:normAutofit/>
          </a:bodyPr>
          <a:lstStyle/>
          <a:p>
            <a:pPr marL="342900" lvl="0" indent="-342900">
              <a:lnSpc>
                <a:spcPts val="2020"/>
              </a:lnSpc>
              <a:spcBef>
                <a:spcPts val="0"/>
              </a:spcBef>
              <a:spcAft>
                <a:spcPts val="600"/>
              </a:spcAft>
              <a:buClr>
                <a:srgbClr val="0070C0"/>
              </a:buClr>
              <a:buFont typeface="Arial" panose="020B0604020202020204" pitchFamily="34" charset="0"/>
              <a:buChar char="•"/>
            </a:pPr>
            <a:r>
              <a:rPr lang="en-GB" sz="2000" b="1" dirty="0">
                <a:solidFill>
                  <a:srgbClr val="0070C0"/>
                </a:solidFill>
              </a:rPr>
              <a:t>You give a score of between 0 and 5 to each criterion based on your comments</a:t>
            </a:r>
          </a:p>
          <a:p>
            <a:pPr lvl="1">
              <a:spcBef>
                <a:spcPts val="0"/>
              </a:spcBef>
              <a:spcAft>
                <a:spcPts val="600"/>
              </a:spcAft>
              <a:buClr>
                <a:srgbClr val="0070C0"/>
              </a:buClr>
              <a:buFont typeface="Verdana" panose="020B0604030504040204" pitchFamily="34" charset="0"/>
              <a:buChar char="−"/>
            </a:pPr>
            <a:r>
              <a:rPr lang="en-GB" sz="1800" dirty="0">
                <a:solidFill>
                  <a:srgbClr val="0070C0"/>
                </a:solidFill>
              </a:rPr>
              <a:t>Half-marks </a:t>
            </a:r>
            <a:r>
              <a:rPr lang="en-GB" sz="1800" dirty="0" smtClean="0">
                <a:solidFill>
                  <a:srgbClr val="0070C0"/>
                </a:solidFill>
              </a:rPr>
              <a:t>can </a:t>
            </a:r>
            <a:r>
              <a:rPr lang="en-GB" sz="1800" dirty="0">
                <a:solidFill>
                  <a:srgbClr val="0070C0"/>
                </a:solidFill>
              </a:rPr>
              <a:t>be used</a:t>
            </a:r>
          </a:p>
          <a:p>
            <a:pPr lvl="1">
              <a:spcBef>
                <a:spcPts val="0"/>
              </a:spcBef>
              <a:spcAft>
                <a:spcPts val="600"/>
              </a:spcAft>
              <a:buClr>
                <a:srgbClr val="0070C0"/>
              </a:buClr>
              <a:buFont typeface="Verdana" panose="020B0604030504040204" pitchFamily="34" charset="0"/>
              <a:buChar char="−"/>
            </a:pPr>
            <a:r>
              <a:rPr lang="en-GB" sz="1800" dirty="0">
                <a:solidFill>
                  <a:srgbClr val="0070C0"/>
                </a:solidFill>
              </a:rPr>
              <a:t>The whole range of scores should be used</a:t>
            </a:r>
          </a:p>
          <a:p>
            <a:pPr lvl="1">
              <a:spcBef>
                <a:spcPts val="0"/>
              </a:spcBef>
              <a:spcAft>
                <a:spcPts val="600"/>
              </a:spcAft>
              <a:buClr>
                <a:srgbClr val="0070C0"/>
              </a:buClr>
              <a:buFont typeface="Verdana" panose="020B0604030504040204" pitchFamily="34" charset="0"/>
              <a:buChar char="−"/>
            </a:pPr>
            <a:r>
              <a:rPr lang="en-GB" sz="1800" dirty="0">
                <a:solidFill>
                  <a:srgbClr val="0070C0"/>
                </a:solidFill>
              </a:rPr>
              <a:t>Scores must pass </a:t>
            </a:r>
            <a:r>
              <a:rPr lang="en-GB" sz="1800" i="1" dirty="0">
                <a:solidFill>
                  <a:srgbClr val="0070C0"/>
                </a:solidFill>
              </a:rPr>
              <a:t>thresholds</a:t>
            </a:r>
            <a:r>
              <a:rPr lang="en-GB" sz="1800" dirty="0">
                <a:solidFill>
                  <a:srgbClr val="0070C0"/>
                </a:solidFill>
              </a:rPr>
              <a:t> if a proposal is to be considered for </a:t>
            </a:r>
            <a:r>
              <a:rPr lang="en-GB" sz="1800" dirty="0" smtClean="0">
                <a:solidFill>
                  <a:srgbClr val="0070C0"/>
                </a:solidFill>
              </a:rPr>
              <a:t>funding</a:t>
            </a:r>
          </a:p>
          <a:p>
            <a:pPr marL="342900" lvl="0" indent="-342900">
              <a:lnSpc>
                <a:spcPts val="2020"/>
              </a:lnSpc>
              <a:spcBef>
                <a:spcPts val="0"/>
              </a:spcBef>
              <a:spcAft>
                <a:spcPts val="600"/>
              </a:spcAft>
              <a:buClr>
                <a:srgbClr val="0070C0"/>
              </a:buClr>
              <a:buFont typeface="Arial" panose="020B0604020202020204" pitchFamily="34" charset="0"/>
              <a:buChar char="•"/>
            </a:pPr>
            <a:r>
              <a:rPr lang="en-GB" sz="2000" b="1" dirty="0" smtClean="0">
                <a:solidFill>
                  <a:srgbClr val="0070C0"/>
                </a:solidFill>
              </a:rPr>
              <a:t>Thresholds </a:t>
            </a:r>
            <a:r>
              <a:rPr lang="en-GB" sz="2000" b="1" dirty="0">
                <a:solidFill>
                  <a:srgbClr val="0070C0"/>
                </a:solidFill>
              </a:rPr>
              <a:t>apply to individual </a:t>
            </a:r>
            <a:r>
              <a:rPr lang="en-GB" sz="2000" b="1" dirty="0" smtClean="0">
                <a:solidFill>
                  <a:srgbClr val="0070C0"/>
                </a:solidFill>
              </a:rPr>
              <a:t>criteria…</a:t>
            </a:r>
            <a:br>
              <a:rPr lang="en-GB" sz="2000" b="1" dirty="0" smtClean="0">
                <a:solidFill>
                  <a:srgbClr val="0070C0"/>
                </a:solidFill>
              </a:rPr>
            </a:br>
            <a:r>
              <a:rPr lang="en-GB" sz="2000" b="0" dirty="0" smtClean="0">
                <a:solidFill>
                  <a:srgbClr val="0070C0"/>
                </a:solidFill>
              </a:rPr>
              <a:t>The </a:t>
            </a:r>
            <a:r>
              <a:rPr lang="en-GB" sz="2000" b="0" dirty="0">
                <a:solidFill>
                  <a:srgbClr val="0070C0"/>
                </a:solidFill>
              </a:rPr>
              <a:t>default threshold is 3 (unless specified otherwise in the WP)</a:t>
            </a:r>
          </a:p>
          <a:p>
            <a:pPr marL="342900" lvl="0" indent="-342900">
              <a:lnSpc>
                <a:spcPts val="2020"/>
              </a:lnSpc>
              <a:spcBef>
                <a:spcPts val="0"/>
              </a:spcBef>
              <a:spcAft>
                <a:spcPts val="600"/>
              </a:spcAft>
              <a:buClr>
                <a:srgbClr val="0070C0"/>
              </a:buClr>
              <a:buFont typeface="Arial" panose="020B0604020202020204" pitchFamily="34" charset="0"/>
              <a:buChar char="•"/>
            </a:pPr>
            <a:r>
              <a:rPr lang="en-GB" sz="2000" b="1" dirty="0">
                <a:solidFill>
                  <a:srgbClr val="0070C0"/>
                </a:solidFill>
              </a:rPr>
              <a:t>…and to the total </a:t>
            </a:r>
            <a:r>
              <a:rPr lang="en-GB" sz="2000" b="1" dirty="0" smtClean="0">
                <a:solidFill>
                  <a:srgbClr val="0070C0"/>
                </a:solidFill>
              </a:rPr>
              <a:t>score</a:t>
            </a:r>
            <a:br>
              <a:rPr lang="en-GB" sz="2000" b="1" dirty="0" smtClean="0">
                <a:solidFill>
                  <a:srgbClr val="0070C0"/>
                </a:solidFill>
              </a:rPr>
            </a:br>
            <a:r>
              <a:rPr lang="en-GB" sz="2000" b="0" dirty="0" smtClean="0">
                <a:solidFill>
                  <a:srgbClr val="0070C0"/>
                </a:solidFill>
              </a:rPr>
              <a:t>The </a:t>
            </a:r>
            <a:r>
              <a:rPr lang="en-GB" sz="2000" b="0" dirty="0">
                <a:solidFill>
                  <a:srgbClr val="0070C0"/>
                </a:solidFill>
              </a:rPr>
              <a:t>default overall threshold is 10 (unless specified otherwise in the WP</a:t>
            </a:r>
            <a:r>
              <a:rPr lang="en-GB" sz="2000" b="0" dirty="0" smtClean="0">
                <a:solidFill>
                  <a:srgbClr val="0070C0"/>
                </a:solidFill>
              </a:rPr>
              <a:t>)</a:t>
            </a:r>
            <a:endParaRPr lang="en-GB" sz="2000" dirty="0" smtClean="0"/>
          </a:p>
          <a:p>
            <a:pPr marL="342900" lvl="0" indent="-342900">
              <a:lnSpc>
                <a:spcPts val="2020"/>
              </a:lnSpc>
              <a:spcBef>
                <a:spcPts val="0"/>
              </a:spcBef>
              <a:spcAft>
                <a:spcPts val="600"/>
              </a:spcAft>
              <a:buClr>
                <a:srgbClr val="0070C0"/>
              </a:buClr>
              <a:buFont typeface="Arial" panose="020B0604020202020204" pitchFamily="34" charset="0"/>
              <a:buChar char="•"/>
            </a:pPr>
            <a:r>
              <a:rPr lang="en-GB" sz="2000" b="1" dirty="0" smtClean="0">
                <a:solidFill>
                  <a:srgbClr val="0070C0"/>
                </a:solidFill>
              </a:rPr>
              <a:t>For </a:t>
            </a:r>
            <a:r>
              <a:rPr lang="en-GB" sz="2000" b="1" dirty="0">
                <a:solidFill>
                  <a:srgbClr val="0070C0"/>
                </a:solidFill>
              </a:rPr>
              <a:t>Innovation actions and the SME instrument, </a:t>
            </a:r>
            <a:r>
              <a:rPr lang="en-GB" sz="2000" b="1" dirty="0" smtClean="0">
                <a:solidFill>
                  <a:srgbClr val="0070C0"/>
                </a:solidFill>
              </a:rPr>
              <a:t>the </a:t>
            </a:r>
            <a:r>
              <a:rPr lang="en-GB" sz="2000" b="1" dirty="0">
                <a:solidFill>
                  <a:srgbClr val="0070C0"/>
                </a:solidFill>
              </a:rPr>
              <a:t>criterion Impact </a:t>
            </a:r>
            <a:r>
              <a:rPr lang="en-GB" sz="2000" b="1" dirty="0" smtClean="0">
                <a:solidFill>
                  <a:srgbClr val="0070C0"/>
                </a:solidFill>
              </a:rPr>
              <a:t>is given a </a:t>
            </a:r>
            <a:r>
              <a:rPr lang="en-GB" sz="2000" b="1" dirty="0">
                <a:solidFill>
                  <a:srgbClr val="0070C0"/>
                </a:solidFill>
              </a:rPr>
              <a:t>weight of </a:t>
            </a:r>
            <a:r>
              <a:rPr lang="en-GB" sz="2000" b="1" dirty="0" smtClean="0">
                <a:solidFill>
                  <a:srgbClr val="0070C0"/>
                </a:solidFill>
              </a:rPr>
              <a:t>1.5 to determine the ranking</a:t>
            </a:r>
          </a:p>
        </p:txBody>
      </p:sp>
      <p:sp>
        <p:nvSpPr>
          <p:cNvPr id="5" name="Flowchart: Document 4"/>
          <p:cNvSpPr/>
          <p:nvPr/>
        </p:nvSpPr>
        <p:spPr>
          <a:xfrm>
            <a:off x="2051720" y="4797152"/>
            <a:ext cx="4248471" cy="1719858"/>
          </a:xfrm>
          <a:prstGeom prst="flowChartDocument">
            <a:avLst/>
          </a:prstGeom>
        </p:spPr>
        <p:style>
          <a:lnRef idx="0">
            <a:schemeClr val="accent2"/>
          </a:lnRef>
          <a:fillRef idx="3">
            <a:schemeClr val="accent2"/>
          </a:fillRef>
          <a:effectRef idx="3">
            <a:schemeClr val="accent2"/>
          </a:effectRef>
          <a:fontRef idx="minor">
            <a:schemeClr val="lt1"/>
          </a:fontRef>
        </p:style>
        <p:txBody>
          <a:bodyPr wrap="square" rtlCol="0" anchor="ctr">
            <a:spAutoFit/>
          </a:bodyPr>
          <a:lstStyle/>
          <a:p>
            <a:r>
              <a:rPr lang="en-GB" sz="1200" dirty="0" smtClean="0">
                <a:solidFill>
                  <a:schemeClr val="bg1"/>
                </a:solidFill>
              </a:rPr>
              <a:t>Instructions: </a:t>
            </a:r>
            <a:r>
              <a:rPr lang="en-GB" sz="1200" b="0" dirty="0" smtClean="0">
                <a:solidFill>
                  <a:schemeClr val="bg1"/>
                </a:solidFill>
              </a:rPr>
              <a:t>The weight of 1.5 applies for ranking only </a:t>
            </a:r>
          </a:p>
          <a:p>
            <a:pPr marL="171450" indent="-171450">
              <a:buFont typeface="Wingdings" panose="05000000000000000000" pitchFamily="2" charset="2"/>
              <a:buChar char="§"/>
            </a:pPr>
            <a:r>
              <a:rPr lang="en-GB" sz="1200" b="0" dirty="0" smtClean="0">
                <a:solidFill>
                  <a:schemeClr val="bg1"/>
                </a:solidFill>
              </a:rPr>
              <a:t>Experts give a score out of 5 for all criteria</a:t>
            </a:r>
          </a:p>
          <a:p>
            <a:pPr marL="171450" indent="-171450">
              <a:buFont typeface="Wingdings" panose="05000000000000000000" pitchFamily="2" charset="2"/>
              <a:buChar char="§"/>
            </a:pPr>
            <a:r>
              <a:rPr lang="en-GB" sz="1200" b="0" dirty="0" smtClean="0">
                <a:solidFill>
                  <a:schemeClr val="bg1"/>
                </a:solidFill>
              </a:rPr>
              <a:t>Thresholds to individual criteria and total score apply</a:t>
            </a:r>
          </a:p>
          <a:p>
            <a:pPr marL="171450" indent="-171450">
              <a:buFont typeface="Wingdings" panose="05000000000000000000" pitchFamily="2" charset="2"/>
              <a:buChar char="§"/>
            </a:pPr>
            <a:r>
              <a:rPr lang="en-GB" sz="1200" b="0" dirty="0" smtClean="0">
                <a:solidFill>
                  <a:schemeClr val="bg1"/>
                </a:solidFill>
              </a:rPr>
              <a:t>For above-threshold proposal, impact is multiplied by 1.5, giving a total score out of 17.5.</a:t>
            </a:r>
          </a:p>
          <a:p>
            <a:pPr marL="171450" indent="-171450">
              <a:buFont typeface="Wingdings" panose="05000000000000000000" pitchFamily="2" charset="2"/>
              <a:buChar char="§"/>
            </a:pPr>
            <a:r>
              <a:rPr lang="en-GB" sz="1200" b="0" dirty="0" smtClean="0">
                <a:solidFill>
                  <a:schemeClr val="bg1"/>
                </a:solidFill>
              </a:rPr>
              <a:t>If IA and RIA in the same ranked lists, then a normalisation (out of 15) is needed.</a:t>
            </a:r>
            <a:endParaRPr lang="en-GB" sz="1200" b="0" dirty="0">
              <a:solidFill>
                <a:schemeClr val="bg1"/>
              </a:solidFill>
            </a:endParaRPr>
          </a:p>
        </p:txBody>
      </p:sp>
    </p:spTree>
    <p:extLst>
      <p:ext uri="{BB962C8B-B14F-4D97-AF65-F5344CB8AC3E}">
        <p14:creationId xmlns:p14="http://schemas.microsoft.com/office/powerpoint/2010/main" val="3640387629"/>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Interpretation of the scores </a:t>
            </a:r>
            <a:endParaRPr lang="fr-BE" sz="2000" dirty="0">
              <a:solidFill>
                <a:schemeClr val="tx1"/>
              </a:solidFill>
            </a:endParaRPr>
          </a:p>
        </p:txBody>
      </p:sp>
      <p:sp>
        <p:nvSpPr>
          <p:cNvPr id="3" name="Content Placeholder 2"/>
          <p:cNvSpPr>
            <a:spLocks noGrp="1"/>
          </p:cNvSpPr>
          <p:nvPr>
            <p:ph idx="1"/>
          </p:nvPr>
        </p:nvSpPr>
        <p:spPr>
          <a:xfrm>
            <a:off x="1331640" y="1111250"/>
            <a:ext cx="7386905" cy="5065713"/>
          </a:xfrm>
        </p:spPr>
        <p:txBody>
          <a:bodyPr>
            <a:noAutofit/>
          </a:bodyPr>
          <a:lstStyle/>
          <a:p>
            <a:pPr>
              <a:spcAft>
                <a:spcPts val="1500"/>
              </a:spcAft>
            </a:pPr>
            <a:r>
              <a:rPr lang="en-GB" sz="2000" b="0" i="0" dirty="0" smtClean="0">
                <a:solidFill>
                  <a:srgbClr val="0070C0"/>
                </a:solidFill>
              </a:rPr>
              <a:t>The </a:t>
            </a:r>
            <a:r>
              <a:rPr lang="en-GB" sz="2000" b="0" i="0" dirty="0">
                <a:solidFill>
                  <a:srgbClr val="0070C0"/>
                </a:solidFill>
              </a:rPr>
              <a:t>proposal </a:t>
            </a:r>
            <a:r>
              <a:rPr lang="en-GB" sz="2000" i="0" dirty="0">
                <a:solidFill>
                  <a:srgbClr val="0070C0"/>
                </a:solidFill>
              </a:rPr>
              <a:t>fails to address the criterion </a:t>
            </a:r>
            <a:r>
              <a:rPr lang="en-GB" sz="2000" b="0" i="0" dirty="0">
                <a:solidFill>
                  <a:srgbClr val="0070C0"/>
                </a:solidFill>
              </a:rPr>
              <a:t>or cannot be </a:t>
            </a:r>
            <a:r>
              <a:rPr lang="en-GB" sz="2000" b="0" i="0" dirty="0" smtClean="0">
                <a:solidFill>
                  <a:srgbClr val="0070C0"/>
                </a:solidFill>
              </a:rPr>
              <a:t>assessed due </a:t>
            </a:r>
            <a:r>
              <a:rPr lang="en-GB" sz="2000" b="0" i="0" dirty="0">
                <a:solidFill>
                  <a:srgbClr val="0070C0"/>
                </a:solidFill>
              </a:rPr>
              <a:t>to missing or incomplete </a:t>
            </a:r>
            <a:r>
              <a:rPr lang="en-GB" sz="2000" b="0" i="0" dirty="0" smtClean="0">
                <a:solidFill>
                  <a:srgbClr val="0070C0"/>
                </a:solidFill>
              </a:rPr>
              <a:t>information.</a:t>
            </a:r>
            <a:endParaRPr lang="fr-BE" sz="2000" b="0" i="0" dirty="0">
              <a:solidFill>
                <a:srgbClr val="0070C0"/>
              </a:solidFill>
            </a:endParaRPr>
          </a:p>
          <a:p>
            <a:pPr>
              <a:spcAft>
                <a:spcPts val="1500"/>
              </a:spcAft>
            </a:pPr>
            <a:r>
              <a:rPr lang="en-GB" sz="2000" b="1" i="0" dirty="0" smtClean="0">
                <a:solidFill>
                  <a:srgbClr val="0070C0"/>
                </a:solidFill>
              </a:rPr>
              <a:t>Poor</a:t>
            </a:r>
            <a:r>
              <a:rPr lang="en-GB" sz="2000" b="1" i="0" dirty="0">
                <a:solidFill>
                  <a:srgbClr val="0070C0"/>
                </a:solidFill>
              </a:rPr>
              <a:t>. </a:t>
            </a:r>
            <a:r>
              <a:rPr lang="en-GB" sz="2000" b="0" i="0" dirty="0">
                <a:solidFill>
                  <a:srgbClr val="0070C0"/>
                </a:solidFill>
              </a:rPr>
              <a:t>The criterion is inadequately </a:t>
            </a:r>
            <a:r>
              <a:rPr lang="en-GB" sz="2000" b="0" i="0" dirty="0" smtClean="0">
                <a:solidFill>
                  <a:srgbClr val="0070C0"/>
                </a:solidFill>
              </a:rPr>
              <a:t>addressed, </a:t>
            </a:r>
            <a:r>
              <a:rPr lang="en-GB" sz="2000" b="0" i="0" dirty="0">
                <a:solidFill>
                  <a:srgbClr val="0070C0"/>
                </a:solidFill>
              </a:rPr>
              <a:t>or there are serious inherent weaknesses.</a:t>
            </a:r>
            <a:endParaRPr lang="fr-BE" sz="2000" b="0" i="0" dirty="0">
              <a:solidFill>
                <a:srgbClr val="0070C0"/>
              </a:solidFill>
            </a:endParaRPr>
          </a:p>
          <a:p>
            <a:pPr>
              <a:spcAft>
                <a:spcPts val="1500"/>
              </a:spcAft>
            </a:pPr>
            <a:r>
              <a:rPr lang="en-GB" sz="2000" b="1" i="0" dirty="0" smtClean="0">
                <a:solidFill>
                  <a:srgbClr val="0070C0"/>
                </a:solidFill>
              </a:rPr>
              <a:t>Fair</a:t>
            </a:r>
            <a:r>
              <a:rPr lang="en-GB" sz="2000" b="1" i="0" dirty="0">
                <a:solidFill>
                  <a:srgbClr val="0070C0"/>
                </a:solidFill>
              </a:rPr>
              <a:t>. </a:t>
            </a:r>
            <a:r>
              <a:rPr lang="en-GB" sz="2000" b="0" i="0" dirty="0" smtClean="0">
                <a:solidFill>
                  <a:srgbClr val="0070C0"/>
                </a:solidFill>
              </a:rPr>
              <a:t>The </a:t>
            </a:r>
            <a:r>
              <a:rPr lang="en-GB" sz="2000" b="0" i="0" dirty="0">
                <a:solidFill>
                  <a:srgbClr val="0070C0"/>
                </a:solidFill>
              </a:rPr>
              <a:t>proposal broadly addresses the </a:t>
            </a:r>
            <a:r>
              <a:rPr lang="en-GB" sz="2000" b="0" i="0" dirty="0" smtClean="0">
                <a:solidFill>
                  <a:srgbClr val="0070C0"/>
                </a:solidFill>
              </a:rPr>
              <a:t>criterion, but </a:t>
            </a:r>
            <a:r>
              <a:rPr lang="en-GB" sz="2000" b="0" i="0" dirty="0">
                <a:solidFill>
                  <a:srgbClr val="0070C0"/>
                </a:solidFill>
              </a:rPr>
              <a:t>there are significant weaknesses.</a:t>
            </a:r>
            <a:endParaRPr lang="fr-BE" sz="2000" b="0" i="0" dirty="0">
              <a:solidFill>
                <a:srgbClr val="0070C0"/>
              </a:solidFill>
            </a:endParaRPr>
          </a:p>
          <a:p>
            <a:pPr>
              <a:spcAft>
                <a:spcPts val="1500"/>
              </a:spcAft>
            </a:pPr>
            <a:r>
              <a:rPr lang="en-GB" sz="2000" b="1" i="0" dirty="0" smtClean="0">
                <a:solidFill>
                  <a:srgbClr val="0070C0"/>
                </a:solidFill>
              </a:rPr>
              <a:t>Good</a:t>
            </a:r>
            <a:r>
              <a:rPr lang="en-GB" sz="2000" b="1" i="0" dirty="0">
                <a:solidFill>
                  <a:srgbClr val="0070C0"/>
                </a:solidFill>
              </a:rPr>
              <a:t>. </a:t>
            </a:r>
            <a:r>
              <a:rPr lang="en-GB" sz="2000" b="0" i="0" dirty="0">
                <a:solidFill>
                  <a:srgbClr val="0070C0"/>
                </a:solidFill>
              </a:rPr>
              <a:t>The proposal addresses the criterion </a:t>
            </a:r>
            <a:r>
              <a:rPr lang="en-GB" sz="2000" b="0" i="0" dirty="0" smtClean="0">
                <a:solidFill>
                  <a:srgbClr val="0070C0"/>
                </a:solidFill>
              </a:rPr>
              <a:t>well, but a number </a:t>
            </a:r>
            <a:r>
              <a:rPr lang="en-GB" sz="2000" b="0" i="0" dirty="0">
                <a:solidFill>
                  <a:srgbClr val="0070C0"/>
                </a:solidFill>
              </a:rPr>
              <a:t>of </a:t>
            </a:r>
            <a:r>
              <a:rPr lang="en-GB" sz="2000" b="0" i="0" dirty="0" smtClean="0">
                <a:solidFill>
                  <a:srgbClr val="0070C0"/>
                </a:solidFill>
              </a:rPr>
              <a:t>shortcomings are present.</a:t>
            </a:r>
            <a:endParaRPr lang="fr-BE" sz="2000" b="0" i="0" dirty="0">
              <a:solidFill>
                <a:srgbClr val="0070C0"/>
              </a:solidFill>
            </a:endParaRPr>
          </a:p>
          <a:p>
            <a:pPr>
              <a:spcAft>
                <a:spcPts val="1500"/>
              </a:spcAft>
            </a:pPr>
            <a:r>
              <a:rPr lang="en-GB" sz="2000" b="1" i="0" dirty="0" smtClean="0">
                <a:solidFill>
                  <a:srgbClr val="0070C0"/>
                </a:solidFill>
              </a:rPr>
              <a:t>Very </a:t>
            </a:r>
            <a:r>
              <a:rPr lang="en-GB" sz="2000" b="1" i="0" dirty="0">
                <a:solidFill>
                  <a:srgbClr val="0070C0"/>
                </a:solidFill>
              </a:rPr>
              <a:t>Good. </a:t>
            </a:r>
            <a:r>
              <a:rPr lang="en-GB" sz="2000" b="0" i="0" dirty="0">
                <a:solidFill>
                  <a:srgbClr val="0070C0"/>
                </a:solidFill>
              </a:rPr>
              <a:t>The proposal addresses the criterion very </a:t>
            </a:r>
            <a:r>
              <a:rPr lang="en-GB" sz="2000" b="0" i="0" dirty="0" smtClean="0">
                <a:solidFill>
                  <a:srgbClr val="0070C0"/>
                </a:solidFill>
              </a:rPr>
              <a:t>well, but a small </a:t>
            </a:r>
            <a:r>
              <a:rPr lang="en-GB" sz="2000" b="0" i="0" dirty="0">
                <a:solidFill>
                  <a:srgbClr val="0070C0"/>
                </a:solidFill>
              </a:rPr>
              <a:t>number of </a:t>
            </a:r>
            <a:r>
              <a:rPr lang="en-GB" sz="2000" b="0" dirty="0">
                <a:solidFill>
                  <a:srgbClr val="0070C0"/>
                </a:solidFill>
              </a:rPr>
              <a:t>shortcomings are present.</a:t>
            </a:r>
            <a:endParaRPr lang="fr-BE" sz="2000" b="0" i="0" dirty="0">
              <a:solidFill>
                <a:srgbClr val="0070C0"/>
              </a:solidFill>
            </a:endParaRPr>
          </a:p>
          <a:p>
            <a:pPr>
              <a:spcAft>
                <a:spcPts val="1500"/>
              </a:spcAft>
            </a:pPr>
            <a:r>
              <a:rPr lang="en-GB" sz="2000" b="1" i="0" dirty="0" smtClean="0">
                <a:solidFill>
                  <a:srgbClr val="0070C0"/>
                </a:solidFill>
              </a:rPr>
              <a:t>Excellent</a:t>
            </a:r>
            <a:r>
              <a:rPr lang="en-GB" sz="2000" b="1" i="0" dirty="0">
                <a:solidFill>
                  <a:srgbClr val="0070C0"/>
                </a:solidFill>
              </a:rPr>
              <a:t>. </a:t>
            </a:r>
            <a:r>
              <a:rPr lang="en-GB" sz="2000" b="0" i="0" dirty="0">
                <a:solidFill>
                  <a:srgbClr val="0070C0"/>
                </a:solidFill>
              </a:rPr>
              <a:t>The proposal successfully addresses all relevant aspects of the </a:t>
            </a:r>
            <a:r>
              <a:rPr lang="en-GB" sz="2000" b="0" i="0" dirty="0" smtClean="0">
                <a:solidFill>
                  <a:srgbClr val="0070C0"/>
                </a:solidFill>
              </a:rPr>
              <a:t>criterion. </a:t>
            </a:r>
            <a:r>
              <a:rPr lang="en-GB" sz="2000" b="0" dirty="0">
                <a:solidFill>
                  <a:srgbClr val="0070C0"/>
                </a:solidFill>
              </a:rPr>
              <a:t>A</a:t>
            </a:r>
            <a:r>
              <a:rPr lang="en-GB" sz="2000" b="0" i="0" dirty="0" smtClean="0">
                <a:solidFill>
                  <a:srgbClr val="0070C0"/>
                </a:solidFill>
              </a:rPr>
              <a:t>ny </a:t>
            </a:r>
            <a:r>
              <a:rPr lang="en-GB" sz="2000" b="0" i="0" dirty="0">
                <a:solidFill>
                  <a:srgbClr val="0070C0"/>
                </a:solidFill>
              </a:rPr>
              <a:t>shortcomings are minor.</a:t>
            </a:r>
            <a:endParaRPr lang="fr-BE" sz="2000" b="0" i="0" dirty="0">
              <a:solidFill>
                <a:srgbClr val="0070C0"/>
              </a:solidFill>
            </a:endParaRPr>
          </a:p>
        </p:txBody>
      </p:sp>
      <p:sp>
        <p:nvSpPr>
          <p:cNvPr id="4" name="Line Callout 1 3"/>
          <p:cNvSpPr/>
          <p:nvPr/>
        </p:nvSpPr>
        <p:spPr>
          <a:xfrm>
            <a:off x="899592" y="1166264"/>
            <a:ext cx="343282" cy="349007"/>
          </a:xfrm>
          <a:prstGeom prst="borderCallout1">
            <a:avLst>
              <a:gd name="adj1" fmla="val 99768"/>
              <a:gd name="adj2" fmla="val 49597"/>
              <a:gd name="adj3" fmla="val 177148"/>
              <a:gd name="adj4" fmla="val 48857"/>
            </a:avLst>
          </a:prstGeom>
          <a:solidFill>
            <a:srgbClr val="0F5494"/>
          </a:solidFill>
          <a:ln w="28575">
            <a:solidFill>
              <a:srgbClr val="0F5494"/>
            </a:solidFill>
          </a:ln>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defTabSz="457200" fontAlgn="auto">
              <a:spcBef>
                <a:spcPts val="0"/>
              </a:spcBef>
              <a:spcAft>
                <a:spcPts val="0"/>
              </a:spcAft>
            </a:pPr>
            <a:r>
              <a:rPr lang="en-GB" sz="1400" dirty="0" smtClean="0">
                <a:solidFill>
                  <a:schemeClr val="bg1"/>
                </a:solidFill>
                <a:ea typeface="Verdana" panose="020B0604030504040204" pitchFamily="34" charset="0"/>
                <a:cs typeface="Verdana" panose="020B0604030504040204" pitchFamily="34" charset="0"/>
              </a:rPr>
              <a:t>0</a:t>
            </a:r>
            <a:endParaRPr lang="en-GB" sz="1400" dirty="0">
              <a:solidFill>
                <a:schemeClr val="bg1"/>
              </a:solidFill>
              <a:ea typeface="Verdana" panose="020B0604030504040204" pitchFamily="34" charset="0"/>
              <a:cs typeface="Verdana" panose="020B0604030504040204" pitchFamily="34" charset="0"/>
            </a:endParaRPr>
          </a:p>
        </p:txBody>
      </p:sp>
      <p:sp>
        <p:nvSpPr>
          <p:cNvPr id="5" name="Line Callout 1 4"/>
          <p:cNvSpPr/>
          <p:nvPr/>
        </p:nvSpPr>
        <p:spPr>
          <a:xfrm>
            <a:off x="905175" y="2071881"/>
            <a:ext cx="343282" cy="349007"/>
          </a:xfrm>
          <a:prstGeom prst="borderCallout1">
            <a:avLst>
              <a:gd name="adj1" fmla="val 99768"/>
              <a:gd name="adj2" fmla="val 49597"/>
              <a:gd name="adj3" fmla="val 177148"/>
              <a:gd name="adj4" fmla="val 48857"/>
            </a:avLst>
          </a:prstGeom>
          <a:solidFill>
            <a:srgbClr val="0F5494"/>
          </a:solidFill>
          <a:ln w="28575">
            <a:solidFill>
              <a:srgbClr val="0F5494"/>
            </a:solidFill>
          </a:ln>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defTabSz="457200" fontAlgn="auto">
              <a:spcBef>
                <a:spcPts val="0"/>
              </a:spcBef>
              <a:spcAft>
                <a:spcPts val="0"/>
              </a:spcAft>
            </a:pPr>
            <a:r>
              <a:rPr lang="en-GB" sz="1400" dirty="0" smtClean="0">
                <a:solidFill>
                  <a:schemeClr val="bg1"/>
                </a:solidFill>
                <a:ea typeface="Verdana" panose="020B0604030504040204" pitchFamily="34" charset="0"/>
                <a:cs typeface="Verdana" panose="020B0604030504040204" pitchFamily="34" charset="0"/>
              </a:rPr>
              <a:t>1</a:t>
            </a:r>
            <a:endParaRPr lang="en-GB" sz="1400" dirty="0">
              <a:solidFill>
                <a:schemeClr val="bg1"/>
              </a:solidFill>
              <a:ea typeface="Verdana" panose="020B0604030504040204" pitchFamily="34" charset="0"/>
              <a:cs typeface="Verdana" panose="020B0604030504040204" pitchFamily="34" charset="0"/>
            </a:endParaRPr>
          </a:p>
        </p:txBody>
      </p:sp>
      <p:sp>
        <p:nvSpPr>
          <p:cNvPr id="6" name="Line Callout 1 5"/>
          <p:cNvSpPr/>
          <p:nvPr/>
        </p:nvSpPr>
        <p:spPr>
          <a:xfrm>
            <a:off x="899592" y="2935977"/>
            <a:ext cx="343282" cy="349007"/>
          </a:xfrm>
          <a:prstGeom prst="borderCallout1">
            <a:avLst>
              <a:gd name="adj1" fmla="val 99768"/>
              <a:gd name="adj2" fmla="val 49597"/>
              <a:gd name="adj3" fmla="val 177148"/>
              <a:gd name="adj4" fmla="val 48857"/>
            </a:avLst>
          </a:prstGeom>
          <a:solidFill>
            <a:srgbClr val="0F5494"/>
          </a:solidFill>
          <a:ln w="28575">
            <a:solidFill>
              <a:srgbClr val="0F5494"/>
            </a:solidFill>
          </a:ln>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defTabSz="457200" fontAlgn="auto">
              <a:spcBef>
                <a:spcPts val="0"/>
              </a:spcBef>
              <a:spcAft>
                <a:spcPts val="0"/>
              </a:spcAft>
            </a:pPr>
            <a:r>
              <a:rPr lang="en-GB" sz="1400" dirty="0" smtClean="0">
                <a:solidFill>
                  <a:schemeClr val="bg1"/>
                </a:solidFill>
                <a:ea typeface="Verdana" panose="020B0604030504040204" pitchFamily="34" charset="0"/>
                <a:cs typeface="Verdana" panose="020B0604030504040204" pitchFamily="34" charset="0"/>
              </a:rPr>
              <a:t>2</a:t>
            </a:r>
            <a:endParaRPr lang="en-GB" sz="1400" dirty="0">
              <a:solidFill>
                <a:schemeClr val="bg1"/>
              </a:solidFill>
              <a:ea typeface="Verdana" panose="020B0604030504040204" pitchFamily="34" charset="0"/>
              <a:cs typeface="Verdana" panose="020B0604030504040204" pitchFamily="34" charset="0"/>
            </a:endParaRPr>
          </a:p>
        </p:txBody>
      </p:sp>
      <p:sp>
        <p:nvSpPr>
          <p:cNvPr id="7" name="Line Callout 1 6"/>
          <p:cNvSpPr/>
          <p:nvPr/>
        </p:nvSpPr>
        <p:spPr>
          <a:xfrm>
            <a:off x="905175" y="3800073"/>
            <a:ext cx="343282" cy="349007"/>
          </a:xfrm>
          <a:prstGeom prst="borderCallout1">
            <a:avLst>
              <a:gd name="adj1" fmla="val 99768"/>
              <a:gd name="adj2" fmla="val 49597"/>
              <a:gd name="adj3" fmla="val 177148"/>
              <a:gd name="adj4" fmla="val 48857"/>
            </a:avLst>
          </a:prstGeom>
          <a:solidFill>
            <a:srgbClr val="0F5494"/>
          </a:solidFill>
          <a:ln w="28575">
            <a:solidFill>
              <a:srgbClr val="0F5494"/>
            </a:solidFill>
          </a:ln>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defTabSz="457200" fontAlgn="auto">
              <a:spcBef>
                <a:spcPts val="0"/>
              </a:spcBef>
              <a:spcAft>
                <a:spcPts val="0"/>
              </a:spcAft>
            </a:pPr>
            <a:r>
              <a:rPr lang="en-GB" sz="1400" dirty="0" smtClean="0">
                <a:solidFill>
                  <a:schemeClr val="bg1"/>
                </a:solidFill>
                <a:ea typeface="Verdana" panose="020B0604030504040204" pitchFamily="34" charset="0"/>
                <a:cs typeface="Verdana" panose="020B0604030504040204" pitchFamily="34" charset="0"/>
              </a:rPr>
              <a:t>3</a:t>
            </a:r>
            <a:endParaRPr lang="en-GB" sz="1400" dirty="0">
              <a:solidFill>
                <a:schemeClr val="bg1"/>
              </a:solidFill>
              <a:ea typeface="Verdana" panose="020B0604030504040204" pitchFamily="34" charset="0"/>
              <a:cs typeface="Verdana" panose="020B0604030504040204" pitchFamily="34" charset="0"/>
            </a:endParaRPr>
          </a:p>
        </p:txBody>
      </p:sp>
      <p:sp>
        <p:nvSpPr>
          <p:cNvPr id="8" name="Line Callout 1 7"/>
          <p:cNvSpPr/>
          <p:nvPr/>
        </p:nvSpPr>
        <p:spPr>
          <a:xfrm>
            <a:off x="910767" y="4664169"/>
            <a:ext cx="343282" cy="349007"/>
          </a:xfrm>
          <a:prstGeom prst="borderCallout1">
            <a:avLst>
              <a:gd name="adj1" fmla="val 99768"/>
              <a:gd name="adj2" fmla="val 49597"/>
              <a:gd name="adj3" fmla="val 177148"/>
              <a:gd name="adj4" fmla="val 48857"/>
            </a:avLst>
          </a:prstGeom>
          <a:solidFill>
            <a:srgbClr val="0F5494"/>
          </a:solidFill>
          <a:ln w="28575">
            <a:solidFill>
              <a:srgbClr val="0F5494"/>
            </a:solidFill>
          </a:ln>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defTabSz="457200" fontAlgn="auto">
              <a:spcBef>
                <a:spcPts val="0"/>
              </a:spcBef>
              <a:spcAft>
                <a:spcPts val="0"/>
              </a:spcAft>
            </a:pPr>
            <a:r>
              <a:rPr lang="en-GB" sz="1400" dirty="0" smtClean="0">
                <a:solidFill>
                  <a:schemeClr val="bg1"/>
                </a:solidFill>
                <a:ea typeface="Verdana" panose="020B0604030504040204" pitchFamily="34" charset="0"/>
                <a:cs typeface="Verdana" panose="020B0604030504040204" pitchFamily="34" charset="0"/>
              </a:rPr>
              <a:t>4</a:t>
            </a:r>
            <a:endParaRPr lang="en-GB" sz="1400" dirty="0">
              <a:solidFill>
                <a:schemeClr val="bg1"/>
              </a:solidFill>
              <a:ea typeface="Verdana" panose="020B0604030504040204" pitchFamily="34" charset="0"/>
              <a:cs typeface="Verdana" panose="020B0604030504040204" pitchFamily="34" charset="0"/>
            </a:endParaRPr>
          </a:p>
        </p:txBody>
      </p:sp>
      <p:sp>
        <p:nvSpPr>
          <p:cNvPr id="9" name="Line Callout 1 8"/>
          <p:cNvSpPr/>
          <p:nvPr/>
        </p:nvSpPr>
        <p:spPr>
          <a:xfrm>
            <a:off x="916350" y="5528265"/>
            <a:ext cx="343282" cy="349007"/>
          </a:xfrm>
          <a:prstGeom prst="borderCallout1">
            <a:avLst>
              <a:gd name="adj1" fmla="val 99768"/>
              <a:gd name="adj2" fmla="val 49597"/>
              <a:gd name="adj3" fmla="val 177148"/>
              <a:gd name="adj4" fmla="val 48857"/>
            </a:avLst>
          </a:prstGeom>
          <a:solidFill>
            <a:srgbClr val="0F5494"/>
          </a:solidFill>
          <a:ln w="28575">
            <a:solidFill>
              <a:srgbClr val="0F5494"/>
            </a:solidFill>
          </a:ln>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defTabSz="457200" fontAlgn="auto">
              <a:spcBef>
                <a:spcPts val="0"/>
              </a:spcBef>
              <a:spcAft>
                <a:spcPts val="0"/>
              </a:spcAft>
            </a:pPr>
            <a:r>
              <a:rPr lang="en-GB" sz="1400" dirty="0" smtClean="0">
                <a:solidFill>
                  <a:schemeClr val="bg1"/>
                </a:solidFill>
                <a:ea typeface="Verdana" panose="020B0604030504040204" pitchFamily="34" charset="0"/>
                <a:cs typeface="Verdana" panose="020B0604030504040204" pitchFamily="34" charset="0"/>
              </a:rPr>
              <a:t>5</a:t>
            </a:r>
            <a:endParaRPr lang="en-GB" sz="1400" dirty="0">
              <a:solidFill>
                <a:schemeClr val="bg1"/>
              </a:solidFill>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00301071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Admissibility and </a:t>
            </a:r>
            <a:r>
              <a:rPr lang="en-US" dirty="0" smtClean="0">
                <a:solidFill>
                  <a:schemeClr val="tx1"/>
                </a:solidFill>
              </a:rPr>
              <a:t>eligibility </a:t>
            </a:r>
            <a:r>
              <a:rPr lang="en-US" dirty="0">
                <a:solidFill>
                  <a:schemeClr val="tx1"/>
                </a:solidFill>
              </a:rPr>
              <a:t>checks</a:t>
            </a:r>
            <a:endParaRPr lang="fr-BE" sz="2000" dirty="0">
              <a:solidFill>
                <a:schemeClr val="tx1"/>
              </a:solidFill>
            </a:endParaRPr>
          </a:p>
        </p:txBody>
      </p:sp>
      <p:sp>
        <p:nvSpPr>
          <p:cNvPr id="3" name="Content Placeholder 2"/>
          <p:cNvSpPr>
            <a:spLocks noGrp="1"/>
          </p:cNvSpPr>
          <p:nvPr>
            <p:ph idx="1"/>
          </p:nvPr>
        </p:nvSpPr>
        <p:spPr/>
        <p:txBody>
          <a:bodyPr>
            <a:normAutofit fontScale="85000" lnSpcReduction="10000"/>
          </a:bodyPr>
          <a:lstStyle/>
          <a:p>
            <a:pPr lvl="0">
              <a:buClr>
                <a:srgbClr val="0070C0"/>
              </a:buClr>
              <a:buFont typeface="Arial" panose="020B0604020202020204" pitchFamily="34" charset="0"/>
              <a:buChar char="•"/>
            </a:pPr>
            <a:r>
              <a:rPr lang="en-US" dirty="0" smtClean="0">
                <a:solidFill>
                  <a:srgbClr val="0070C0"/>
                </a:solidFill>
              </a:rPr>
              <a:t>Admissibility is checked </a:t>
            </a:r>
            <a:r>
              <a:rPr lang="en-US" dirty="0">
                <a:solidFill>
                  <a:srgbClr val="0070C0"/>
                </a:solidFill>
              </a:rPr>
              <a:t>by the </a:t>
            </a:r>
            <a:r>
              <a:rPr lang="en-US" dirty="0" smtClean="0">
                <a:solidFill>
                  <a:srgbClr val="0070C0"/>
                </a:solidFill>
              </a:rPr>
              <a:t>Commission/Agency:</a:t>
            </a:r>
            <a:endParaRPr lang="en-GB" dirty="0">
              <a:solidFill>
                <a:srgbClr val="0070C0"/>
              </a:solidFill>
            </a:endParaRPr>
          </a:p>
          <a:p>
            <a:pPr lvl="1">
              <a:buClr>
                <a:srgbClr val="0070C0"/>
              </a:buClr>
              <a:buFont typeface="Verdana" panose="020B0604030504040204" pitchFamily="34" charset="0"/>
              <a:buChar char="−"/>
            </a:pPr>
            <a:r>
              <a:rPr lang="en-GB" dirty="0" smtClean="0">
                <a:solidFill>
                  <a:srgbClr val="0070C0"/>
                </a:solidFill>
              </a:rPr>
              <a:t>Readable</a:t>
            </a:r>
            <a:r>
              <a:rPr lang="en-GB" dirty="0">
                <a:solidFill>
                  <a:srgbClr val="0070C0"/>
                </a:solidFill>
              </a:rPr>
              <a:t>, accessible and printable </a:t>
            </a:r>
            <a:endParaRPr lang="en-GB" dirty="0" smtClean="0">
              <a:solidFill>
                <a:srgbClr val="0070C0"/>
              </a:solidFill>
            </a:endParaRPr>
          </a:p>
          <a:p>
            <a:pPr lvl="1">
              <a:buClr>
                <a:srgbClr val="0070C0"/>
              </a:buClr>
              <a:buFont typeface="Verdana" panose="020B0604030504040204" pitchFamily="34" charset="0"/>
              <a:buChar char="−"/>
            </a:pPr>
            <a:r>
              <a:rPr lang="en-GB" dirty="0" smtClean="0">
                <a:solidFill>
                  <a:srgbClr val="0070C0"/>
                </a:solidFill>
              </a:rPr>
              <a:t>Completeness </a:t>
            </a:r>
            <a:r>
              <a:rPr lang="en-GB" dirty="0">
                <a:solidFill>
                  <a:srgbClr val="0070C0"/>
                </a:solidFill>
              </a:rPr>
              <a:t>of </a:t>
            </a:r>
            <a:r>
              <a:rPr lang="en-GB" dirty="0" smtClean="0">
                <a:solidFill>
                  <a:srgbClr val="0070C0"/>
                </a:solidFill>
              </a:rPr>
              <a:t>proposal </a:t>
            </a:r>
            <a:br>
              <a:rPr lang="en-GB" dirty="0" smtClean="0">
                <a:solidFill>
                  <a:srgbClr val="0070C0"/>
                </a:solidFill>
              </a:rPr>
            </a:br>
            <a:r>
              <a:rPr lang="en-GB" dirty="0" smtClean="0">
                <a:solidFill>
                  <a:srgbClr val="0070C0"/>
                </a:solidFill>
              </a:rPr>
              <a:t>presence </a:t>
            </a:r>
            <a:r>
              <a:rPr lang="en-GB" dirty="0">
                <a:solidFill>
                  <a:srgbClr val="0070C0"/>
                </a:solidFill>
              </a:rPr>
              <a:t>of all requested forms</a:t>
            </a:r>
          </a:p>
          <a:p>
            <a:pPr lvl="1">
              <a:buClr>
                <a:srgbClr val="0070C0"/>
              </a:buClr>
              <a:buFont typeface="Verdana" panose="020B0604030504040204" pitchFamily="34" charset="0"/>
              <a:buChar char="−"/>
            </a:pPr>
            <a:r>
              <a:rPr lang="en-GB" dirty="0">
                <a:solidFill>
                  <a:srgbClr val="0070C0"/>
                </a:solidFill>
              </a:rPr>
              <a:t>Plan for exploitation and dissemination of results </a:t>
            </a:r>
            <a:r>
              <a:rPr lang="en-GB" dirty="0" smtClean="0">
                <a:solidFill>
                  <a:srgbClr val="0070C0"/>
                </a:solidFill>
              </a:rPr>
              <a:t/>
            </a:r>
            <a:br>
              <a:rPr lang="en-GB" dirty="0" smtClean="0">
                <a:solidFill>
                  <a:srgbClr val="0070C0"/>
                </a:solidFill>
              </a:rPr>
            </a:br>
            <a:r>
              <a:rPr lang="en-GB" dirty="0" smtClean="0">
                <a:solidFill>
                  <a:srgbClr val="0070C0"/>
                </a:solidFill>
              </a:rPr>
              <a:t>(</a:t>
            </a:r>
            <a:r>
              <a:rPr lang="en-GB" dirty="0">
                <a:solidFill>
                  <a:srgbClr val="0070C0"/>
                </a:solidFill>
              </a:rPr>
              <a:t>unless otherwise specified in the WP</a:t>
            </a:r>
            <a:r>
              <a:rPr lang="en-GB" dirty="0" smtClean="0">
                <a:solidFill>
                  <a:srgbClr val="0070C0"/>
                </a:solidFill>
              </a:rPr>
              <a:t>)</a:t>
            </a:r>
          </a:p>
          <a:p>
            <a:pPr lvl="1"/>
            <a:endParaRPr lang="en-GB" dirty="0"/>
          </a:p>
          <a:p>
            <a:pPr lvl="0">
              <a:buClr>
                <a:srgbClr val="0070C0"/>
              </a:buClr>
              <a:buFont typeface="Arial" panose="020B0604020202020204" pitchFamily="34" charset="0"/>
              <a:buChar char="•"/>
            </a:pPr>
            <a:r>
              <a:rPr lang="en-US" dirty="0" smtClean="0">
                <a:solidFill>
                  <a:srgbClr val="0070C0"/>
                </a:solidFill>
              </a:rPr>
              <a:t>Eligibility checked </a:t>
            </a:r>
            <a:r>
              <a:rPr lang="en-US" dirty="0">
                <a:solidFill>
                  <a:srgbClr val="0070C0"/>
                </a:solidFill>
              </a:rPr>
              <a:t>by the Commission/Agency - </a:t>
            </a:r>
            <a:r>
              <a:rPr lang="en-US" dirty="0" smtClean="0">
                <a:solidFill>
                  <a:srgbClr val="0070C0"/>
                </a:solidFill>
              </a:rPr>
              <a:t>however</a:t>
            </a:r>
            <a:r>
              <a:rPr lang="en-US" dirty="0">
                <a:solidFill>
                  <a:srgbClr val="0070C0"/>
                </a:solidFill>
              </a:rPr>
              <a:t>, </a:t>
            </a:r>
            <a:r>
              <a:rPr lang="en-US" dirty="0" smtClean="0">
                <a:solidFill>
                  <a:srgbClr val="0070C0"/>
                </a:solidFill>
              </a:rPr>
              <a:t>if </a:t>
            </a:r>
            <a:r>
              <a:rPr lang="en-US" dirty="0">
                <a:solidFill>
                  <a:srgbClr val="0070C0"/>
                </a:solidFill>
              </a:rPr>
              <a:t>you spot an issue relating to </a:t>
            </a:r>
            <a:r>
              <a:rPr lang="en-US" dirty="0" smtClean="0">
                <a:solidFill>
                  <a:srgbClr val="0070C0"/>
                </a:solidFill>
              </a:rPr>
              <a:t>eligibility, </a:t>
            </a:r>
            <a:r>
              <a:rPr lang="en-US" dirty="0">
                <a:solidFill>
                  <a:srgbClr val="0070C0"/>
                </a:solidFill>
              </a:rPr>
              <a:t>please inform the </a:t>
            </a:r>
            <a:r>
              <a:rPr lang="en-US" dirty="0" smtClean="0">
                <a:solidFill>
                  <a:srgbClr val="0070C0"/>
                </a:solidFill>
              </a:rPr>
              <a:t>Commission/Agency</a:t>
            </a:r>
            <a:endParaRPr lang="en-GB" dirty="0">
              <a:solidFill>
                <a:srgbClr val="0070C0"/>
              </a:solidFill>
            </a:endParaRPr>
          </a:p>
          <a:p>
            <a:pPr lvl="1">
              <a:buClr>
                <a:srgbClr val="0070C0"/>
              </a:buClr>
              <a:buFont typeface="Verdana" panose="020B0604030504040204" pitchFamily="34" charset="0"/>
              <a:buChar char="−"/>
            </a:pPr>
            <a:r>
              <a:rPr lang="en-GB" dirty="0" smtClean="0">
                <a:solidFill>
                  <a:srgbClr val="0070C0"/>
                </a:solidFill>
              </a:rPr>
              <a:t>Minimum number of partners as set out in the call conditions</a:t>
            </a:r>
          </a:p>
          <a:p>
            <a:pPr lvl="1">
              <a:buClr>
                <a:srgbClr val="0070C0"/>
              </a:buClr>
              <a:buFont typeface="Verdana" panose="020B0604030504040204" pitchFamily="34" charset="0"/>
              <a:buChar char="−"/>
            </a:pPr>
            <a:r>
              <a:rPr lang="en-GB" dirty="0" smtClean="0">
                <a:solidFill>
                  <a:srgbClr val="0070C0"/>
                </a:solidFill>
              </a:rPr>
              <a:t>Other criteria may apply on a call-by-call basis as set out in the call conditions</a:t>
            </a:r>
          </a:p>
          <a:p>
            <a:pPr marL="457200" lvl="1" indent="0">
              <a:buClr>
                <a:srgbClr val="0070C0"/>
              </a:buClr>
              <a:buNone/>
            </a:pPr>
            <a:endParaRPr lang="en-GB" dirty="0" smtClean="0">
              <a:solidFill>
                <a:srgbClr val="0070C0"/>
              </a:solidFill>
            </a:endParaRPr>
          </a:p>
          <a:p>
            <a:pPr>
              <a:buClr>
                <a:srgbClr val="0070C0"/>
              </a:buClr>
              <a:buFont typeface="Arial" panose="020B0604020202020204" pitchFamily="34" charset="0"/>
              <a:buChar char="•"/>
            </a:pPr>
            <a:r>
              <a:rPr lang="en-GB" dirty="0">
                <a:solidFill>
                  <a:srgbClr val="0070C0"/>
                </a:solidFill>
              </a:rPr>
              <a:t>“Out of scope” </a:t>
            </a:r>
            <a:r>
              <a:rPr lang="en-GB" dirty="0" smtClean="0">
                <a:solidFill>
                  <a:srgbClr val="0070C0"/>
                </a:solidFill>
              </a:rPr>
              <a:t>– you need to check the scope of proposals</a:t>
            </a:r>
          </a:p>
          <a:p>
            <a:pPr lvl="1">
              <a:buClr>
                <a:srgbClr val="0070C0"/>
              </a:buClr>
              <a:buFont typeface="Verdana" panose="020B0604030504040204" pitchFamily="34" charset="0"/>
              <a:buChar char="−"/>
            </a:pPr>
            <a:r>
              <a:rPr lang="en-GB" dirty="0" smtClean="0">
                <a:solidFill>
                  <a:srgbClr val="0070C0"/>
                </a:solidFill>
              </a:rPr>
              <a:t> </a:t>
            </a:r>
            <a:r>
              <a:rPr lang="en-GB" dirty="0">
                <a:solidFill>
                  <a:srgbClr val="0070C0"/>
                </a:solidFill>
              </a:rPr>
              <a:t>A</a:t>
            </a:r>
            <a:r>
              <a:rPr lang="en-US" dirty="0" smtClean="0">
                <a:solidFill>
                  <a:srgbClr val="0070C0"/>
                </a:solidFill>
              </a:rPr>
              <a:t> </a:t>
            </a:r>
            <a:r>
              <a:rPr lang="en-US" dirty="0">
                <a:solidFill>
                  <a:srgbClr val="0070C0"/>
                </a:solidFill>
              </a:rPr>
              <a:t>proposal will only be deemed ineligible in clear-cut cases</a:t>
            </a:r>
            <a:endParaRPr lang="en-GB" dirty="0">
              <a:solidFill>
                <a:srgbClr val="0070C0"/>
              </a:solidFill>
            </a:endParaRPr>
          </a:p>
          <a:p>
            <a:pPr lvl="1">
              <a:buClr>
                <a:srgbClr val="0070C0"/>
              </a:buClr>
              <a:buFont typeface="Verdana" panose="020B0604030504040204" pitchFamily="34" charset="0"/>
              <a:buChar char="−"/>
            </a:pPr>
            <a:endParaRPr lang="en-GB" dirty="0" smtClean="0">
              <a:solidFill>
                <a:srgbClr val="0070C0"/>
              </a:solidFill>
            </a:endParaRPr>
          </a:p>
        </p:txBody>
      </p:sp>
      <p:sp>
        <p:nvSpPr>
          <p:cNvPr id="4" name="Rounded Rectangular Callout 3"/>
          <p:cNvSpPr/>
          <p:nvPr/>
        </p:nvSpPr>
        <p:spPr>
          <a:xfrm>
            <a:off x="6444208" y="1412776"/>
            <a:ext cx="2154535" cy="1002382"/>
          </a:xfrm>
          <a:prstGeom prst="wedgeRoundRectCallout">
            <a:avLst>
              <a:gd name="adj1" fmla="val -119036"/>
              <a:gd name="adj2" fmla="val -49640"/>
              <a:gd name="adj3" fmla="val 16667"/>
            </a:avLst>
          </a:prstGeom>
          <a:solidFill>
            <a:srgbClr val="0070C0"/>
          </a:solidFill>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457200" fontAlgn="auto">
              <a:spcBef>
                <a:spcPts val="0"/>
              </a:spcBef>
              <a:spcAft>
                <a:spcPts val="0"/>
              </a:spcAft>
            </a:pPr>
            <a:r>
              <a:rPr lang="en-US" sz="1050" dirty="0">
                <a:solidFill>
                  <a:srgbClr val="FFC000"/>
                </a:solidFill>
                <a:ea typeface="Verdana" panose="020B0604030504040204" pitchFamily="34" charset="0"/>
                <a:cs typeface="Verdana" panose="020B0604030504040204" pitchFamily="34" charset="0"/>
              </a:rPr>
              <a:t>Page limits: </a:t>
            </a:r>
            <a:r>
              <a:rPr lang="en-US" sz="1050" dirty="0" smtClean="0">
                <a:solidFill>
                  <a:schemeClr val="bg1"/>
                </a:solidFill>
                <a:ea typeface="Verdana" panose="020B0604030504040204" pitchFamily="34" charset="0"/>
                <a:cs typeface="Verdana" panose="020B0604030504040204" pitchFamily="34" charset="0"/>
              </a:rPr>
              <a:t>Clearly </a:t>
            </a:r>
            <a:r>
              <a:rPr lang="en-US" sz="1050" dirty="0">
                <a:solidFill>
                  <a:schemeClr val="bg1"/>
                </a:solidFill>
                <a:ea typeface="Verdana" panose="020B0604030504040204" pitchFamily="34" charset="0"/>
                <a:cs typeface="Verdana" panose="020B0604030504040204" pitchFamily="34" charset="0"/>
              </a:rPr>
              <a:t>set out in electronic </a:t>
            </a:r>
            <a:r>
              <a:rPr lang="en-US" sz="1050" dirty="0" smtClean="0">
                <a:solidFill>
                  <a:schemeClr val="bg1"/>
                </a:solidFill>
                <a:ea typeface="Verdana" panose="020B0604030504040204" pitchFamily="34" charset="0"/>
                <a:cs typeface="Verdana" panose="020B0604030504040204" pitchFamily="34" charset="0"/>
              </a:rPr>
              <a:t>system; excess page(s) </a:t>
            </a:r>
            <a:r>
              <a:rPr lang="en-US" sz="1050" dirty="0">
                <a:solidFill>
                  <a:schemeClr val="bg1"/>
                </a:solidFill>
                <a:ea typeface="Verdana" panose="020B0604030504040204" pitchFamily="34" charset="0"/>
                <a:cs typeface="Verdana" panose="020B0604030504040204" pitchFamily="34" charset="0"/>
              </a:rPr>
              <a:t>marked with a watermark</a:t>
            </a:r>
            <a:endParaRPr lang="en-GB" sz="1050" dirty="0">
              <a:solidFill>
                <a:schemeClr val="bg1"/>
              </a:solidFill>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110956320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Right Arrow 45"/>
          <p:cNvSpPr/>
          <p:nvPr/>
        </p:nvSpPr>
        <p:spPr>
          <a:xfrm>
            <a:off x="251520" y="1340768"/>
            <a:ext cx="8568952" cy="177341"/>
          </a:xfrm>
          <a:prstGeom prst="rightArrow">
            <a:avLst>
              <a:gd name="adj1" fmla="val 50000"/>
              <a:gd name="adj2" fmla="val 92968"/>
            </a:avLst>
          </a:prstGeom>
          <a:solidFill>
            <a:schemeClr val="tx1">
              <a:lumMod val="75000"/>
              <a:lumOff val="2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fontAlgn="auto">
              <a:spcBef>
                <a:spcPts val="0"/>
              </a:spcBef>
              <a:spcAft>
                <a:spcPts val="0"/>
              </a:spcAft>
            </a:pPr>
            <a:endParaRPr lang="fr-BE" sz="1800" b="0" dirty="0"/>
          </a:p>
        </p:txBody>
      </p:sp>
      <p:sp>
        <p:nvSpPr>
          <p:cNvPr id="12" name="Right Arrow 11"/>
          <p:cNvSpPr/>
          <p:nvPr/>
        </p:nvSpPr>
        <p:spPr>
          <a:xfrm>
            <a:off x="251520" y="2463549"/>
            <a:ext cx="8568952" cy="177341"/>
          </a:xfrm>
          <a:prstGeom prst="rightArrow">
            <a:avLst>
              <a:gd name="adj1" fmla="val 50000"/>
              <a:gd name="adj2" fmla="val 92968"/>
            </a:avLst>
          </a:prstGeom>
          <a:solidFill>
            <a:schemeClr val="tx1">
              <a:lumMod val="75000"/>
              <a:lumOff val="2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fontAlgn="auto">
              <a:spcBef>
                <a:spcPts val="0"/>
              </a:spcBef>
              <a:spcAft>
                <a:spcPts val="0"/>
              </a:spcAft>
            </a:pPr>
            <a:endParaRPr lang="fr-BE" sz="1800" b="0" dirty="0"/>
          </a:p>
        </p:txBody>
      </p:sp>
      <p:sp>
        <p:nvSpPr>
          <p:cNvPr id="2" name="Title 1"/>
          <p:cNvSpPr>
            <a:spLocks noGrp="1"/>
          </p:cNvSpPr>
          <p:nvPr>
            <p:ph type="title"/>
          </p:nvPr>
        </p:nvSpPr>
        <p:spPr/>
        <p:txBody>
          <a:bodyPr/>
          <a:lstStyle/>
          <a:p>
            <a:r>
              <a:rPr lang="en-US" dirty="0">
                <a:solidFill>
                  <a:schemeClr val="tx1"/>
                </a:solidFill>
              </a:rPr>
              <a:t>Overview of the Evaluation Process</a:t>
            </a:r>
            <a:endParaRPr lang="fr-BE" sz="2000" dirty="0">
              <a:solidFill>
                <a:schemeClr val="tx1"/>
              </a:solidFill>
            </a:endParaRPr>
          </a:p>
        </p:txBody>
      </p:sp>
      <p:sp>
        <p:nvSpPr>
          <p:cNvPr id="11" name="Oval 10"/>
          <p:cNvSpPr/>
          <p:nvPr/>
        </p:nvSpPr>
        <p:spPr>
          <a:xfrm>
            <a:off x="395536" y="2064826"/>
            <a:ext cx="1512168" cy="936104"/>
          </a:xfrm>
          <a:prstGeom prst="ellipse">
            <a:avLst/>
          </a:prstGeom>
          <a:solidFill>
            <a:srgbClr val="0070C0"/>
          </a:solidFill>
          <a:ln>
            <a:noFill/>
          </a:ln>
          <a:effectLst>
            <a:glow rad="63500">
              <a:schemeClr val="accent4">
                <a:satMod val="175000"/>
                <a:alpha val="40000"/>
              </a:schemeClr>
            </a:glow>
            <a:outerShdw blurRad="40000" dist="23000" dir="5400000" rotWithShape="0">
              <a:srgbClr val="000000">
                <a:alpha val="35000"/>
              </a:srgbClr>
            </a:outerShdw>
            <a:reflection blurRad="6350" stA="50000" endA="300" endPos="38500" dist="50800" dir="5400000" sy="-100000" algn="bl" rotWithShape="0"/>
          </a:effectLst>
        </p:spPr>
        <p:style>
          <a:lnRef idx="1">
            <a:schemeClr val="accent1"/>
          </a:lnRef>
          <a:fillRef idx="3">
            <a:schemeClr val="accent1"/>
          </a:fillRef>
          <a:effectRef idx="2">
            <a:schemeClr val="accent1"/>
          </a:effectRef>
          <a:fontRef idx="minor">
            <a:schemeClr val="lt1"/>
          </a:fontRef>
        </p:style>
        <p:txBody>
          <a:bodyPr wrap="none" lIns="0" tIns="0" rIns="0" bIns="0" rtlCol="0" anchor="ctr"/>
          <a:lstStyle/>
          <a:p>
            <a:pPr algn="ctr" defTabSz="457200" fontAlgn="auto">
              <a:spcBef>
                <a:spcPts val="0"/>
              </a:spcBef>
              <a:spcAft>
                <a:spcPts val="0"/>
              </a:spcAft>
            </a:pPr>
            <a:r>
              <a:rPr lang="en-GB" sz="1600" dirty="0" smtClean="0">
                <a:latin typeface="Verdana" panose="020B0604030504040204" pitchFamily="34" charset="0"/>
                <a:ea typeface="Verdana" panose="020B0604030504040204" pitchFamily="34" charset="0"/>
                <a:cs typeface="Verdana" panose="020B0604030504040204" pitchFamily="34" charset="0"/>
              </a:rPr>
              <a:t>Receipt of </a:t>
            </a:r>
            <a:br>
              <a:rPr lang="en-GB" sz="1600" dirty="0" smtClean="0">
                <a:latin typeface="Verdana" panose="020B0604030504040204" pitchFamily="34" charset="0"/>
                <a:ea typeface="Verdana" panose="020B0604030504040204" pitchFamily="34" charset="0"/>
                <a:cs typeface="Verdana" panose="020B0604030504040204" pitchFamily="34" charset="0"/>
              </a:rPr>
            </a:br>
            <a:r>
              <a:rPr lang="en-GB" sz="1600" dirty="0" smtClean="0">
                <a:latin typeface="Verdana" panose="020B0604030504040204" pitchFamily="34" charset="0"/>
                <a:ea typeface="Verdana" panose="020B0604030504040204" pitchFamily="34" charset="0"/>
                <a:cs typeface="Verdana" panose="020B0604030504040204" pitchFamily="34" charset="0"/>
              </a:rPr>
              <a:t>proposals</a:t>
            </a:r>
            <a:endParaRPr lang="en-GB" sz="1600" dirty="0">
              <a:latin typeface="Verdana" panose="020B0604030504040204" pitchFamily="34" charset="0"/>
              <a:ea typeface="Verdana" panose="020B0604030504040204" pitchFamily="34" charset="0"/>
              <a:cs typeface="Verdana" panose="020B0604030504040204" pitchFamily="34" charset="0"/>
            </a:endParaRPr>
          </a:p>
        </p:txBody>
      </p:sp>
      <p:sp>
        <p:nvSpPr>
          <p:cNvPr id="13" name="Oval 12"/>
          <p:cNvSpPr/>
          <p:nvPr/>
        </p:nvSpPr>
        <p:spPr>
          <a:xfrm>
            <a:off x="2051720" y="2064826"/>
            <a:ext cx="1512168" cy="936104"/>
          </a:xfrm>
          <a:prstGeom prst="ellipse">
            <a:avLst/>
          </a:prstGeom>
          <a:solidFill>
            <a:srgbClr val="33CC33"/>
          </a:solidFill>
          <a:ln>
            <a:noFill/>
          </a:ln>
          <a:effectLst>
            <a:glow rad="63500">
              <a:schemeClr val="accent4">
                <a:satMod val="175000"/>
                <a:alpha val="40000"/>
              </a:schemeClr>
            </a:glow>
            <a:outerShdw blurRad="40000" dist="23000" dir="5400000" rotWithShape="0">
              <a:srgbClr val="000000">
                <a:alpha val="35000"/>
              </a:srgbClr>
            </a:outerShdw>
            <a:reflection blurRad="6350" stA="50000" endA="300" endPos="38500" dist="50800" dir="5400000" sy="-100000" algn="bl" rotWithShape="0"/>
          </a:effectLst>
        </p:spPr>
        <p:style>
          <a:lnRef idx="1">
            <a:schemeClr val="accent1"/>
          </a:lnRef>
          <a:fillRef idx="3">
            <a:schemeClr val="accent1"/>
          </a:fillRef>
          <a:effectRef idx="2">
            <a:schemeClr val="accent1"/>
          </a:effectRef>
          <a:fontRef idx="minor">
            <a:schemeClr val="lt1"/>
          </a:fontRef>
        </p:style>
        <p:txBody>
          <a:bodyPr wrap="none" lIns="0" tIns="0" rIns="0" bIns="0" rtlCol="0" anchor="ctr"/>
          <a:lstStyle/>
          <a:p>
            <a:pPr algn="ctr" defTabSz="457200" fontAlgn="auto">
              <a:spcBef>
                <a:spcPts val="0"/>
              </a:spcBef>
              <a:spcAft>
                <a:spcPts val="0"/>
              </a:spcAft>
            </a:pPr>
            <a:r>
              <a:rPr lang="en-GB" sz="1600" dirty="0" smtClean="0">
                <a:solidFill>
                  <a:srgbClr val="003300"/>
                </a:solidFill>
                <a:latin typeface="Verdana" panose="020B0604030504040204" pitchFamily="34" charset="0"/>
                <a:ea typeface="Verdana" panose="020B0604030504040204" pitchFamily="34" charset="0"/>
                <a:cs typeface="Verdana" panose="020B0604030504040204" pitchFamily="34" charset="0"/>
              </a:rPr>
              <a:t>Individual</a:t>
            </a:r>
          </a:p>
          <a:p>
            <a:pPr algn="ctr" defTabSz="457200" fontAlgn="auto">
              <a:spcBef>
                <a:spcPts val="0"/>
              </a:spcBef>
              <a:spcAft>
                <a:spcPts val="0"/>
              </a:spcAft>
            </a:pPr>
            <a:r>
              <a:rPr lang="en-GB" sz="1600" dirty="0" smtClean="0">
                <a:solidFill>
                  <a:srgbClr val="003300"/>
                </a:solidFill>
                <a:latin typeface="Verdana" panose="020B0604030504040204" pitchFamily="34" charset="0"/>
                <a:ea typeface="Verdana" panose="020B0604030504040204" pitchFamily="34" charset="0"/>
                <a:cs typeface="Verdana" panose="020B0604030504040204" pitchFamily="34" charset="0"/>
              </a:rPr>
              <a:t>evaluation</a:t>
            </a:r>
            <a:endParaRPr lang="en-GB" sz="1600" dirty="0">
              <a:solidFill>
                <a:srgbClr val="003300"/>
              </a:solidFill>
              <a:latin typeface="Verdana" panose="020B0604030504040204" pitchFamily="34" charset="0"/>
              <a:ea typeface="Verdana" panose="020B0604030504040204" pitchFamily="34" charset="0"/>
              <a:cs typeface="Verdana" panose="020B0604030504040204" pitchFamily="34" charset="0"/>
            </a:endParaRPr>
          </a:p>
        </p:txBody>
      </p:sp>
      <p:sp>
        <p:nvSpPr>
          <p:cNvPr id="14" name="Oval 13"/>
          <p:cNvSpPr/>
          <p:nvPr/>
        </p:nvSpPr>
        <p:spPr>
          <a:xfrm>
            <a:off x="3699495" y="2067505"/>
            <a:ext cx="1512168" cy="936104"/>
          </a:xfrm>
          <a:prstGeom prst="ellipse">
            <a:avLst/>
          </a:prstGeom>
          <a:solidFill>
            <a:srgbClr val="33CC33"/>
          </a:solidFill>
          <a:ln>
            <a:noFill/>
          </a:ln>
          <a:effectLst>
            <a:glow rad="63500">
              <a:schemeClr val="accent4">
                <a:satMod val="175000"/>
                <a:alpha val="40000"/>
              </a:schemeClr>
            </a:glow>
            <a:outerShdw blurRad="40000" dist="23000" dir="5400000" rotWithShape="0">
              <a:srgbClr val="000000">
                <a:alpha val="35000"/>
              </a:srgbClr>
            </a:outerShdw>
            <a:reflection blurRad="6350" stA="50000" endA="300" endPos="38500" dist="50800" dir="5400000" sy="-100000" algn="bl" rotWithShape="0"/>
          </a:effectLst>
        </p:spPr>
        <p:style>
          <a:lnRef idx="1">
            <a:schemeClr val="accent1"/>
          </a:lnRef>
          <a:fillRef idx="3">
            <a:schemeClr val="accent1"/>
          </a:fillRef>
          <a:effectRef idx="2">
            <a:schemeClr val="accent1"/>
          </a:effectRef>
          <a:fontRef idx="minor">
            <a:schemeClr val="lt1"/>
          </a:fontRef>
        </p:style>
        <p:txBody>
          <a:bodyPr wrap="none" lIns="0" tIns="0" rIns="0" bIns="0" rtlCol="0" anchor="ctr"/>
          <a:lstStyle/>
          <a:p>
            <a:pPr algn="ctr" defTabSz="457200" fontAlgn="auto">
              <a:spcBef>
                <a:spcPts val="0"/>
              </a:spcBef>
              <a:spcAft>
                <a:spcPts val="0"/>
              </a:spcAft>
            </a:pPr>
            <a:r>
              <a:rPr lang="fr-BE" sz="1600" dirty="0" smtClean="0">
                <a:solidFill>
                  <a:srgbClr val="003300"/>
                </a:solidFill>
                <a:latin typeface="Verdana" panose="020B0604030504040204" pitchFamily="34" charset="0"/>
                <a:ea typeface="Verdana" panose="020B0604030504040204" pitchFamily="34" charset="0"/>
                <a:cs typeface="Verdana" panose="020B0604030504040204" pitchFamily="34" charset="0"/>
              </a:rPr>
              <a:t>Consensus</a:t>
            </a:r>
          </a:p>
          <a:p>
            <a:pPr algn="ctr" defTabSz="457200" fontAlgn="auto">
              <a:spcBef>
                <a:spcPts val="0"/>
              </a:spcBef>
              <a:spcAft>
                <a:spcPts val="0"/>
              </a:spcAft>
            </a:pPr>
            <a:r>
              <a:rPr lang="fr-BE" sz="1600" dirty="0" smtClean="0">
                <a:solidFill>
                  <a:srgbClr val="003300"/>
                </a:solidFill>
                <a:latin typeface="Verdana" panose="020B0604030504040204" pitchFamily="34" charset="0"/>
                <a:ea typeface="Verdana" panose="020B0604030504040204" pitchFamily="34" charset="0"/>
                <a:cs typeface="Verdana" panose="020B0604030504040204" pitchFamily="34" charset="0"/>
              </a:rPr>
              <a:t>group</a:t>
            </a:r>
          </a:p>
        </p:txBody>
      </p:sp>
      <p:sp>
        <p:nvSpPr>
          <p:cNvPr id="15" name="Oval 14"/>
          <p:cNvSpPr/>
          <p:nvPr/>
        </p:nvSpPr>
        <p:spPr>
          <a:xfrm>
            <a:off x="5355679" y="2064826"/>
            <a:ext cx="1512168" cy="936104"/>
          </a:xfrm>
          <a:prstGeom prst="ellipse">
            <a:avLst/>
          </a:prstGeom>
          <a:solidFill>
            <a:srgbClr val="33CC33"/>
          </a:solidFill>
          <a:ln>
            <a:noFill/>
          </a:ln>
          <a:effectLst>
            <a:glow rad="63500">
              <a:schemeClr val="accent4">
                <a:satMod val="175000"/>
                <a:alpha val="40000"/>
              </a:schemeClr>
            </a:glow>
            <a:outerShdw blurRad="40000" dist="23000" dir="5400000" rotWithShape="0">
              <a:srgbClr val="000000">
                <a:alpha val="35000"/>
              </a:srgbClr>
            </a:outerShdw>
            <a:reflection blurRad="6350" stA="50000" endA="300" endPos="38500" dist="50800" dir="5400000" sy="-100000" algn="bl" rotWithShape="0"/>
          </a:effectLst>
        </p:spPr>
        <p:style>
          <a:lnRef idx="1">
            <a:schemeClr val="accent1"/>
          </a:lnRef>
          <a:fillRef idx="3">
            <a:schemeClr val="accent1"/>
          </a:fillRef>
          <a:effectRef idx="2">
            <a:schemeClr val="accent1"/>
          </a:effectRef>
          <a:fontRef idx="minor">
            <a:schemeClr val="lt1"/>
          </a:fontRef>
        </p:style>
        <p:txBody>
          <a:bodyPr wrap="none" lIns="0" tIns="0" rIns="0" bIns="0" rtlCol="0" anchor="ctr"/>
          <a:lstStyle/>
          <a:p>
            <a:pPr algn="ctr" defTabSz="457200" fontAlgn="auto">
              <a:spcBef>
                <a:spcPts val="0"/>
              </a:spcBef>
              <a:spcAft>
                <a:spcPts val="0"/>
              </a:spcAft>
            </a:pPr>
            <a:r>
              <a:rPr lang="fr-BE" sz="1600" dirty="0" smtClean="0">
                <a:solidFill>
                  <a:srgbClr val="003300"/>
                </a:solidFill>
                <a:latin typeface="Verdana" panose="020B0604030504040204" pitchFamily="34" charset="0"/>
                <a:ea typeface="Verdana" panose="020B0604030504040204" pitchFamily="34" charset="0"/>
                <a:cs typeface="Verdana" panose="020B0604030504040204" pitchFamily="34" charset="0"/>
              </a:rPr>
              <a:t>Panel </a:t>
            </a:r>
            <a:r>
              <a:rPr lang="fr-BE" sz="1600" dirty="0" err="1" smtClean="0">
                <a:solidFill>
                  <a:srgbClr val="003300"/>
                </a:solidFill>
                <a:latin typeface="Verdana" panose="020B0604030504040204" pitchFamily="34" charset="0"/>
                <a:ea typeface="Verdana" panose="020B0604030504040204" pitchFamily="34" charset="0"/>
                <a:cs typeface="Verdana" panose="020B0604030504040204" pitchFamily="34" charset="0"/>
              </a:rPr>
              <a:t>Review</a:t>
            </a:r>
            <a:endParaRPr lang="fr-BE" sz="1600" dirty="0" smtClean="0">
              <a:solidFill>
                <a:srgbClr val="003300"/>
              </a:solidFill>
              <a:latin typeface="Verdana" panose="020B0604030504040204" pitchFamily="34" charset="0"/>
              <a:ea typeface="Verdana" panose="020B0604030504040204" pitchFamily="34" charset="0"/>
              <a:cs typeface="Verdana" panose="020B0604030504040204" pitchFamily="34" charset="0"/>
            </a:endParaRPr>
          </a:p>
        </p:txBody>
      </p:sp>
      <p:sp>
        <p:nvSpPr>
          <p:cNvPr id="16" name="Oval 15"/>
          <p:cNvSpPr/>
          <p:nvPr/>
        </p:nvSpPr>
        <p:spPr>
          <a:xfrm>
            <a:off x="7020272" y="2064826"/>
            <a:ext cx="1512168" cy="936104"/>
          </a:xfrm>
          <a:prstGeom prst="ellipse">
            <a:avLst/>
          </a:prstGeom>
          <a:solidFill>
            <a:srgbClr val="0070C0"/>
          </a:solidFill>
          <a:ln>
            <a:noFill/>
          </a:ln>
          <a:effectLst>
            <a:glow rad="63500">
              <a:schemeClr val="accent4">
                <a:satMod val="175000"/>
                <a:alpha val="40000"/>
              </a:schemeClr>
            </a:glow>
            <a:outerShdw blurRad="40000" dist="23000" dir="5400000" rotWithShape="0">
              <a:srgbClr val="000000">
                <a:alpha val="35000"/>
              </a:srgbClr>
            </a:outerShdw>
            <a:reflection blurRad="6350" stA="50000" endA="300" endPos="38500" dist="50800" dir="5400000" sy="-100000" algn="bl" rotWithShape="0"/>
          </a:effectLst>
        </p:spPr>
        <p:style>
          <a:lnRef idx="1">
            <a:schemeClr val="accent1"/>
          </a:lnRef>
          <a:fillRef idx="3">
            <a:schemeClr val="accent1"/>
          </a:fillRef>
          <a:effectRef idx="2">
            <a:schemeClr val="accent1"/>
          </a:effectRef>
          <a:fontRef idx="minor">
            <a:schemeClr val="lt1"/>
          </a:fontRef>
        </p:style>
        <p:txBody>
          <a:bodyPr wrap="none" lIns="0" tIns="0" rIns="0" bIns="0" rtlCol="0" anchor="ctr"/>
          <a:lstStyle/>
          <a:p>
            <a:pPr algn="ctr" defTabSz="457200" fontAlgn="auto">
              <a:spcBef>
                <a:spcPts val="0"/>
              </a:spcBef>
              <a:spcAft>
                <a:spcPts val="0"/>
              </a:spcAft>
            </a:pPr>
            <a:r>
              <a:rPr lang="fr-BE" sz="1600" dirty="0" smtClean="0">
                <a:latin typeface="Verdana" panose="020B0604030504040204" pitchFamily="34" charset="0"/>
                <a:ea typeface="Verdana" panose="020B0604030504040204" pitchFamily="34" charset="0"/>
                <a:cs typeface="Verdana" panose="020B0604030504040204" pitchFamily="34" charset="0"/>
              </a:rPr>
              <a:t>Finalisation</a:t>
            </a:r>
            <a:endParaRPr lang="fr-BE" sz="1600" dirty="0">
              <a:latin typeface="Verdana" panose="020B0604030504040204" pitchFamily="34" charset="0"/>
              <a:ea typeface="Verdana" panose="020B0604030504040204" pitchFamily="34" charset="0"/>
              <a:cs typeface="Verdana" panose="020B0604030504040204" pitchFamily="34" charset="0"/>
            </a:endParaRPr>
          </a:p>
        </p:txBody>
      </p:sp>
      <p:sp>
        <p:nvSpPr>
          <p:cNvPr id="30" name="Rectangle 29"/>
          <p:cNvSpPr/>
          <p:nvPr/>
        </p:nvSpPr>
        <p:spPr>
          <a:xfrm>
            <a:off x="2051720" y="1124744"/>
            <a:ext cx="4816127" cy="360040"/>
          </a:xfrm>
          <a:prstGeom prst="rect">
            <a:avLst/>
          </a:prstGeom>
          <a:solidFill>
            <a:srgbClr val="33CC3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fontAlgn="auto">
              <a:spcBef>
                <a:spcPts val="0"/>
              </a:spcBef>
              <a:spcAft>
                <a:spcPts val="0"/>
              </a:spcAft>
            </a:pPr>
            <a:r>
              <a:rPr lang="en-GB" sz="1400" dirty="0">
                <a:solidFill>
                  <a:srgbClr val="003300"/>
                </a:solidFill>
                <a:latin typeface="Verdana" panose="020B0604030504040204" pitchFamily="34" charset="0"/>
                <a:ea typeface="Verdana" panose="020B0604030504040204" pitchFamily="34" charset="0"/>
                <a:cs typeface="Verdana" panose="020B0604030504040204" pitchFamily="34" charset="0"/>
              </a:rPr>
              <a:t>Evaluators</a:t>
            </a:r>
          </a:p>
        </p:txBody>
      </p:sp>
      <p:sp>
        <p:nvSpPr>
          <p:cNvPr id="34" name="TextBox 33"/>
          <p:cNvSpPr txBox="1"/>
          <p:nvPr/>
        </p:nvSpPr>
        <p:spPr>
          <a:xfrm>
            <a:off x="2267744" y="4077072"/>
            <a:ext cx="1080120" cy="1569660"/>
          </a:xfrm>
          <a:prstGeom prst="rect">
            <a:avLst/>
          </a:prstGeom>
          <a:noFill/>
        </p:spPr>
        <p:txBody>
          <a:bodyPr wrap="square" rtlCol="0">
            <a:spAutoFit/>
          </a:bodyPr>
          <a:lstStyle/>
          <a:p>
            <a:pPr algn="ctr" defTabSz="457200" fontAlgn="auto">
              <a:spcBef>
                <a:spcPts val="0"/>
              </a:spcBef>
              <a:spcAft>
                <a:spcPts val="0"/>
              </a:spcAft>
            </a:pPr>
            <a:r>
              <a:rPr lang="en-GB" sz="1200" b="0" dirty="0">
                <a:solidFill>
                  <a:srgbClr val="0070C0"/>
                </a:solidFill>
                <a:ea typeface="Verdana" panose="020B0604030504040204" pitchFamily="34" charset="0"/>
                <a:cs typeface="Verdana" panose="020B0604030504040204" pitchFamily="34" charset="0"/>
              </a:rPr>
              <a:t>Individual</a:t>
            </a:r>
          </a:p>
          <a:p>
            <a:pPr algn="ctr" defTabSz="457200" fontAlgn="auto">
              <a:spcBef>
                <a:spcPts val="0"/>
              </a:spcBef>
              <a:spcAft>
                <a:spcPts val="0"/>
              </a:spcAft>
            </a:pPr>
            <a:r>
              <a:rPr lang="en-GB" sz="1200" b="0" dirty="0">
                <a:solidFill>
                  <a:srgbClr val="0070C0"/>
                </a:solidFill>
                <a:ea typeface="Verdana" panose="020B0604030504040204" pitchFamily="34" charset="0"/>
                <a:cs typeface="Verdana" panose="020B0604030504040204" pitchFamily="34" charset="0"/>
              </a:rPr>
              <a:t>Evaluation</a:t>
            </a:r>
          </a:p>
          <a:p>
            <a:pPr algn="ctr" defTabSz="457200" fontAlgn="auto">
              <a:spcBef>
                <a:spcPts val="0"/>
              </a:spcBef>
              <a:spcAft>
                <a:spcPts val="0"/>
              </a:spcAft>
            </a:pPr>
            <a:r>
              <a:rPr lang="en-GB" sz="1200" b="0" dirty="0" smtClean="0">
                <a:solidFill>
                  <a:srgbClr val="0070C0"/>
                </a:solidFill>
                <a:ea typeface="Verdana" panose="020B0604030504040204" pitchFamily="34" charset="0"/>
                <a:cs typeface="Verdana" panose="020B0604030504040204" pitchFamily="34" charset="0"/>
              </a:rPr>
              <a:t>Reports</a:t>
            </a:r>
          </a:p>
          <a:p>
            <a:pPr algn="ctr" defTabSz="457200" fontAlgn="auto">
              <a:spcBef>
                <a:spcPts val="0"/>
              </a:spcBef>
              <a:spcAft>
                <a:spcPts val="0"/>
              </a:spcAft>
            </a:pPr>
            <a:endParaRPr lang="en-GB" sz="1200" b="0" dirty="0">
              <a:solidFill>
                <a:srgbClr val="0070C0"/>
              </a:solidFill>
              <a:ea typeface="Verdana" panose="020B0604030504040204" pitchFamily="34" charset="0"/>
              <a:cs typeface="Verdana" panose="020B0604030504040204" pitchFamily="34" charset="0"/>
            </a:endParaRPr>
          </a:p>
          <a:p>
            <a:pPr algn="ctr" defTabSz="457200" fontAlgn="auto">
              <a:spcBef>
                <a:spcPts val="0"/>
              </a:spcBef>
              <a:spcAft>
                <a:spcPts val="0"/>
              </a:spcAft>
            </a:pPr>
            <a:r>
              <a:rPr lang="en-GB" sz="1200" b="0" dirty="0" smtClean="0">
                <a:solidFill>
                  <a:srgbClr val="0070C0"/>
                </a:solidFill>
                <a:ea typeface="Verdana" panose="020B0604030504040204" pitchFamily="34" charset="0"/>
                <a:cs typeface="Verdana" panose="020B0604030504040204" pitchFamily="34" charset="0"/>
              </a:rPr>
              <a:t>(Usually done  remotely)</a:t>
            </a:r>
            <a:endParaRPr lang="en-GB" sz="1200" b="0" dirty="0">
              <a:solidFill>
                <a:srgbClr val="0070C0"/>
              </a:solidFill>
              <a:ea typeface="Verdana" panose="020B0604030504040204" pitchFamily="34" charset="0"/>
              <a:cs typeface="Verdana" panose="020B0604030504040204" pitchFamily="34" charset="0"/>
            </a:endParaRPr>
          </a:p>
          <a:p>
            <a:endParaRPr lang="en-GB" sz="1200" dirty="0">
              <a:solidFill>
                <a:srgbClr val="0070C0"/>
              </a:solidFill>
            </a:endParaRPr>
          </a:p>
        </p:txBody>
      </p:sp>
      <p:sp>
        <p:nvSpPr>
          <p:cNvPr id="35" name="Rectangle 34"/>
          <p:cNvSpPr/>
          <p:nvPr/>
        </p:nvSpPr>
        <p:spPr>
          <a:xfrm>
            <a:off x="3767682" y="4077072"/>
            <a:ext cx="1375793" cy="1015663"/>
          </a:xfrm>
          <a:prstGeom prst="rect">
            <a:avLst/>
          </a:prstGeom>
        </p:spPr>
        <p:txBody>
          <a:bodyPr wrap="square">
            <a:spAutoFit/>
          </a:bodyPr>
          <a:lstStyle/>
          <a:p>
            <a:pPr algn="ctr" defTabSz="457200" fontAlgn="auto">
              <a:spcBef>
                <a:spcPts val="0"/>
              </a:spcBef>
              <a:spcAft>
                <a:spcPts val="0"/>
              </a:spcAft>
            </a:pPr>
            <a:r>
              <a:rPr lang="en-GB" sz="1200" b="0" dirty="0">
                <a:solidFill>
                  <a:srgbClr val="0070C0"/>
                </a:solidFill>
                <a:ea typeface="Verdana" panose="020B0604030504040204" pitchFamily="34" charset="0"/>
                <a:cs typeface="Verdana" panose="020B0604030504040204" pitchFamily="34" charset="0"/>
              </a:rPr>
              <a:t>Consensus</a:t>
            </a:r>
          </a:p>
          <a:p>
            <a:pPr algn="ctr" defTabSz="457200" fontAlgn="auto">
              <a:spcBef>
                <a:spcPts val="0"/>
              </a:spcBef>
              <a:spcAft>
                <a:spcPts val="0"/>
              </a:spcAft>
            </a:pPr>
            <a:r>
              <a:rPr lang="en-GB" sz="1200" b="0" dirty="0" smtClean="0">
                <a:solidFill>
                  <a:srgbClr val="0070C0"/>
                </a:solidFill>
                <a:ea typeface="Verdana" panose="020B0604030504040204" pitchFamily="34" charset="0"/>
                <a:cs typeface="Verdana" panose="020B0604030504040204" pitchFamily="34" charset="0"/>
              </a:rPr>
              <a:t>Report</a:t>
            </a:r>
          </a:p>
          <a:p>
            <a:pPr algn="ctr" defTabSz="457200" fontAlgn="auto">
              <a:spcBef>
                <a:spcPts val="0"/>
              </a:spcBef>
              <a:spcAft>
                <a:spcPts val="0"/>
              </a:spcAft>
            </a:pPr>
            <a:endParaRPr lang="en-GB" sz="1200" b="0" dirty="0">
              <a:solidFill>
                <a:srgbClr val="0070C0"/>
              </a:solidFill>
              <a:ea typeface="Verdana" panose="020B0604030504040204" pitchFamily="34" charset="0"/>
              <a:cs typeface="Verdana" panose="020B0604030504040204" pitchFamily="34" charset="0"/>
            </a:endParaRPr>
          </a:p>
          <a:p>
            <a:pPr algn="ctr" defTabSz="457200" fontAlgn="auto">
              <a:spcBef>
                <a:spcPts val="0"/>
              </a:spcBef>
              <a:spcAft>
                <a:spcPts val="0"/>
              </a:spcAft>
            </a:pPr>
            <a:r>
              <a:rPr lang="en-GB" sz="1200" b="0" dirty="0" smtClean="0">
                <a:solidFill>
                  <a:srgbClr val="0070C0"/>
                </a:solidFill>
              </a:rPr>
              <a:t>(May </a:t>
            </a:r>
            <a:r>
              <a:rPr lang="en-GB" sz="1200" b="0" dirty="0">
                <a:solidFill>
                  <a:srgbClr val="0070C0"/>
                </a:solidFill>
              </a:rPr>
              <a:t>be done </a:t>
            </a:r>
          </a:p>
          <a:p>
            <a:pPr algn="ctr" defTabSz="457200" fontAlgn="auto">
              <a:spcBef>
                <a:spcPts val="0"/>
              </a:spcBef>
              <a:spcAft>
                <a:spcPts val="0"/>
              </a:spcAft>
            </a:pPr>
            <a:r>
              <a:rPr lang="en-GB" sz="1200" b="0" dirty="0">
                <a:solidFill>
                  <a:srgbClr val="0070C0"/>
                </a:solidFill>
              </a:rPr>
              <a:t>r</a:t>
            </a:r>
            <a:r>
              <a:rPr lang="en-GB" sz="1200" b="0" dirty="0" smtClean="0">
                <a:solidFill>
                  <a:srgbClr val="0070C0"/>
                </a:solidFill>
              </a:rPr>
              <a:t>emotely)</a:t>
            </a:r>
            <a:endParaRPr lang="en-GB" sz="1200" b="0" dirty="0">
              <a:solidFill>
                <a:srgbClr val="0070C0"/>
              </a:solidFill>
              <a:ea typeface="Verdana" panose="020B0604030504040204" pitchFamily="34" charset="0"/>
              <a:cs typeface="Verdana" panose="020B0604030504040204" pitchFamily="34" charset="0"/>
            </a:endParaRPr>
          </a:p>
        </p:txBody>
      </p:sp>
      <p:sp>
        <p:nvSpPr>
          <p:cNvPr id="36" name="Rectangle 35"/>
          <p:cNvSpPr/>
          <p:nvPr/>
        </p:nvSpPr>
        <p:spPr>
          <a:xfrm>
            <a:off x="5265923" y="4077072"/>
            <a:ext cx="1691680" cy="1200329"/>
          </a:xfrm>
          <a:prstGeom prst="rect">
            <a:avLst/>
          </a:prstGeom>
        </p:spPr>
        <p:txBody>
          <a:bodyPr wrap="square">
            <a:spAutoFit/>
          </a:bodyPr>
          <a:lstStyle/>
          <a:p>
            <a:pPr algn="ctr" defTabSz="457200" fontAlgn="auto">
              <a:spcBef>
                <a:spcPts val="0"/>
              </a:spcBef>
              <a:spcAft>
                <a:spcPts val="0"/>
              </a:spcAft>
            </a:pPr>
            <a:r>
              <a:rPr lang="en-GB" sz="1200" b="0" dirty="0">
                <a:solidFill>
                  <a:srgbClr val="0070C0"/>
                </a:solidFill>
                <a:ea typeface="Verdana" panose="020B0604030504040204" pitchFamily="34" charset="0"/>
                <a:cs typeface="Verdana" panose="020B0604030504040204" pitchFamily="34" charset="0"/>
              </a:rPr>
              <a:t>Panel </a:t>
            </a:r>
            <a:r>
              <a:rPr lang="en-GB" sz="1200" b="0" dirty="0" smtClean="0">
                <a:solidFill>
                  <a:srgbClr val="0070C0"/>
                </a:solidFill>
                <a:ea typeface="Verdana" panose="020B0604030504040204" pitchFamily="34" charset="0"/>
                <a:cs typeface="Verdana" panose="020B0604030504040204" pitchFamily="34" charset="0"/>
              </a:rPr>
              <a:t>report</a:t>
            </a:r>
          </a:p>
          <a:p>
            <a:pPr algn="ctr" defTabSz="457200" fontAlgn="auto">
              <a:spcBef>
                <a:spcPts val="0"/>
              </a:spcBef>
              <a:spcAft>
                <a:spcPts val="0"/>
              </a:spcAft>
            </a:pPr>
            <a:endParaRPr lang="en-GB" sz="1200" b="0" dirty="0">
              <a:solidFill>
                <a:srgbClr val="0070C0"/>
              </a:solidFill>
              <a:ea typeface="Verdana" panose="020B0604030504040204" pitchFamily="34" charset="0"/>
              <a:cs typeface="Verdana" panose="020B0604030504040204" pitchFamily="34" charset="0"/>
            </a:endParaRPr>
          </a:p>
          <a:p>
            <a:pPr algn="ctr" defTabSz="457200" fontAlgn="auto">
              <a:spcBef>
                <a:spcPts val="0"/>
              </a:spcBef>
              <a:spcAft>
                <a:spcPts val="0"/>
              </a:spcAft>
            </a:pPr>
            <a:r>
              <a:rPr lang="en-GB" sz="1200" b="0" dirty="0">
                <a:solidFill>
                  <a:srgbClr val="0070C0"/>
                </a:solidFill>
                <a:ea typeface="Verdana" panose="020B0604030504040204" pitchFamily="34" charset="0"/>
                <a:cs typeface="Verdana" panose="020B0604030504040204" pitchFamily="34" charset="0"/>
              </a:rPr>
              <a:t>Evaluation Summary </a:t>
            </a:r>
            <a:r>
              <a:rPr lang="en-GB" sz="1200" b="0" dirty="0" smtClean="0">
                <a:solidFill>
                  <a:srgbClr val="0070C0"/>
                </a:solidFill>
                <a:ea typeface="Verdana" panose="020B0604030504040204" pitchFamily="34" charset="0"/>
                <a:cs typeface="Verdana" panose="020B0604030504040204" pitchFamily="34" charset="0"/>
              </a:rPr>
              <a:t>Report</a:t>
            </a:r>
          </a:p>
          <a:p>
            <a:pPr algn="ctr" defTabSz="457200" fontAlgn="auto">
              <a:spcBef>
                <a:spcPts val="0"/>
              </a:spcBef>
              <a:spcAft>
                <a:spcPts val="0"/>
              </a:spcAft>
            </a:pPr>
            <a:endParaRPr lang="en-GB" sz="1200" b="0" dirty="0">
              <a:solidFill>
                <a:srgbClr val="0070C0"/>
              </a:solidFill>
              <a:ea typeface="Verdana" panose="020B0604030504040204" pitchFamily="34" charset="0"/>
              <a:cs typeface="Verdana" panose="020B0604030504040204" pitchFamily="34" charset="0"/>
            </a:endParaRPr>
          </a:p>
          <a:p>
            <a:pPr algn="ctr" defTabSz="457200" fontAlgn="auto">
              <a:spcBef>
                <a:spcPts val="0"/>
              </a:spcBef>
              <a:spcAft>
                <a:spcPts val="0"/>
              </a:spcAft>
            </a:pPr>
            <a:r>
              <a:rPr lang="en-GB" sz="1200" b="0" dirty="0">
                <a:solidFill>
                  <a:srgbClr val="0070C0"/>
                </a:solidFill>
                <a:ea typeface="Verdana" panose="020B0604030504040204" pitchFamily="34" charset="0"/>
                <a:cs typeface="Verdana" panose="020B0604030504040204" pitchFamily="34" charset="0"/>
              </a:rPr>
              <a:t>Panel ranked list</a:t>
            </a:r>
          </a:p>
        </p:txBody>
      </p:sp>
      <p:sp>
        <p:nvSpPr>
          <p:cNvPr id="37" name="Rectangle 36"/>
          <p:cNvSpPr/>
          <p:nvPr/>
        </p:nvSpPr>
        <p:spPr>
          <a:xfrm>
            <a:off x="395536" y="4069521"/>
            <a:ext cx="1512168" cy="1015663"/>
          </a:xfrm>
          <a:prstGeom prst="rect">
            <a:avLst/>
          </a:prstGeom>
        </p:spPr>
        <p:txBody>
          <a:bodyPr wrap="square">
            <a:spAutoFit/>
          </a:bodyPr>
          <a:lstStyle/>
          <a:p>
            <a:pPr algn="ctr" defTabSz="457200" fontAlgn="auto">
              <a:spcBef>
                <a:spcPts val="0"/>
              </a:spcBef>
              <a:spcAft>
                <a:spcPts val="0"/>
              </a:spcAft>
            </a:pPr>
            <a:r>
              <a:rPr lang="en-GB" sz="1200" b="0" dirty="0">
                <a:solidFill>
                  <a:srgbClr val="0070C0"/>
                </a:solidFill>
                <a:ea typeface="Verdana" panose="020B0604030504040204" pitchFamily="34" charset="0"/>
                <a:cs typeface="Verdana" panose="020B0604030504040204" pitchFamily="34" charset="0"/>
              </a:rPr>
              <a:t>Eligibility check</a:t>
            </a:r>
          </a:p>
          <a:p>
            <a:pPr algn="ctr" defTabSz="457200" fontAlgn="auto">
              <a:spcBef>
                <a:spcPts val="0"/>
              </a:spcBef>
              <a:spcAft>
                <a:spcPts val="0"/>
              </a:spcAft>
            </a:pPr>
            <a:endParaRPr lang="en-GB" sz="1200" b="0" dirty="0">
              <a:solidFill>
                <a:srgbClr val="0070C0"/>
              </a:solidFill>
              <a:ea typeface="Verdana" panose="020B0604030504040204" pitchFamily="34" charset="0"/>
              <a:cs typeface="Verdana" panose="020B0604030504040204" pitchFamily="34" charset="0"/>
            </a:endParaRPr>
          </a:p>
          <a:p>
            <a:pPr algn="ctr" defTabSz="457200" fontAlgn="auto">
              <a:spcBef>
                <a:spcPts val="0"/>
              </a:spcBef>
              <a:spcAft>
                <a:spcPts val="0"/>
              </a:spcAft>
            </a:pPr>
            <a:r>
              <a:rPr lang="en-GB" sz="1200" b="0" dirty="0">
                <a:solidFill>
                  <a:srgbClr val="0070C0"/>
                </a:solidFill>
                <a:ea typeface="Verdana" panose="020B0604030504040204" pitchFamily="34" charset="0"/>
                <a:cs typeface="Verdana" panose="020B0604030504040204" pitchFamily="34" charset="0"/>
              </a:rPr>
              <a:t>Allocation of proposals to evaluators</a:t>
            </a:r>
          </a:p>
        </p:txBody>
      </p:sp>
      <p:cxnSp>
        <p:nvCxnSpPr>
          <p:cNvPr id="39" name="Straight Connector 38"/>
          <p:cNvCxnSpPr/>
          <p:nvPr/>
        </p:nvCxnSpPr>
        <p:spPr bwMode="auto">
          <a:xfrm>
            <a:off x="1151620" y="3447786"/>
            <a:ext cx="0" cy="572086"/>
          </a:xfrm>
          <a:prstGeom prst="line">
            <a:avLst/>
          </a:prstGeom>
          <a:noFill/>
          <a:ln w="12700" cap="flat" cmpd="sng" algn="ctr">
            <a:solidFill>
              <a:schemeClr val="tx1"/>
            </a:solidFill>
            <a:prstDash val="solid"/>
            <a:round/>
            <a:headEnd type="none" w="med" len="med"/>
            <a:tailEnd type="none" w="med" len="med"/>
          </a:ln>
          <a:effectLst/>
        </p:spPr>
      </p:cxnSp>
      <p:cxnSp>
        <p:nvCxnSpPr>
          <p:cNvPr id="41" name="Straight Connector 40"/>
          <p:cNvCxnSpPr/>
          <p:nvPr/>
        </p:nvCxnSpPr>
        <p:spPr bwMode="auto">
          <a:xfrm>
            <a:off x="2807804" y="3471980"/>
            <a:ext cx="0" cy="572086"/>
          </a:xfrm>
          <a:prstGeom prst="line">
            <a:avLst/>
          </a:prstGeom>
          <a:noFill/>
          <a:ln w="12700" cap="flat" cmpd="sng" algn="ctr">
            <a:solidFill>
              <a:schemeClr val="tx1"/>
            </a:solidFill>
            <a:prstDash val="solid"/>
            <a:round/>
            <a:headEnd type="none" w="med" len="med"/>
            <a:tailEnd type="none" w="med" len="med"/>
          </a:ln>
          <a:effectLst/>
        </p:spPr>
      </p:cxnSp>
      <p:cxnSp>
        <p:nvCxnSpPr>
          <p:cNvPr id="42" name="Straight Connector 41"/>
          <p:cNvCxnSpPr/>
          <p:nvPr/>
        </p:nvCxnSpPr>
        <p:spPr bwMode="auto">
          <a:xfrm>
            <a:off x="4427984" y="3429000"/>
            <a:ext cx="0" cy="572086"/>
          </a:xfrm>
          <a:prstGeom prst="line">
            <a:avLst/>
          </a:prstGeom>
          <a:noFill/>
          <a:ln w="12700" cap="flat" cmpd="sng" algn="ctr">
            <a:solidFill>
              <a:schemeClr val="tx1"/>
            </a:solidFill>
            <a:prstDash val="solid"/>
            <a:round/>
            <a:headEnd type="none" w="med" len="med"/>
            <a:tailEnd type="none" w="med" len="med"/>
          </a:ln>
          <a:effectLst/>
        </p:spPr>
      </p:cxnSp>
      <p:cxnSp>
        <p:nvCxnSpPr>
          <p:cNvPr id="43" name="Straight Connector 42"/>
          <p:cNvCxnSpPr/>
          <p:nvPr/>
        </p:nvCxnSpPr>
        <p:spPr bwMode="auto">
          <a:xfrm>
            <a:off x="6084168" y="3453194"/>
            <a:ext cx="0" cy="572086"/>
          </a:xfrm>
          <a:prstGeom prst="line">
            <a:avLst/>
          </a:prstGeom>
          <a:noFill/>
          <a:ln w="12700" cap="flat" cmpd="sng" algn="ctr">
            <a:solidFill>
              <a:schemeClr val="tx1"/>
            </a:solidFill>
            <a:prstDash val="solid"/>
            <a:round/>
            <a:headEnd type="none" w="med" len="med"/>
            <a:tailEnd type="none" w="med" len="med"/>
          </a:ln>
          <a:effectLst/>
        </p:spPr>
      </p:cxnSp>
      <p:sp>
        <p:nvSpPr>
          <p:cNvPr id="44" name="Rectangle 43"/>
          <p:cNvSpPr/>
          <p:nvPr/>
        </p:nvSpPr>
        <p:spPr>
          <a:xfrm>
            <a:off x="7020272" y="4077072"/>
            <a:ext cx="1691680" cy="276999"/>
          </a:xfrm>
          <a:prstGeom prst="rect">
            <a:avLst/>
          </a:prstGeom>
        </p:spPr>
        <p:txBody>
          <a:bodyPr wrap="square">
            <a:spAutoFit/>
          </a:bodyPr>
          <a:lstStyle/>
          <a:p>
            <a:pPr algn="ctr" defTabSz="457200" fontAlgn="auto">
              <a:spcBef>
                <a:spcPts val="0"/>
              </a:spcBef>
              <a:spcAft>
                <a:spcPts val="0"/>
              </a:spcAft>
            </a:pPr>
            <a:r>
              <a:rPr lang="en-GB" sz="1200" b="0" dirty="0" smtClean="0">
                <a:solidFill>
                  <a:srgbClr val="0070C0"/>
                </a:solidFill>
                <a:ea typeface="Verdana" panose="020B0604030504040204" pitchFamily="34" charset="0"/>
                <a:cs typeface="Verdana" panose="020B0604030504040204" pitchFamily="34" charset="0"/>
              </a:rPr>
              <a:t>Final ranked list</a:t>
            </a:r>
            <a:endParaRPr lang="en-GB" sz="1200" b="0" dirty="0">
              <a:solidFill>
                <a:srgbClr val="0070C0"/>
              </a:solidFill>
              <a:ea typeface="Verdana" panose="020B0604030504040204" pitchFamily="34" charset="0"/>
              <a:cs typeface="Verdana" panose="020B0604030504040204" pitchFamily="34" charset="0"/>
            </a:endParaRPr>
          </a:p>
        </p:txBody>
      </p:sp>
      <p:cxnSp>
        <p:nvCxnSpPr>
          <p:cNvPr id="45" name="Straight Connector 44"/>
          <p:cNvCxnSpPr/>
          <p:nvPr/>
        </p:nvCxnSpPr>
        <p:spPr bwMode="auto">
          <a:xfrm>
            <a:off x="7838517" y="3429000"/>
            <a:ext cx="0" cy="572086"/>
          </a:xfrm>
          <a:prstGeom prst="line">
            <a:avLst/>
          </a:prstGeom>
          <a:noFill/>
          <a:ln w="12700"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3230520283"/>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yw pakietu Office">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Pakiet 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9718</TotalTime>
  <Words>6977</Words>
  <Application>Microsoft Macintosh PowerPoint</Application>
  <PresentationFormat>On-screen Show (4:3)</PresentationFormat>
  <Paragraphs>642</Paragraphs>
  <Slides>74</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74</vt:i4>
      </vt:variant>
    </vt:vector>
  </HeadingPairs>
  <TitlesOfParts>
    <vt:vector size="80" baseType="lpstr">
      <vt:lpstr>Arial</vt:lpstr>
      <vt:lpstr>Calibri</vt:lpstr>
      <vt:lpstr>Calibri Light</vt:lpstr>
      <vt:lpstr>Verdana</vt:lpstr>
      <vt:lpstr>Wingdings</vt:lpstr>
      <vt:lpstr>Motyw pakietu Office</vt:lpstr>
      <vt:lpstr>Horizon 2020 Evaluation of proposals</vt:lpstr>
      <vt:lpstr>Disclaimer</vt:lpstr>
      <vt:lpstr>Content (1)</vt:lpstr>
      <vt:lpstr>Content (2)</vt:lpstr>
      <vt:lpstr>HORIZON 2020 The evaluation process overview</vt:lpstr>
      <vt:lpstr>Admissibility &amp; eligibility check</vt:lpstr>
      <vt:lpstr>Verification checks</vt:lpstr>
      <vt:lpstr>Admissibility and eligibility checks</vt:lpstr>
      <vt:lpstr>Overview of the Evaluation Process</vt:lpstr>
      <vt:lpstr>Evaluation and operational capacity</vt:lpstr>
      <vt:lpstr>HORIZON 2020 Role of independent experts</vt:lpstr>
      <vt:lpstr>How are the evaluators selected</vt:lpstr>
      <vt:lpstr>Role of independent experts </vt:lpstr>
      <vt:lpstr>Guiding principles </vt:lpstr>
      <vt:lpstr>Confidentiality </vt:lpstr>
      <vt:lpstr>Conflicts of interest (COI) (1)</vt:lpstr>
      <vt:lpstr>Conflicts of interest (COI) (2)</vt:lpstr>
      <vt:lpstr>Conflicts of interest (COI) (3) </vt:lpstr>
      <vt:lpstr>HORIZON 2020 The Evaluation Process</vt:lpstr>
      <vt:lpstr>Evaluation Process</vt:lpstr>
      <vt:lpstr>Individual evaluation </vt:lpstr>
      <vt:lpstr>Consensus group</vt:lpstr>
      <vt:lpstr>Consensus report</vt:lpstr>
      <vt:lpstr>The panel review</vt:lpstr>
      <vt:lpstr>Proposals with identical total scores</vt:lpstr>
      <vt:lpstr>Observer(s)</vt:lpstr>
      <vt:lpstr>Ethics review</vt:lpstr>
      <vt:lpstr>After evaluation is finished</vt:lpstr>
      <vt:lpstr>Logistics</vt:lpstr>
      <vt:lpstr>Feedback</vt:lpstr>
      <vt:lpstr>HORIZON 2020 Individual Evaluation</vt:lpstr>
      <vt:lpstr>Individual evaluation: principles</vt:lpstr>
      <vt:lpstr>Elements to be reflected in the evaluation</vt:lpstr>
      <vt:lpstr>Relevance of the proposal</vt:lpstr>
      <vt:lpstr>Operational capacity</vt:lpstr>
      <vt:lpstr>Innovation</vt:lpstr>
      <vt:lpstr>Innovation: evaluation</vt:lpstr>
      <vt:lpstr>Cross-cutting issues</vt:lpstr>
      <vt:lpstr>Social Sciences and Humanities(SSH)</vt:lpstr>
      <vt:lpstr>Social Sciences and Humanities(SSH)</vt:lpstr>
      <vt:lpstr>Gender dimension</vt:lpstr>
      <vt:lpstr>International cooperation</vt:lpstr>
      <vt:lpstr>Responsible Research &amp; Innovation </vt:lpstr>
      <vt:lpstr>Public engagement </vt:lpstr>
      <vt:lpstr>Public engagement: evaluation </vt:lpstr>
      <vt:lpstr>Interdisciplinarity </vt:lpstr>
      <vt:lpstr>Interdisciplinarity: evaluation </vt:lpstr>
      <vt:lpstr>Dissemination and exploitation</vt:lpstr>
      <vt:lpstr>Dissemination and exploitation: assessment</vt:lpstr>
      <vt:lpstr>Communication</vt:lpstr>
      <vt:lpstr>Communication: assessment</vt:lpstr>
      <vt:lpstr>HORIZON 2020 Evaluation criteria</vt:lpstr>
      <vt:lpstr>Evaluation criteria  </vt:lpstr>
      <vt:lpstr>Type of actions (1)</vt:lpstr>
      <vt:lpstr>Type of actions (2)</vt:lpstr>
      <vt:lpstr>Evaluation criteria </vt:lpstr>
      <vt:lpstr>CSA Evaluation Questions</vt:lpstr>
      <vt:lpstr>EXCELLENCE</vt:lpstr>
      <vt:lpstr>IMPACT (1)</vt:lpstr>
      <vt:lpstr>IMPACT (2)</vt:lpstr>
      <vt:lpstr>IMPLEMENTATION (1)</vt:lpstr>
      <vt:lpstr>IMPLEMENTATION (2)</vt:lpstr>
      <vt:lpstr>Evaluation criteria </vt:lpstr>
      <vt:lpstr>SME Instrument Evaluation Questions</vt:lpstr>
      <vt:lpstr>EXCELLENCE (1)</vt:lpstr>
      <vt:lpstr>EXCELLENCE (2)</vt:lpstr>
      <vt:lpstr>IMPACT (1)</vt:lpstr>
      <vt:lpstr>IMPACT (2)</vt:lpstr>
      <vt:lpstr>IMPACT (3)</vt:lpstr>
      <vt:lpstr>IMPLEMENTATION (1)</vt:lpstr>
      <vt:lpstr>IMPLEMENTATION (2)</vt:lpstr>
      <vt:lpstr>Evaluation criteria </vt:lpstr>
      <vt:lpstr>Proposal scoring</vt:lpstr>
      <vt:lpstr>Interpretation of the scores </vt:lpstr>
    </vt:vector>
  </TitlesOfParts>
  <Company>European Commission</Company>
  <LinksUpToDate>false</LinksUpToDate>
  <SharedDoc>false</SharedDoc>
  <HyperlinkBase/>
  <HyperlinksChanged>false</HyperlinksChanged>
  <AppVersion>15.0030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European Commission</dc:creator>
  <cp:lastModifiedBy>Odysseas Spyroglou</cp:lastModifiedBy>
  <cp:revision>678</cp:revision>
  <cp:lastPrinted>2017-01-18T08:47:54Z</cp:lastPrinted>
  <dcterms:created xsi:type="dcterms:W3CDTF">2011-10-28T10:25:18Z</dcterms:created>
  <dcterms:modified xsi:type="dcterms:W3CDTF">2017-01-18T08:48:00Z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ffisync_ProviderInitializationData">
    <vt:lpwstr>http://connected.cnect.cec.eu.int</vt:lpwstr>
  </property>
  <property fmtid="{D5CDD505-2E9C-101B-9397-08002B2CF9AE}" pid="3" name="Offisync_ServerID">
    <vt:lpwstr>0d3b22a6-6203-4efc-8e8e-b5279256493b</vt:lpwstr>
  </property>
  <property fmtid="{D5CDD505-2E9C-101B-9397-08002B2CF9AE}" pid="4" name="Offisync_ProviderName">
    <vt:lpwstr>Jive</vt:lpwstr>
  </property>
  <property fmtid="{D5CDD505-2E9C-101B-9397-08002B2CF9AE}" pid="5" name="Offisync_IsFrozen">
    <vt:lpwstr>False</vt:lpwstr>
  </property>
  <property fmtid="{D5CDD505-2E9C-101B-9397-08002B2CF9AE}" pid="6" name="Jive_VersionGuid">
    <vt:lpwstr>c5a64c67-2f2c-4362-9c85-0622d108b261</vt:lpwstr>
  </property>
  <property fmtid="{D5CDD505-2E9C-101B-9397-08002B2CF9AE}" pid="7" name="Offisync_UniqueId">
    <vt:lpwstr>27296</vt:lpwstr>
  </property>
  <property fmtid="{D5CDD505-2E9C-101B-9397-08002B2CF9AE}" pid="8" name="Jive_LatestUserAccountName">
    <vt:lpwstr>reynaph</vt:lpwstr>
  </property>
  <property fmtid="{D5CDD505-2E9C-101B-9397-08002B2CF9AE}" pid="9" name="Offisync_IsSaved">
    <vt:lpwstr>False</vt:lpwstr>
  </property>
  <property fmtid="{D5CDD505-2E9C-101B-9397-08002B2CF9AE}" pid="10" name="Offisync_UpdateToken">
    <vt:lpwstr>5</vt:lpwstr>
  </property>
</Properties>
</file>