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304" r:id="rId3"/>
    <p:sldId id="336" r:id="rId4"/>
    <p:sldId id="343" r:id="rId5"/>
    <p:sldId id="337" r:id="rId6"/>
    <p:sldId id="342" r:id="rId7"/>
    <p:sldId id="340" r:id="rId8"/>
    <p:sldId id="341" r:id="rId9"/>
    <p:sldId id="338" r:id="rId10"/>
    <p:sldId id="346" r:id="rId11"/>
    <p:sldId id="347" r:id="rId12"/>
    <p:sldId id="348" r:id="rId13"/>
    <p:sldId id="330" r:id="rId14"/>
    <p:sldId id="274" r:id="rId15"/>
    <p:sldId id="275" r:id="rId16"/>
    <p:sldId id="276" r:id="rId1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4EA"/>
          </a:solidFill>
        </a:fill>
      </a:tcStyle>
    </a:wholeTbl>
    <a:band2H>
      <a:tcTxStyle/>
      <a:tcStyle>
        <a:tcBdr/>
        <a:fill>
          <a:solidFill>
            <a:srgbClr val="E6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EF1"/>
          </a:solidFill>
        </a:fill>
      </a:tcStyle>
    </a:wholeTbl>
    <a:band2H>
      <a:tcTxStyle/>
      <a:tcStyle>
        <a:tcBdr/>
        <a:fill>
          <a:solidFill>
            <a:srgbClr val="E6F6F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9CE"/>
          </a:solidFill>
        </a:fill>
      </a:tcStyle>
    </a:wholeTbl>
    <a:band2H>
      <a:tcTxStyle/>
      <a:tcStyle>
        <a:tcBdr/>
        <a:fill>
          <a:solidFill>
            <a:srgbClr val="F0F4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1"/>
    <p:restoredTop sz="89904"/>
  </p:normalViewPr>
  <p:slideViewPr>
    <p:cSldViewPr snapToGrid="0" snapToObjects="1">
      <p:cViewPr>
        <p:scale>
          <a:sx n="100" d="100"/>
          <a:sy n="100" d="100"/>
        </p:scale>
        <p:origin x="1256" y="104"/>
      </p:cViewPr>
      <p:guideLst/>
    </p:cSldViewPr>
  </p:slideViewPr>
  <p:notesTextViewPr>
    <p:cViewPr>
      <p:scale>
        <a:sx n="1" d="1"/>
        <a:sy n="1" d="1"/>
      </p:scale>
      <p:origin x="0" y="0"/>
    </p:cViewPr>
  </p:notesTextViewPr>
  <p:sorterViewPr>
    <p:cViewPr>
      <p:scale>
        <a:sx n="87" d="100"/>
        <a:sy n="8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xfrm>
            <a:off x="1143000" y="685800"/>
            <a:ext cx="4572000" cy="3429000"/>
          </a:xfrm>
          <a:prstGeom prst="rect">
            <a:avLst/>
          </a:prstGeom>
        </p:spPr>
        <p:txBody>
          <a:bodyPr/>
          <a:lstStyle/>
          <a:p>
            <a:endParaRPr/>
          </a:p>
        </p:txBody>
      </p:sp>
      <p:sp>
        <p:nvSpPr>
          <p:cNvPr id="201" name="Shape 20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70388791"/>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prstGeom prst="rect">
            <a:avLst/>
          </a:prstGeom>
        </p:spPr>
        <p:txBody>
          <a:bodyPr/>
          <a:lstStyle/>
          <a:p>
            <a:endParaRPr/>
          </a:p>
        </p:txBody>
      </p:sp>
      <p:sp>
        <p:nvSpPr>
          <p:cNvPr id="213" name="Shape 213"/>
          <p:cNvSpPr>
            <a:spLocks noGrp="1"/>
          </p:cNvSpPr>
          <p:nvPr>
            <p:ph type="body" sz="quarter" idx="1"/>
          </p:nvPr>
        </p:nvSpPr>
        <p:spPr>
          <a:prstGeom prst="rect">
            <a:avLst/>
          </a:prstGeom>
        </p:spPr>
        <p:txBody>
          <a:bodyPr/>
          <a:lstStyle/>
          <a:p>
            <a:r>
              <a:rPr lang="en-US" sz="1200" dirty="0" smtClean="0">
                <a:effectLst/>
                <a:latin typeface="+mj-lt"/>
                <a:ea typeface="+mj-ea"/>
                <a:cs typeface="+mj-cs"/>
                <a:sym typeface="Calibri"/>
              </a:rPr>
              <a:t>How to asses integrity and completeness of the proposal: evaluator’s perspective.</a:t>
            </a:r>
            <a:endParaRPr lang="en-US" dirty="0" smtClean="0"/>
          </a:p>
          <a:p>
            <a:r>
              <a:rPr lang="en-US" sz="1200" i="1" dirty="0" smtClean="0">
                <a:effectLst/>
                <a:latin typeface="+mj-lt"/>
                <a:ea typeface="+mj-ea"/>
                <a:cs typeface="+mj-cs"/>
                <a:sym typeface="Calibri"/>
              </a:rPr>
              <a:t>What should be checked in each part of the proposal? when evaluation criteria are met?</a:t>
            </a:r>
            <a:endParaRPr lang="en-US" dirty="0" smtClean="0"/>
          </a:p>
          <a:p>
            <a:endParaRPr dirty="0"/>
          </a:p>
        </p:txBody>
      </p:sp>
    </p:spTree>
    <p:extLst>
      <p:ext uri="{BB962C8B-B14F-4D97-AF65-F5344CB8AC3E}">
        <p14:creationId xmlns:p14="http://schemas.microsoft.com/office/powerpoint/2010/main" val="290937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noRot="1" noChangeAspect="1"/>
          </p:cNvSpPr>
          <p:nvPr>
            <p:ph type="sldImg"/>
          </p:nvPr>
        </p:nvSpPr>
        <p:spPr>
          <a:prstGeom prst="rect">
            <a:avLst/>
          </a:prstGeom>
        </p:spPr>
        <p:txBody>
          <a:bodyPr/>
          <a:lstStyle/>
          <a:p>
            <a:endParaRPr/>
          </a:p>
        </p:txBody>
      </p:sp>
      <p:sp>
        <p:nvSpPr>
          <p:cNvPr id="341" name="Shape 341"/>
          <p:cNvSpPr>
            <a:spLocks noGrp="1"/>
          </p:cNvSpPr>
          <p:nvPr>
            <p:ph type="body" sz="quarter" idx="1"/>
          </p:nvPr>
        </p:nvSpPr>
        <p:spPr>
          <a:prstGeom prst="rect">
            <a:avLst/>
          </a:prstGeom>
        </p:spPr>
        <p:txBody>
          <a:bodyPr/>
          <a:lstStyle/>
          <a:p>
            <a:pPr>
              <a:defRPr>
                <a:solidFill>
                  <a:srgbClr val="FFFFFF"/>
                </a:solidFill>
              </a:defRPr>
            </a:pPr>
            <a:r>
              <a:t>Teşekkür ederim!</a:t>
            </a:r>
          </a:p>
          <a:p>
            <a:endParaRPr/>
          </a:p>
          <a:p>
            <a:r>
              <a:t>Thank you very much for your attention.</a:t>
            </a:r>
          </a:p>
          <a:p>
            <a:endParaRPr/>
          </a:p>
          <a:p>
            <a:r>
              <a:t>I hope it wasn’t too painful.</a:t>
            </a:r>
          </a:p>
          <a:p>
            <a:endParaRPr/>
          </a:p>
          <a:p>
            <a:r>
              <a:t>All presentations will be available in our website the following days.</a:t>
            </a:r>
          </a:p>
        </p:txBody>
      </p:sp>
    </p:spTree>
    <p:extLst>
      <p:ext uri="{BB962C8B-B14F-4D97-AF65-F5344CB8AC3E}">
        <p14:creationId xmlns:p14="http://schemas.microsoft.com/office/powerpoint/2010/main" val="2063007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noRot="1" noChangeAspect="1"/>
          </p:cNvSpPr>
          <p:nvPr>
            <p:ph type="sldImg"/>
          </p:nvPr>
        </p:nvSpPr>
        <p:spPr>
          <a:prstGeom prst="rect">
            <a:avLst/>
          </a:prstGeom>
        </p:spPr>
        <p:txBody>
          <a:bodyPr/>
          <a:lstStyle/>
          <a:p>
            <a:endParaRPr/>
          </a:p>
        </p:txBody>
      </p:sp>
      <p:sp>
        <p:nvSpPr>
          <p:cNvPr id="348" name="Shape 348"/>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84103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0"/>
              </a:spcBef>
              <a:buFont typeface="Arial" charset="0"/>
              <a:buNone/>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07CAC60-594F-2846-A553-208385E5AC43}" type="slidenum">
              <a:rPr lang="en-GB" smtClean="0"/>
              <a:t>2</a:t>
            </a:fld>
            <a:endParaRPr lang="en-GB"/>
          </a:p>
        </p:txBody>
      </p:sp>
    </p:spTree>
    <p:extLst>
      <p:ext uri="{BB962C8B-B14F-4D97-AF65-F5344CB8AC3E}">
        <p14:creationId xmlns:p14="http://schemas.microsoft.com/office/powerpoint/2010/main" val="1194003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10000"/>
              </a:lnSpc>
              <a:spcAft>
                <a:spcPts val="1200"/>
              </a:spcAft>
              <a:buClr>
                <a:srgbClr val="0070C0"/>
              </a:buClr>
              <a:buFont typeface="Arial" panose="020B0604020202020204" pitchFamily="34" charset="0"/>
              <a:buChar char="•"/>
            </a:pPr>
            <a:r>
              <a:rPr lang="en-GB" sz="2600" dirty="0" smtClean="0">
                <a:solidFill>
                  <a:srgbClr val="0070C0"/>
                </a:solidFill>
              </a:rPr>
              <a:t>Action primarily consisting of activities aiming to establish new knowledge and/or to explore the feasibility of a new or improved technology, product, process, service or solution. </a:t>
            </a:r>
          </a:p>
          <a:p>
            <a:pPr lvl="1">
              <a:spcAft>
                <a:spcPts val="1800"/>
              </a:spcAft>
              <a:buClr>
                <a:srgbClr val="0070C0"/>
              </a:buClr>
              <a:buFont typeface="Verdana" panose="020B0604030504040204" pitchFamily="34" charset="0"/>
              <a:buChar char="−"/>
            </a:pPr>
            <a:r>
              <a:rPr lang="en-GB" dirty="0" smtClean="0">
                <a:solidFill>
                  <a:srgbClr val="0070C0"/>
                </a:solidFill>
              </a:rPr>
              <a:t>For this purpose they may include basic and applied research, technology development and integration, testing and validation on a small-scale prototype in a laboratory or simulated environment</a:t>
            </a:r>
          </a:p>
          <a:p>
            <a:pPr lvl="1">
              <a:spcAft>
                <a:spcPts val="1800"/>
              </a:spcAft>
              <a:buClr>
                <a:srgbClr val="0070C0"/>
              </a:buClr>
              <a:buFont typeface="Verdana" panose="020B0604030504040204" pitchFamily="34" charset="0"/>
              <a:buChar char="−"/>
            </a:pPr>
            <a:r>
              <a:rPr lang="en-GB" dirty="0" smtClean="0">
                <a:solidFill>
                  <a:srgbClr val="0070C0"/>
                </a:solidFill>
              </a:rPr>
              <a:t>Projects may contain closely connected but limited demonstration or pilot activities aiming to show technical feasibility in a near to operational environment</a:t>
            </a:r>
            <a:endParaRPr lang="en-US" dirty="0" smtClean="0">
              <a:solidFill>
                <a:srgbClr val="0070C0"/>
              </a:solidFill>
            </a:endParaRPr>
          </a:p>
          <a:p>
            <a:endParaRPr lang="en-US" dirty="0"/>
          </a:p>
        </p:txBody>
      </p:sp>
    </p:spTree>
    <p:extLst>
      <p:ext uri="{BB962C8B-B14F-4D97-AF65-F5344CB8AC3E}">
        <p14:creationId xmlns:p14="http://schemas.microsoft.com/office/powerpoint/2010/main" val="776891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10000"/>
              </a:lnSpc>
              <a:spcAft>
                <a:spcPts val="1200"/>
              </a:spcAft>
              <a:buClr>
                <a:srgbClr val="0070C0"/>
              </a:buClr>
              <a:buFont typeface="Arial" panose="020B0604020202020204" pitchFamily="34" charset="0"/>
              <a:buChar char="•"/>
            </a:pPr>
            <a:r>
              <a:rPr lang="en-GB" sz="2600" dirty="0" smtClean="0">
                <a:solidFill>
                  <a:srgbClr val="0070C0"/>
                </a:solidFill>
              </a:rPr>
              <a:t>Action primarily consisting of activities aiming to establish new knowledge and/or to explore the feasibility of a new or improved technology, product, process, service or solution. </a:t>
            </a:r>
          </a:p>
          <a:p>
            <a:pPr lvl="1">
              <a:spcAft>
                <a:spcPts val="1800"/>
              </a:spcAft>
              <a:buClr>
                <a:srgbClr val="0070C0"/>
              </a:buClr>
              <a:buFont typeface="Verdana" panose="020B0604030504040204" pitchFamily="34" charset="0"/>
              <a:buChar char="−"/>
            </a:pPr>
            <a:r>
              <a:rPr lang="en-GB" dirty="0" smtClean="0">
                <a:solidFill>
                  <a:srgbClr val="0070C0"/>
                </a:solidFill>
              </a:rPr>
              <a:t>For this purpose they may include basic and applied research, technology development and integration, testing and validation on a small-scale prototype in a laboratory or simulated environment</a:t>
            </a:r>
          </a:p>
          <a:p>
            <a:pPr lvl="1">
              <a:spcAft>
                <a:spcPts val="1800"/>
              </a:spcAft>
              <a:buClr>
                <a:srgbClr val="0070C0"/>
              </a:buClr>
              <a:buFont typeface="Verdana" panose="020B0604030504040204" pitchFamily="34" charset="0"/>
              <a:buChar char="−"/>
            </a:pPr>
            <a:r>
              <a:rPr lang="en-GB" dirty="0" smtClean="0">
                <a:solidFill>
                  <a:srgbClr val="0070C0"/>
                </a:solidFill>
              </a:rPr>
              <a:t>Projects may contain closely connected but limited demonstration or pilot activities aiming to show technical feasibility in a near to operational environment</a:t>
            </a:r>
            <a:endParaRPr lang="en-US" dirty="0" smtClean="0">
              <a:solidFill>
                <a:srgbClr val="0070C0"/>
              </a:solidFill>
            </a:endParaRPr>
          </a:p>
          <a:p>
            <a:endParaRPr lang="en-US" dirty="0"/>
          </a:p>
        </p:txBody>
      </p:sp>
    </p:spTree>
    <p:extLst>
      <p:ext uri="{BB962C8B-B14F-4D97-AF65-F5344CB8AC3E}">
        <p14:creationId xmlns:p14="http://schemas.microsoft.com/office/powerpoint/2010/main" val="1246403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1200" dirty="0" smtClean="0">
                <a:solidFill>
                  <a:srgbClr val="0070C0"/>
                </a:solidFill>
                <a:latin typeface="Calibri" charset="0"/>
                <a:ea typeface="Calibri" charset="0"/>
                <a:cs typeface="Calibri" charset="0"/>
              </a:rPr>
              <a:t> SMEs can subcontract work and knowledge that is essential for their innovation project in the spirit of the innovation voucher concept </a:t>
            </a:r>
          </a:p>
          <a:p>
            <a:endParaRPr lang="en-US" dirty="0"/>
          </a:p>
        </p:txBody>
      </p:sp>
    </p:spTree>
    <p:extLst>
      <p:ext uri="{BB962C8B-B14F-4D97-AF65-F5344CB8AC3E}">
        <p14:creationId xmlns:p14="http://schemas.microsoft.com/office/powerpoint/2010/main" val="1312250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585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1200" dirty="0" smtClean="0">
                <a:solidFill>
                  <a:srgbClr val="0070C0"/>
                </a:solidFill>
                <a:latin typeface="Calibri" charset="0"/>
                <a:ea typeface="Calibri" charset="0"/>
                <a:cs typeface="Calibri" charset="0"/>
              </a:rPr>
              <a:t> SMEs can subcontract work and knowledge that is essential for their innovation project in the spirit of the innovation voucher concept </a:t>
            </a:r>
          </a:p>
          <a:p>
            <a:endParaRPr lang="en-US" dirty="0"/>
          </a:p>
        </p:txBody>
      </p:sp>
    </p:spTree>
    <p:extLst>
      <p:ext uri="{BB962C8B-B14F-4D97-AF65-F5344CB8AC3E}">
        <p14:creationId xmlns:p14="http://schemas.microsoft.com/office/powerpoint/2010/main" val="164233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41878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noRot="1" noChangeAspect="1"/>
          </p:cNvSpPr>
          <p:nvPr>
            <p:ph type="sldImg"/>
          </p:nvPr>
        </p:nvSpPr>
        <p:spPr>
          <a:prstGeom prst="rect">
            <a:avLst/>
          </a:prstGeom>
        </p:spPr>
        <p:txBody>
          <a:bodyPr/>
          <a:lstStyle/>
          <a:p>
            <a:endParaRPr/>
          </a:p>
        </p:txBody>
      </p:sp>
      <p:sp>
        <p:nvSpPr>
          <p:cNvPr id="335" name="Shape 335"/>
          <p:cNvSpPr>
            <a:spLocks noGrp="1"/>
          </p:cNvSpPr>
          <p:nvPr>
            <p:ph type="body" sz="quarter" idx="1"/>
          </p:nvPr>
        </p:nvSpPr>
        <p:spPr>
          <a:prstGeom prst="rect">
            <a:avLst/>
          </a:prstGeom>
        </p:spPr>
        <p:txBody>
          <a:bodyPr/>
          <a:lstStyle/>
          <a:p>
            <a:r>
              <a:t>And don’t forget that we are all here to help, especially you as Information Multipliers to achieve better results for Turkey in H2020.</a:t>
            </a:r>
          </a:p>
        </p:txBody>
      </p:sp>
    </p:spTree>
    <p:extLst>
      <p:ext uri="{BB962C8B-B14F-4D97-AF65-F5344CB8AC3E}">
        <p14:creationId xmlns:p14="http://schemas.microsoft.com/office/powerpoint/2010/main" val="1844783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2" name="image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040" y="6275704"/>
            <a:ext cx="756920" cy="534671"/>
          </a:xfrm>
          <a:prstGeom prst="rect">
            <a:avLst/>
          </a:prstGeom>
          <a:ln w="12700">
            <a:miter lim="400000"/>
          </a:ln>
        </p:spPr>
      </p:pic>
      <p:pic>
        <p:nvPicPr>
          <p:cNvPr id="23" name="image2.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5921" y="6369050"/>
            <a:ext cx="344806" cy="347980"/>
          </a:xfrm>
          <a:prstGeom prst="rect">
            <a:avLst/>
          </a:prstGeom>
          <a:ln w="12700">
            <a:miter lim="400000"/>
          </a:ln>
        </p:spPr>
      </p:pic>
      <p:pic>
        <p:nvPicPr>
          <p:cNvPr id="24" name="image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5688" y="6320790"/>
            <a:ext cx="333376" cy="444501"/>
          </a:xfrm>
          <a:prstGeom prst="rect">
            <a:avLst/>
          </a:prstGeom>
          <a:ln w="12700">
            <a:miter lim="400000"/>
          </a:ln>
        </p:spPr>
      </p:pic>
      <p:sp>
        <p:nvSpPr>
          <p:cNvPr id="25" name="Shape 25"/>
          <p:cNvSpPr>
            <a:spLocks noGrp="1"/>
          </p:cNvSpPr>
          <p:nvPr>
            <p:ph type="title"/>
          </p:nvPr>
        </p:nvSpPr>
        <p:spPr>
          <a:xfrm>
            <a:off x="1143000" y="1904999"/>
            <a:ext cx="6858000" cy="1604964"/>
          </a:xfrm>
          <a:prstGeom prst="rect">
            <a:avLst/>
          </a:prstGeom>
        </p:spPr>
        <p:txBody>
          <a:bodyPr/>
          <a:lstStyle>
            <a:lvl1pPr algn="ctr">
              <a:defRPr sz="4000" b="0"/>
            </a:lvl1pPr>
          </a:lstStyle>
          <a:p>
            <a:r>
              <a:t>Title Text</a:t>
            </a:r>
          </a:p>
        </p:txBody>
      </p:sp>
      <p:sp>
        <p:nvSpPr>
          <p:cNvPr id="26" name="Shape 26"/>
          <p:cNvSpPr>
            <a:spLocks noGrp="1"/>
          </p:cNvSpPr>
          <p:nvPr>
            <p:ph type="body" sz="quarter" idx="1"/>
          </p:nvPr>
        </p:nvSpPr>
        <p:spPr>
          <a:xfrm>
            <a:off x="1143000" y="4000500"/>
            <a:ext cx="6858000" cy="1762125"/>
          </a:xfrm>
          <a:prstGeom prst="rect">
            <a:avLst/>
          </a:prstGeom>
        </p:spPr>
        <p:txBody>
          <a:bodyPr/>
          <a:lstStyle>
            <a:lvl1pPr algn="ct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27" name="Shape 27"/>
          <p:cNvSpPr>
            <a:spLocks noGrp="1"/>
          </p:cNvSpPr>
          <p:nvPr>
            <p:ph type="sldNum" sz="quarter" idx="2"/>
          </p:nvPr>
        </p:nvSpPr>
        <p:spPr>
          <a:xfrm>
            <a:off x="8251367" y="6385244"/>
            <a:ext cx="263983" cy="269241"/>
          </a:xfrm>
          <a:prstGeom prst="rect">
            <a:avLst/>
          </a:prstGeom>
        </p:spPr>
        <p:txBody>
          <a:bodyPr/>
          <a:lstStyle/>
          <a:p>
            <a:fld id="{86CB4B4D-7CA3-9044-876B-883B54F8677D}" type="slidenum">
              <a:t>‹#›</a:t>
            </a:fld>
            <a:endParaRPr/>
          </a:p>
        </p:txBody>
      </p:sp>
      <p:sp>
        <p:nvSpPr>
          <p:cNvPr id="28" name="Shape 28"/>
          <p:cNvSpPr/>
          <p:nvPr/>
        </p:nvSpPr>
        <p:spPr>
          <a:xfrm>
            <a:off x="2548915" y="529379"/>
            <a:ext cx="4045517" cy="54991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lnSpc>
                <a:spcPct val="90000"/>
              </a:lnSpc>
              <a:defRPr sz="1600" i="1">
                <a:latin typeface="Calibri Light"/>
                <a:ea typeface="Calibri Light"/>
                <a:cs typeface="Calibri Light"/>
                <a:sym typeface="Calibri Light"/>
              </a:defRPr>
            </a:pPr>
            <a:r>
              <a:t>TURKEY IN HORIZON 2020</a:t>
            </a:r>
          </a:p>
          <a:p>
            <a:pPr algn="ctr">
              <a:lnSpc>
                <a:spcPct val="90000"/>
              </a:lnSpc>
              <a:defRPr sz="1600" i="1">
                <a:latin typeface="Calibri Light"/>
                <a:ea typeface="Calibri Light"/>
                <a:cs typeface="Calibri Light"/>
                <a:sym typeface="Calibri Light"/>
              </a:defRPr>
            </a:pPr>
            <a:r>
              <a:t>ALTUN/HORIZ/TR2012/0740.14-2/SER/005</a:t>
            </a:r>
          </a:p>
        </p:txBody>
      </p:sp>
      <p:pic>
        <p:nvPicPr>
          <p:cNvPr id="29" name="image4.png" descr="C:\Users\KonradN\Desktop\H2020 Logo\H2020-HORIZONTAL-02.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223608" y="458893"/>
            <a:ext cx="2018666" cy="690882"/>
          </a:xfrm>
          <a:prstGeom prst="rect">
            <a:avLst/>
          </a:prstGeom>
          <a:ln w="12700">
            <a:miter lim="400000"/>
          </a:ln>
        </p:spPr>
      </p:pic>
      <p:pic>
        <p:nvPicPr>
          <p:cNvPr id="30" name="image5.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1074" y="258233"/>
            <a:ext cx="2013586" cy="1092201"/>
          </a:xfrm>
          <a:prstGeom prst="rect">
            <a:avLst/>
          </a:prstGeom>
          <a:ln w="12700">
            <a:miter lim="400000"/>
          </a:ln>
        </p:spPr>
      </p:pic>
      <p:sp>
        <p:nvSpPr>
          <p:cNvPr id="31" name="Shape 31"/>
          <p:cNvSpPr/>
          <p:nvPr/>
        </p:nvSpPr>
        <p:spPr>
          <a:xfrm>
            <a:off x="0" y="1500963"/>
            <a:ext cx="9144000" cy="1"/>
          </a:xfrm>
          <a:prstGeom prst="line">
            <a:avLst/>
          </a:prstGeom>
          <a:ln w="28575">
            <a:solidFill>
              <a:srgbClr val="000000"/>
            </a:solidFill>
          </a:ln>
        </p:spPr>
        <p:txBody>
          <a:bodyPr lIns="45719" rIns="45719"/>
          <a:lstStyle/>
          <a:p>
            <a:endParaRPr/>
          </a:p>
        </p:txBody>
      </p:sp>
      <p:sp>
        <p:nvSpPr>
          <p:cNvPr id="32" name="Shape 32"/>
          <p:cNvSpPr/>
          <p:nvPr/>
        </p:nvSpPr>
        <p:spPr>
          <a:xfrm>
            <a:off x="0" y="1547001"/>
            <a:ext cx="9144000" cy="1"/>
          </a:xfrm>
          <a:prstGeom prst="line">
            <a:avLst/>
          </a:prstGeom>
          <a:ln w="12700">
            <a:solidFill>
              <a:srgbClr val="000000"/>
            </a:solidFill>
          </a:ln>
        </p:spPr>
        <p:txBody>
          <a:bodyPr lIns="45719" rIns="45719"/>
          <a:lstStyle/>
          <a:p>
            <a:endParaRPr/>
          </a:p>
        </p:txBody>
      </p:sp>
      <p:sp>
        <p:nvSpPr>
          <p:cNvPr id="33" name="Shape 33"/>
          <p:cNvSpPr/>
          <p:nvPr/>
        </p:nvSpPr>
        <p:spPr>
          <a:xfrm>
            <a:off x="0" y="1520013"/>
            <a:ext cx="9144000" cy="1"/>
          </a:xfrm>
          <a:prstGeom prst="line">
            <a:avLst/>
          </a:prstGeom>
          <a:ln w="28575">
            <a:solidFill>
              <a:srgbClr val="0000FF"/>
            </a:solidFill>
          </a:ln>
        </p:spPr>
        <p:txBody>
          <a:bodyPr lIns="45719" rIns="45719"/>
          <a:lstStyle/>
          <a:p>
            <a:endParaRPr/>
          </a:p>
        </p:txBody>
      </p:sp>
      <p:sp>
        <p:nvSpPr>
          <p:cNvPr id="34" name="Shape 34"/>
          <p:cNvSpPr/>
          <p:nvPr/>
        </p:nvSpPr>
        <p:spPr>
          <a:xfrm>
            <a:off x="0" y="6095174"/>
            <a:ext cx="9144000" cy="1"/>
          </a:xfrm>
          <a:prstGeom prst="line">
            <a:avLst/>
          </a:prstGeom>
          <a:ln w="28575">
            <a:solidFill>
              <a:srgbClr val="000000"/>
            </a:solidFill>
          </a:ln>
        </p:spPr>
        <p:txBody>
          <a:bodyPr lIns="45719" rIns="45719"/>
          <a:lstStyle/>
          <a:p>
            <a:endParaRPr/>
          </a:p>
        </p:txBody>
      </p:sp>
      <p:sp>
        <p:nvSpPr>
          <p:cNvPr id="35" name="Shape 35"/>
          <p:cNvSpPr/>
          <p:nvPr/>
        </p:nvSpPr>
        <p:spPr>
          <a:xfrm>
            <a:off x="0" y="6141211"/>
            <a:ext cx="9144000" cy="1"/>
          </a:xfrm>
          <a:prstGeom prst="line">
            <a:avLst/>
          </a:prstGeom>
          <a:ln w="12700">
            <a:solidFill>
              <a:srgbClr val="000000"/>
            </a:solidFill>
          </a:ln>
        </p:spPr>
        <p:txBody>
          <a:bodyPr lIns="45719" rIns="45719"/>
          <a:lstStyle/>
          <a:p>
            <a:endParaRPr/>
          </a:p>
        </p:txBody>
      </p:sp>
      <p:sp>
        <p:nvSpPr>
          <p:cNvPr id="36" name="Shape 36"/>
          <p:cNvSpPr/>
          <p:nvPr/>
        </p:nvSpPr>
        <p:spPr>
          <a:xfrm>
            <a:off x="0" y="6114224"/>
            <a:ext cx="9144000" cy="1"/>
          </a:xfrm>
          <a:prstGeom prst="line">
            <a:avLst/>
          </a:prstGeom>
          <a:ln w="28575">
            <a:solidFill>
              <a:srgbClr val="0000FF"/>
            </a:solidFill>
          </a:ln>
        </p:spPr>
        <p:txBody>
          <a:bodyPr lIns="45719" rIns="45719"/>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60" name="image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040" y="6275704"/>
            <a:ext cx="756920" cy="534671"/>
          </a:xfrm>
          <a:prstGeom prst="rect">
            <a:avLst/>
          </a:prstGeom>
          <a:ln w="12700">
            <a:miter lim="400000"/>
          </a:ln>
        </p:spPr>
      </p:pic>
      <p:pic>
        <p:nvPicPr>
          <p:cNvPr id="161" name="image2.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5921" y="6369050"/>
            <a:ext cx="344806" cy="347980"/>
          </a:xfrm>
          <a:prstGeom prst="rect">
            <a:avLst/>
          </a:prstGeom>
          <a:ln w="12700">
            <a:miter lim="400000"/>
          </a:ln>
        </p:spPr>
      </p:pic>
      <p:pic>
        <p:nvPicPr>
          <p:cNvPr id="162" name="image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5688" y="6320790"/>
            <a:ext cx="333376" cy="444501"/>
          </a:xfrm>
          <a:prstGeom prst="rect">
            <a:avLst/>
          </a:prstGeom>
          <a:ln w="12700">
            <a:miter lim="400000"/>
          </a:ln>
        </p:spPr>
      </p:pic>
      <p:sp>
        <p:nvSpPr>
          <p:cNvPr id="163" name="Shape 163"/>
          <p:cNvSpPr>
            <a:spLocks noGrp="1"/>
          </p:cNvSpPr>
          <p:nvPr>
            <p:ph type="title"/>
          </p:nvPr>
        </p:nvSpPr>
        <p:spPr>
          <a:xfrm>
            <a:off x="1143000" y="1904999"/>
            <a:ext cx="6858000" cy="1604964"/>
          </a:xfrm>
          <a:prstGeom prst="rect">
            <a:avLst/>
          </a:prstGeom>
        </p:spPr>
        <p:txBody>
          <a:bodyPr/>
          <a:lstStyle>
            <a:lvl1pPr algn="ctr">
              <a:defRPr sz="4000" b="0"/>
            </a:lvl1pPr>
          </a:lstStyle>
          <a:p>
            <a:r>
              <a:t>Title Text</a:t>
            </a:r>
          </a:p>
        </p:txBody>
      </p:sp>
      <p:sp>
        <p:nvSpPr>
          <p:cNvPr id="164" name="Shape 164"/>
          <p:cNvSpPr>
            <a:spLocks noGrp="1"/>
          </p:cNvSpPr>
          <p:nvPr>
            <p:ph type="body" sz="quarter" idx="1"/>
          </p:nvPr>
        </p:nvSpPr>
        <p:spPr>
          <a:xfrm>
            <a:off x="1143000" y="4000500"/>
            <a:ext cx="6858000" cy="1762125"/>
          </a:xfrm>
          <a:prstGeom prst="rect">
            <a:avLst/>
          </a:prstGeom>
        </p:spPr>
        <p:txBody>
          <a:bodyPr/>
          <a:lstStyle>
            <a:lvl1pPr algn="ct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
        <p:nvSpPr>
          <p:cNvPr id="165" name="Shape 165"/>
          <p:cNvSpPr>
            <a:spLocks noGrp="1"/>
          </p:cNvSpPr>
          <p:nvPr>
            <p:ph type="sldNum" sz="quarter" idx="2"/>
          </p:nvPr>
        </p:nvSpPr>
        <p:spPr>
          <a:xfrm>
            <a:off x="8251367" y="6385244"/>
            <a:ext cx="263983" cy="269241"/>
          </a:xfrm>
          <a:prstGeom prst="rect">
            <a:avLst/>
          </a:prstGeom>
        </p:spPr>
        <p:txBody>
          <a:bodyPr/>
          <a:lstStyle/>
          <a:p>
            <a:fld id="{86CB4B4D-7CA3-9044-876B-883B54F8677D}" type="slidenum">
              <a:t>‹#›</a:t>
            </a:fld>
            <a:endParaRPr/>
          </a:p>
        </p:txBody>
      </p:sp>
      <p:sp>
        <p:nvSpPr>
          <p:cNvPr id="166" name="Shape 166"/>
          <p:cNvSpPr/>
          <p:nvPr/>
        </p:nvSpPr>
        <p:spPr>
          <a:xfrm>
            <a:off x="2548915" y="529379"/>
            <a:ext cx="4045517" cy="54991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lnSpc>
                <a:spcPct val="90000"/>
              </a:lnSpc>
              <a:defRPr sz="1600" i="1">
                <a:latin typeface="Calibri Light"/>
                <a:ea typeface="Calibri Light"/>
                <a:cs typeface="Calibri Light"/>
                <a:sym typeface="Calibri Light"/>
              </a:defRPr>
            </a:pPr>
            <a:r>
              <a:t>TURKEY IN HORIZON 2020</a:t>
            </a:r>
          </a:p>
          <a:p>
            <a:pPr algn="ctr">
              <a:lnSpc>
                <a:spcPct val="90000"/>
              </a:lnSpc>
              <a:defRPr sz="1600" i="1">
                <a:latin typeface="Calibri Light"/>
                <a:ea typeface="Calibri Light"/>
                <a:cs typeface="Calibri Light"/>
                <a:sym typeface="Calibri Light"/>
              </a:defRPr>
            </a:pPr>
            <a:r>
              <a:t>ALTUN/HORIZ/TR2012/0740.14-2/SER/005</a:t>
            </a:r>
          </a:p>
        </p:txBody>
      </p:sp>
      <p:pic>
        <p:nvPicPr>
          <p:cNvPr id="167" name="image4.png" descr="C:\Users\KonradN\Desktop\H2020 Logo\H2020-HORIZONTAL-02.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223608" y="458893"/>
            <a:ext cx="2018666" cy="690882"/>
          </a:xfrm>
          <a:prstGeom prst="rect">
            <a:avLst/>
          </a:prstGeom>
          <a:ln w="12700">
            <a:miter lim="400000"/>
          </a:ln>
        </p:spPr>
      </p:pic>
      <p:pic>
        <p:nvPicPr>
          <p:cNvPr id="168" name="image5.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1074" y="258233"/>
            <a:ext cx="2013586" cy="1092201"/>
          </a:xfrm>
          <a:prstGeom prst="rect">
            <a:avLst/>
          </a:prstGeom>
          <a:ln w="12700">
            <a:miter lim="400000"/>
          </a:ln>
        </p:spPr>
      </p:pic>
      <p:sp>
        <p:nvSpPr>
          <p:cNvPr id="169" name="Shape 169"/>
          <p:cNvSpPr/>
          <p:nvPr/>
        </p:nvSpPr>
        <p:spPr>
          <a:xfrm>
            <a:off x="0" y="1500963"/>
            <a:ext cx="9144000" cy="1"/>
          </a:xfrm>
          <a:prstGeom prst="line">
            <a:avLst/>
          </a:prstGeom>
          <a:ln w="28575">
            <a:solidFill>
              <a:srgbClr val="000000"/>
            </a:solidFill>
          </a:ln>
        </p:spPr>
        <p:txBody>
          <a:bodyPr lIns="45719" rIns="45719"/>
          <a:lstStyle/>
          <a:p>
            <a:endParaRPr/>
          </a:p>
        </p:txBody>
      </p:sp>
      <p:sp>
        <p:nvSpPr>
          <p:cNvPr id="170" name="Shape 170"/>
          <p:cNvSpPr/>
          <p:nvPr/>
        </p:nvSpPr>
        <p:spPr>
          <a:xfrm>
            <a:off x="0" y="1547001"/>
            <a:ext cx="9144000" cy="1"/>
          </a:xfrm>
          <a:prstGeom prst="line">
            <a:avLst/>
          </a:prstGeom>
          <a:ln w="12700">
            <a:solidFill>
              <a:srgbClr val="000000"/>
            </a:solidFill>
          </a:ln>
        </p:spPr>
        <p:txBody>
          <a:bodyPr lIns="45719" rIns="45719"/>
          <a:lstStyle/>
          <a:p>
            <a:endParaRPr/>
          </a:p>
        </p:txBody>
      </p:sp>
      <p:sp>
        <p:nvSpPr>
          <p:cNvPr id="171" name="Shape 171"/>
          <p:cNvSpPr/>
          <p:nvPr/>
        </p:nvSpPr>
        <p:spPr>
          <a:xfrm>
            <a:off x="0" y="1520013"/>
            <a:ext cx="9144000" cy="1"/>
          </a:xfrm>
          <a:prstGeom prst="line">
            <a:avLst/>
          </a:prstGeom>
          <a:ln w="28575">
            <a:solidFill>
              <a:srgbClr val="0000FF"/>
            </a:solidFill>
          </a:ln>
        </p:spPr>
        <p:txBody>
          <a:bodyPr lIns="45719" rIns="45719"/>
          <a:lstStyle/>
          <a:p>
            <a:endParaRPr/>
          </a:p>
        </p:txBody>
      </p:sp>
      <p:sp>
        <p:nvSpPr>
          <p:cNvPr id="172" name="Shape 172"/>
          <p:cNvSpPr/>
          <p:nvPr/>
        </p:nvSpPr>
        <p:spPr>
          <a:xfrm>
            <a:off x="0" y="6095174"/>
            <a:ext cx="9144000" cy="1"/>
          </a:xfrm>
          <a:prstGeom prst="line">
            <a:avLst/>
          </a:prstGeom>
          <a:ln w="28575">
            <a:solidFill>
              <a:srgbClr val="000000"/>
            </a:solidFill>
          </a:ln>
        </p:spPr>
        <p:txBody>
          <a:bodyPr lIns="45719" rIns="45719"/>
          <a:lstStyle/>
          <a:p>
            <a:endParaRPr/>
          </a:p>
        </p:txBody>
      </p:sp>
      <p:sp>
        <p:nvSpPr>
          <p:cNvPr id="173" name="Shape 173"/>
          <p:cNvSpPr/>
          <p:nvPr/>
        </p:nvSpPr>
        <p:spPr>
          <a:xfrm>
            <a:off x="0" y="6141211"/>
            <a:ext cx="9144000" cy="1"/>
          </a:xfrm>
          <a:prstGeom prst="line">
            <a:avLst/>
          </a:prstGeom>
          <a:ln w="12700">
            <a:solidFill>
              <a:srgbClr val="000000"/>
            </a:solidFill>
          </a:ln>
        </p:spPr>
        <p:txBody>
          <a:bodyPr lIns="45719" rIns="45719"/>
          <a:lstStyle/>
          <a:p>
            <a:endParaRPr/>
          </a:p>
        </p:txBody>
      </p:sp>
      <p:sp>
        <p:nvSpPr>
          <p:cNvPr id="174" name="Shape 174"/>
          <p:cNvSpPr/>
          <p:nvPr/>
        </p:nvSpPr>
        <p:spPr>
          <a:xfrm>
            <a:off x="0" y="6114224"/>
            <a:ext cx="9144000" cy="1"/>
          </a:xfrm>
          <a:prstGeom prst="line">
            <a:avLst/>
          </a:prstGeom>
          <a:ln w="28575">
            <a:solidFill>
              <a:srgbClr val="0000FF"/>
            </a:solidFill>
          </a:ln>
        </p:spPr>
        <p:txBody>
          <a:bodyPr lIns="45719" rIns="45719"/>
          <a:lstStyle/>
          <a:p>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831846" y="269877"/>
            <a:ext cx="7886700" cy="587374"/>
          </a:xfrm>
        </p:spPr>
        <p:txBody>
          <a:bodyPr>
            <a:normAutofit/>
          </a:bodyPr>
          <a:lstStyle>
            <a:lvl1pPr>
              <a:defRPr sz="3400"/>
            </a:lvl1pPr>
          </a:lstStyle>
          <a:p>
            <a:r>
              <a:rPr lang="pl-PL" smtClean="0"/>
              <a:t>Kliknij, aby edytować styl</a:t>
            </a:r>
            <a:endParaRPr lang="tr-TR"/>
          </a:p>
        </p:txBody>
      </p:sp>
      <p:sp>
        <p:nvSpPr>
          <p:cNvPr id="3" name="Content Placeholder 2"/>
          <p:cNvSpPr>
            <a:spLocks noGrp="1"/>
          </p:cNvSpPr>
          <p:nvPr>
            <p:ph idx="1"/>
          </p:nvPr>
        </p:nvSpPr>
        <p:spPr>
          <a:xfrm>
            <a:off x="831846" y="1111250"/>
            <a:ext cx="7886700" cy="5065713"/>
          </a:xfrm>
        </p:spPr>
        <p:txBody>
          <a:bodyPr/>
          <a:lstStyle>
            <a:lvl1pPr marL="0" indent="0">
              <a:buNone/>
              <a:defRPr/>
            </a:lvl1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tr-TR" dirty="0"/>
          </a:p>
        </p:txBody>
      </p:sp>
      <p:sp>
        <p:nvSpPr>
          <p:cNvPr id="4" name="Date Placeholder 3"/>
          <p:cNvSpPr>
            <a:spLocks noGrp="1"/>
          </p:cNvSpPr>
          <p:nvPr>
            <p:ph type="dt" sz="half" idx="10"/>
          </p:nvPr>
        </p:nvSpPr>
        <p:spPr>
          <a:xfrm>
            <a:off x="1660525" y="6337302"/>
            <a:ext cx="2057400" cy="365125"/>
          </a:xfrm>
          <a:prstGeom prst="rect">
            <a:avLst/>
          </a:prstGeom>
        </p:spPr>
        <p:txBody>
          <a:bodyPr/>
          <a:lstStyle>
            <a:lvl1pPr algn="ctr">
              <a:defRPr sz="1200"/>
            </a:lvl1pPr>
          </a:lstStyle>
          <a:p>
            <a:pPr>
              <a:defRPr/>
            </a:pPr>
            <a:endParaRPr lang="en-GB" dirty="0"/>
          </a:p>
        </p:txBody>
      </p:sp>
      <p:sp>
        <p:nvSpPr>
          <p:cNvPr id="5" name="Footer Placeholder 4"/>
          <p:cNvSpPr>
            <a:spLocks noGrp="1"/>
          </p:cNvSpPr>
          <p:nvPr>
            <p:ph type="ftr" sz="quarter" idx="11"/>
          </p:nvPr>
        </p:nvSpPr>
        <p:spPr>
          <a:xfrm>
            <a:off x="4943793" y="6350319"/>
            <a:ext cx="2279332" cy="339091"/>
          </a:xfrm>
          <a:prstGeom prst="rect">
            <a:avLst/>
          </a:prstGeom>
        </p:spPr>
        <p:txBody>
          <a:bodyPr/>
          <a:lstStyle/>
          <a:p>
            <a:endParaRPr lang="tr-TR" dirty="0"/>
          </a:p>
        </p:txBody>
      </p:sp>
      <p:sp>
        <p:nvSpPr>
          <p:cNvPr id="6" name="Slide Number Placeholder 5"/>
          <p:cNvSpPr>
            <a:spLocks noGrp="1"/>
          </p:cNvSpPr>
          <p:nvPr>
            <p:ph type="sldNum" sz="quarter" idx="12"/>
          </p:nvPr>
        </p:nvSpPr>
        <p:spPr>
          <a:xfrm>
            <a:off x="8016874" y="6318251"/>
            <a:ext cx="498475" cy="403226"/>
          </a:xfrm>
        </p:spPr>
        <p:txBody>
          <a:bodyPr/>
          <a:lstStyle/>
          <a:p>
            <a:pPr>
              <a:defRPr/>
            </a:pPr>
            <a:fld id="{9C8D21B7-B314-438C-91E9-7FF9087DC078}" type="slidenum">
              <a:rPr lang="en-GB" smtClean="0"/>
              <a:pPr>
                <a:defRPr/>
              </a:pPr>
              <a:t>‹#›</a:t>
            </a:fld>
            <a:endParaRPr lang="en-GB" dirty="0"/>
          </a:p>
        </p:txBody>
      </p:sp>
      <p:cxnSp>
        <p:nvCxnSpPr>
          <p:cNvPr id="8" name="Straight Connector 7"/>
          <p:cNvCxnSpPr/>
          <p:nvPr/>
        </p:nvCxnSpPr>
        <p:spPr>
          <a:xfrm>
            <a:off x="0" y="625475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Line 6"/>
          <p:cNvSpPr>
            <a:spLocks noChangeShapeType="1"/>
          </p:cNvSpPr>
          <p:nvPr/>
        </p:nvSpPr>
        <p:spPr bwMode="auto">
          <a:xfrm>
            <a:off x="0" y="967843"/>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6"/>
          <p:cNvSpPr>
            <a:spLocks noChangeShapeType="1"/>
          </p:cNvSpPr>
          <p:nvPr/>
        </p:nvSpPr>
        <p:spPr bwMode="auto">
          <a:xfrm>
            <a:off x="0" y="1013881"/>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6"/>
          <p:cNvSpPr>
            <a:spLocks noChangeShapeType="1"/>
          </p:cNvSpPr>
          <p:nvPr/>
        </p:nvSpPr>
        <p:spPr bwMode="auto">
          <a:xfrm>
            <a:off x="0" y="986893"/>
            <a:ext cx="91440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6"/>
          <p:cNvSpPr>
            <a:spLocks noChangeShapeType="1"/>
          </p:cNvSpPr>
          <p:nvPr/>
        </p:nvSpPr>
        <p:spPr bwMode="auto">
          <a:xfrm>
            <a:off x="0" y="6234113"/>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6"/>
          <p:cNvSpPr>
            <a:spLocks noChangeShapeType="1"/>
          </p:cNvSpPr>
          <p:nvPr/>
        </p:nvSpPr>
        <p:spPr bwMode="auto">
          <a:xfrm>
            <a:off x="0" y="6280151"/>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6"/>
          <p:cNvSpPr>
            <a:spLocks noChangeShapeType="1"/>
          </p:cNvSpPr>
          <p:nvPr/>
        </p:nvSpPr>
        <p:spPr bwMode="auto">
          <a:xfrm>
            <a:off x="0" y="6253163"/>
            <a:ext cx="91440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5" name="Picture 14" descr="C:\Users\KonradN\Desktop\H2020 Logo\H2020-HORIZONTAL-02.png"/>
          <p:cNvPicPr/>
          <p:nvPr/>
        </p:nvPicPr>
        <p:blipFill rotWithShape="1">
          <a:blip r:embed="rId2" cstate="print">
            <a:extLst>
              <a:ext uri="{28A0092B-C50C-407E-A947-70E740481C1C}">
                <a14:useLocalDpi xmlns:a14="http://schemas.microsoft.com/office/drawing/2010/main" val="0"/>
              </a:ext>
            </a:extLst>
          </a:blip>
          <a:srcRect l="7393" t="28831" r="6290" b="29344"/>
          <a:stretch/>
        </p:blipFill>
        <p:spPr bwMode="auto">
          <a:xfrm rot="16200000">
            <a:off x="-597257" y="2900190"/>
            <a:ext cx="1854914" cy="660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9623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116111"/>
            <a:ext cx="8229600" cy="648593"/>
          </a:xfrm>
        </p:spPr>
        <p:txBody>
          <a:bodyPr anchor="t" anchorCtr="0"/>
          <a:lstStyle>
            <a:lvl1pPr>
              <a:defRPr>
                <a:solidFill>
                  <a:schemeClr val="tx1"/>
                </a:solidFill>
              </a:defRPr>
            </a:lvl1pPr>
          </a:lstStyle>
          <a:p>
            <a:r>
              <a:rPr lang="en-US" dirty="0" smtClean="0"/>
              <a:t>Click to edit Master title style</a:t>
            </a:r>
            <a:endParaRPr lang="en-GB" dirty="0"/>
          </a:p>
        </p:txBody>
      </p:sp>
      <p:sp>
        <p:nvSpPr>
          <p:cNvPr id="11" name="Content Placeholder 2"/>
          <p:cNvSpPr>
            <a:spLocks noGrp="1"/>
          </p:cNvSpPr>
          <p:nvPr>
            <p:ph idx="1"/>
          </p:nvPr>
        </p:nvSpPr>
        <p:spPr>
          <a:xfrm>
            <a:off x="395536" y="836712"/>
            <a:ext cx="8229600" cy="5184676"/>
          </a:xfrm>
        </p:spPr>
        <p:txBody>
          <a:bodyPr/>
          <a:lstStyle>
            <a:lvl1pPr marL="361950" indent="-361950">
              <a:spcBef>
                <a:spcPts val="0"/>
              </a:spcBef>
              <a:spcAft>
                <a:spcPts val="600"/>
              </a:spcAft>
              <a:buClr>
                <a:srgbClr val="FF9900"/>
              </a:buClr>
              <a:buSzPct val="120000"/>
              <a:buFont typeface="Wingdings" panose="05000000000000000000" pitchFamily="2" charset="2"/>
              <a:buChar char="§"/>
              <a:defRPr sz="18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spcBef>
                <a:spcPts val="0"/>
              </a:spcBef>
              <a:spcAft>
                <a:spcPts val="600"/>
              </a:spcAft>
              <a:buClr>
                <a:srgbClr val="00B0F0"/>
              </a:buClr>
              <a:tabLst>
                <a:tab pos="7623175" algn="l"/>
              </a:tabLst>
              <a:defRPr sz="1600" b="0">
                <a:latin typeface="Verdana" panose="020B0604030504040204" pitchFamily="34" charset="0"/>
                <a:ea typeface="Verdana" panose="020B0604030504040204" pitchFamily="34" charset="0"/>
                <a:cs typeface="Verdana" panose="020B0604030504040204" pitchFamily="34" charset="0"/>
              </a:defRPr>
            </a:lvl2pPr>
            <a:lvl3pPr marL="1143000" indent="-228600">
              <a:spcBef>
                <a:spcPts val="0"/>
              </a:spcBef>
              <a:spcAft>
                <a:spcPts val="600"/>
              </a:spcAft>
              <a:buClr>
                <a:srgbClr val="0070C0"/>
              </a:buClr>
              <a:buFont typeface="Verdana" panose="020B0604030504040204" pitchFamily="34" charset="0"/>
              <a:buChar char="▪"/>
              <a:defRPr b="0">
                <a:latin typeface="Verdana" panose="020B0604030504040204" pitchFamily="34" charset="0"/>
                <a:ea typeface="Verdana" panose="020B0604030504040204" pitchFamily="34" charset="0"/>
                <a:cs typeface="Verdana" panose="020B0604030504040204"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19" name="Rectangle 6"/>
          <p:cNvSpPr>
            <a:spLocks noGrp="1" noChangeArrowheads="1"/>
          </p:cNvSpPr>
          <p:nvPr>
            <p:ph type="sldNum" sz="quarter" idx="12"/>
          </p:nvPr>
        </p:nvSpPr>
        <p:spPr>
          <a:xfrm>
            <a:off x="6553200" y="6265118"/>
            <a:ext cx="2133600" cy="476250"/>
          </a:xfrm>
        </p:spPr>
        <p:txBody>
          <a:bodyPr/>
          <a:lstStyle>
            <a:lvl1pPr>
              <a:defRPr smtClean="0">
                <a:solidFill>
                  <a:schemeClr val="tx1"/>
                </a:solidFill>
              </a:defRPr>
            </a:lvl1pPr>
          </a:lstStyle>
          <a:p>
            <a:pPr>
              <a:defRPr/>
            </a:pPr>
            <a:fld id="{2BB59E6E-B967-488E-B209-8B7FA0D7AF99}" type="slidenum">
              <a:rPr lang="en-GB" smtClean="0"/>
              <a:pPr>
                <a:defRPr/>
              </a:pPr>
              <a:t>‹#›</a:t>
            </a:fld>
            <a:endParaRPr lang="en-GB" dirty="0"/>
          </a:p>
        </p:txBody>
      </p:sp>
    </p:spTree>
    <p:extLst>
      <p:ext uri="{BB962C8B-B14F-4D97-AF65-F5344CB8AC3E}">
        <p14:creationId xmlns:p14="http://schemas.microsoft.com/office/powerpoint/2010/main" val="18918360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3" name="Shape 43"/>
          <p:cNvSpPr>
            <a:spLocks noGrp="1"/>
          </p:cNvSpPr>
          <p:nvPr>
            <p:ph type="title"/>
          </p:nvPr>
        </p:nvSpPr>
        <p:spPr>
          <a:prstGeom prst="rect">
            <a:avLst/>
          </a:prstGeom>
        </p:spPr>
        <p:txBody>
          <a:bodyPr/>
          <a:lstStyle/>
          <a:p>
            <a:r>
              <a:t>Title Text</a:t>
            </a:r>
          </a:p>
        </p:txBody>
      </p:sp>
      <p:sp>
        <p:nvSpPr>
          <p:cNvPr id="44" name="Shape 44"/>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5" name="Shape 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52" name="image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040" y="6275704"/>
            <a:ext cx="756920" cy="534671"/>
          </a:xfrm>
          <a:prstGeom prst="rect">
            <a:avLst/>
          </a:prstGeom>
          <a:ln w="12700">
            <a:miter lim="400000"/>
          </a:ln>
        </p:spPr>
      </p:pic>
      <p:pic>
        <p:nvPicPr>
          <p:cNvPr id="53" name="image2.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5921" y="6369050"/>
            <a:ext cx="344806" cy="347980"/>
          </a:xfrm>
          <a:prstGeom prst="rect">
            <a:avLst/>
          </a:prstGeom>
          <a:ln w="12700">
            <a:miter lim="400000"/>
          </a:ln>
        </p:spPr>
      </p:pic>
      <p:pic>
        <p:nvPicPr>
          <p:cNvPr id="54" name="image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5688" y="6320790"/>
            <a:ext cx="333376" cy="444501"/>
          </a:xfrm>
          <a:prstGeom prst="rect">
            <a:avLst/>
          </a:prstGeom>
          <a:ln w="12700">
            <a:miter lim="400000"/>
          </a:ln>
        </p:spPr>
      </p:pic>
      <p:sp>
        <p:nvSpPr>
          <p:cNvPr id="55" name="Shape 55"/>
          <p:cNvSpPr>
            <a:spLocks noGrp="1"/>
          </p:cNvSpPr>
          <p:nvPr>
            <p:ph type="title"/>
          </p:nvPr>
        </p:nvSpPr>
        <p:spPr>
          <a:xfrm>
            <a:off x="623887" y="1709739"/>
            <a:ext cx="7886701" cy="2852737"/>
          </a:xfrm>
          <a:prstGeom prst="rect">
            <a:avLst/>
          </a:prstGeom>
        </p:spPr>
        <p:txBody>
          <a:bodyPr anchor="b"/>
          <a:lstStyle>
            <a:lvl1pPr>
              <a:defRPr sz="6000" b="0"/>
            </a:lvl1pPr>
          </a:lstStyle>
          <a:p>
            <a:r>
              <a:t>Title Text</a:t>
            </a:r>
          </a:p>
        </p:txBody>
      </p:sp>
      <p:sp>
        <p:nvSpPr>
          <p:cNvPr id="56" name="Shape 56"/>
          <p:cNvSpPr>
            <a:spLocks noGrp="1"/>
          </p:cNvSpPr>
          <p:nvPr>
            <p:ph type="body" sz="quarter" idx="1"/>
          </p:nvPr>
        </p:nvSpPr>
        <p:spPr>
          <a:xfrm>
            <a:off x="623887" y="4589464"/>
            <a:ext cx="7886701" cy="1500188"/>
          </a:xfrm>
          <a:prstGeom prst="rect">
            <a:avLst/>
          </a:prstGeom>
        </p:spPr>
        <p:txBody>
          <a:bodyPr/>
          <a:lstStyle>
            <a:lvl1pPr>
              <a:defRPr sz="2400">
                <a:solidFill>
                  <a:srgbClr val="888888"/>
                </a:solidFill>
              </a:defRPr>
            </a:lvl1pPr>
            <a:lvl2pPr marL="0" indent="457200">
              <a:buSzTx/>
              <a:buNone/>
              <a:defRPr sz="2400">
                <a:solidFill>
                  <a:srgbClr val="888888"/>
                </a:solidFill>
              </a:defRPr>
            </a:lvl2pPr>
            <a:lvl3pPr marL="0" indent="914400">
              <a:buSzTx/>
              <a:buNone/>
              <a:defRPr sz="2400">
                <a:solidFill>
                  <a:srgbClr val="888888"/>
                </a:solidFill>
              </a:defRPr>
            </a:lvl3pPr>
            <a:lvl4pPr marL="0" indent="1371600">
              <a:buSzTx/>
              <a:buNone/>
              <a:defRPr sz="2400">
                <a:solidFill>
                  <a:srgbClr val="888888"/>
                </a:solidFill>
              </a:defRPr>
            </a:lvl4pPr>
            <a:lvl5pPr marL="0" indent="1828800">
              <a:buSz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7" name="Shape 57"/>
          <p:cNvSpPr>
            <a:spLocks noGrp="1"/>
          </p:cNvSpPr>
          <p:nvPr>
            <p:ph type="sldNum" sz="quarter" idx="2"/>
          </p:nvPr>
        </p:nvSpPr>
        <p:spPr>
          <a:xfrm>
            <a:off x="8251367" y="6385244"/>
            <a:ext cx="263983"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64" name="image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040" y="6275704"/>
            <a:ext cx="756920" cy="534671"/>
          </a:xfrm>
          <a:prstGeom prst="rect">
            <a:avLst/>
          </a:prstGeom>
          <a:ln w="12700">
            <a:miter lim="400000"/>
          </a:ln>
        </p:spPr>
      </p:pic>
      <p:pic>
        <p:nvPicPr>
          <p:cNvPr id="65" name="image2.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5921" y="6369050"/>
            <a:ext cx="344806" cy="347980"/>
          </a:xfrm>
          <a:prstGeom prst="rect">
            <a:avLst/>
          </a:prstGeom>
          <a:ln w="12700">
            <a:miter lim="400000"/>
          </a:ln>
        </p:spPr>
      </p:pic>
      <p:pic>
        <p:nvPicPr>
          <p:cNvPr id="66" name="image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5688" y="6320790"/>
            <a:ext cx="333376" cy="444501"/>
          </a:xfrm>
          <a:prstGeom prst="rect">
            <a:avLst/>
          </a:prstGeom>
          <a:ln w="12700">
            <a:miter lim="400000"/>
          </a:ln>
        </p:spPr>
      </p:pic>
      <p:sp>
        <p:nvSpPr>
          <p:cNvPr id="67" name="Shape 67"/>
          <p:cNvSpPr>
            <a:spLocks noGrp="1"/>
          </p:cNvSpPr>
          <p:nvPr>
            <p:ph type="title"/>
          </p:nvPr>
        </p:nvSpPr>
        <p:spPr>
          <a:xfrm>
            <a:off x="628650" y="365125"/>
            <a:ext cx="7886700" cy="1325564"/>
          </a:xfrm>
          <a:prstGeom prst="rect">
            <a:avLst/>
          </a:prstGeom>
        </p:spPr>
        <p:txBody>
          <a:bodyPr/>
          <a:lstStyle>
            <a:lvl1pPr>
              <a:defRPr sz="4400" b="0"/>
            </a:lvl1pPr>
          </a:lstStyle>
          <a:p>
            <a:r>
              <a:t>Title Text</a:t>
            </a:r>
          </a:p>
        </p:txBody>
      </p:sp>
      <p:sp>
        <p:nvSpPr>
          <p:cNvPr id="68" name="Shape 68"/>
          <p:cNvSpPr>
            <a:spLocks noGrp="1"/>
          </p:cNvSpPr>
          <p:nvPr>
            <p:ph type="body" sz="half" idx="1"/>
          </p:nvPr>
        </p:nvSpPr>
        <p:spPr>
          <a:xfrm>
            <a:off x="628650" y="1825625"/>
            <a:ext cx="3886200" cy="4351338"/>
          </a:xfrm>
          <a:prstGeom prst="rect">
            <a:avLst/>
          </a:prstGeom>
        </p:spPr>
        <p:txBody>
          <a:bodyPr/>
          <a:lstStyle>
            <a:lvl1pPr marL="228600" indent="-228600">
              <a:buSzPct val="100000"/>
              <a:buFont typeface="Arial"/>
              <a:buChar char="•"/>
            </a:lvl1pPr>
            <a:lvl2pPr>
              <a:buFont typeface="Arial"/>
            </a:lvl2pPr>
            <a:lvl3pPr>
              <a:buFont typeface="Arial"/>
            </a:lvl3pPr>
            <a:lvl4pPr>
              <a:buFont typeface="Arial"/>
            </a:lvl4pPr>
            <a:lvl5pPr>
              <a:buFont typeface="Arial"/>
            </a:lvl5pPr>
          </a:lstStyle>
          <a:p>
            <a:r>
              <a:t>Body Level One</a:t>
            </a:r>
          </a:p>
          <a:p>
            <a:pPr lvl="1"/>
            <a:r>
              <a:t>Body Level Two</a:t>
            </a:r>
          </a:p>
          <a:p>
            <a:pPr lvl="2"/>
            <a:r>
              <a:t>Body Level Three</a:t>
            </a:r>
          </a:p>
          <a:p>
            <a:pPr lvl="3"/>
            <a:r>
              <a:t>Body Level Four</a:t>
            </a:r>
          </a:p>
          <a:p>
            <a:pPr lvl="4"/>
            <a:r>
              <a:t>Body Level Five</a:t>
            </a:r>
          </a:p>
        </p:txBody>
      </p:sp>
      <p:sp>
        <p:nvSpPr>
          <p:cNvPr id="69" name="Shape 69"/>
          <p:cNvSpPr>
            <a:spLocks noGrp="1"/>
          </p:cNvSpPr>
          <p:nvPr>
            <p:ph type="sldNum" sz="quarter" idx="2"/>
          </p:nvPr>
        </p:nvSpPr>
        <p:spPr>
          <a:xfrm>
            <a:off x="8251367" y="6385244"/>
            <a:ext cx="263983"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76" name="image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040" y="6275704"/>
            <a:ext cx="756920" cy="534671"/>
          </a:xfrm>
          <a:prstGeom prst="rect">
            <a:avLst/>
          </a:prstGeom>
          <a:ln w="12700">
            <a:miter lim="400000"/>
          </a:ln>
        </p:spPr>
      </p:pic>
      <p:pic>
        <p:nvPicPr>
          <p:cNvPr id="77" name="image2.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5921" y="6369050"/>
            <a:ext cx="344806" cy="347980"/>
          </a:xfrm>
          <a:prstGeom prst="rect">
            <a:avLst/>
          </a:prstGeom>
          <a:ln w="12700">
            <a:miter lim="400000"/>
          </a:ln>
        </p:spPr>
      </p:pic>
      <p:pic>
        <p:nvPicPr>
          <p:cNvPr id="78" name="image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5688" y="6320790"/>
            <a:ext cx="333376" cy="444501"/>
          </a:xfrm>
          <a:prstGeom prst="rect">
            <a:avLst/>
          </a:prstGeom>
          <a:ln w="12700">
            <a:miter lim="400000"/>
          </a:ln>
        </p:spPr>
      </p:pic>
      <p:sp>
        <p:nvSpPr>
          <p:cNvPr id="79" name="Shape 79"/>
          <p:cNvSpPr>
            <a:spLocks noGrp="1"/>
          </p:cNvSpPr>
          <p:nvPr>
            <p:ph type="title"/>
          </p:nvPr>
        </p:nvSpPr>
        <p:spPr>
          <a:xfrm>
            <a:off x="629841" y="365125"/>
            <a:ext cx="7886701" cy="1325564"/>
          </a:xfrm>
          <a:prstGeom prst="rect">
            <a:avLst/>
          </a:prstGeom>
        </p:spPr>
        <p:txBody>
          <a:bodyPr/>
          <a:lstStyle>
            <a:lvl1pPr>
              <a:defRPr sz="4400" b="0"/>
            </a:lvl1pPr>
          </a:lstStyle>
          <a:p>
            <a:r>
              <a:t>Title Text</a:t>
            </a:r>
          </a:p>
        </p:txBody>
      </p:sp>
      <p:sp>
        <p:nvSpPr>
          <p:cNvPr id="80" name="Shape 80"/>
          <p:cNvSpPr>
            <a:spLocks noGrp="1"/>
          </p:cNvSpPr>
          <p:nvPr>
            <p:ph type="body" sz="quarter" idx="1"/>
          </p:nvPr>
        </p:nvSpPr>
        <p:spPr>
          <a:xfrm>
            <a:off x="629841" y="1681163"/>
            <a:ext cx="3868341" cy="823913"/>
          </a:xfrm>
          <a:prstGeom prst="rect">
            <a:avLst/>
          </a:prstGeom>
        </p:spPr>
        <p:txBody>
          <a:bodyPr anchor="b"/>
          <a:lstStyle>
            <a:lvl1pPr>
              <a:defRPr sz="2400" b="1"/>
            </a:lvl1pPr>
            <a:lvl2pPr marL="0" indent="457200">
              <a:buSzTx/>
              <a:buNone/>
              <a:defRPr sz="2400" b="1"/>
            </a:lvl2pPr>
            <a:lvl3pPr marL="0" indent="914400">
              <a:buSzTx/>
              <a:buNone/>
              <a:defRPr sz="2400" b="1"/>
            </a:lvl3pPr>
            <a:lvl4pPr marL="0" indent="1371600">
              <a:buSzTx/>
              <a:buNone/>
              <a:defRPr sz="2400" b="1"/>
            </a:lvl4pPr>
            <a:lvl5pPr marL="0" indent="1828800">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1" name="Shape 81"/>
          <p:cNvSpPr>
            <a:spLocks noGrp="1"/>
          </p:cNvSpPr>
          <p:nvPr>
            <p:ph type="body" sz="quarter" idx="13"/>
          </p:nvPr>
        </p:nvSpPr>
        <p:spPr>
          <a:xfrm>
            <a:off x="4629150" y="1681163"/>
            <a:ext cx="3887392" cy="823913"/>
          </a:xfrm>
          <a:prstGeom prst="rect">
            <a:avLst/>
          </a:prstGeom>
        </p:spPr>
        <p:txBody>
          <a:bodyPr anchor="b"/>
          <a:lstStyle/>
          <a:p>
            <a:pPr>
              <a:defRPr sz="2400" b="1"/>
            </a:pPr>
            <a:endParaRPr/>
          </a:p>
        </p:txBody>
      </p:sp>
      <p:sp>
        <p:nvSpPr>
          <p:cNvPr id="82" name="Shape 82"/>
          <p:cNvSpPr>
            <a:spLocks noGrp="1"/>
          </p:cNvSpPr>
          <p:nvPr>
            <p:ph type="sldNum" sz="quarter" idx="2"/>
          </p:nvPr>
        </p:nvSpPr>
        <p:spPr>
          <a:xfrm>
            <a:off x="8251367" y="6385244"/>
            <a:ext cx="263983"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110" name="image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040" y="6275704"/>
            <a:ext cx="756920" cy="534671"/>
          </a:xfrm>
          <a:prstGeom prst="rect">
            <a:avLst/>
          </a:prstGeom>
          <a:ln w="12700">
            <a:miter lim="400000"/>
          </a:ln>
        </p:spPr>
      </p:pic>
      <p:pic>
        <p:nvPicPr>
          <p:cNvPr id="111" name="image2.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5921" y="6369050"/>
            <a:ext cx="344806" cy="347980"/>
          </a:xfrm>
          <a:prstGeom prst="rect">
            <a:avLst/>
          </a:prstGeom>
          <a:ln w="12700">
            <a:miter lim="400000"/>
          </a:ln>
        </p:spPr>
      </p:pic>
      <p:pic>
        <p:nvPicPr>
          <p:cNvPr id="112" name="image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5688" y="6320790"/>
            <a:ext cx="333376" cy="444501"/>
          </a:xfrm>
          <a:prstGeom prst="rect">
            <a:avLst/>
          </a:prstGeom>
          <a:ln w="12700">
            <a:miter lim="400000"/>
          </a:ln>
        </p:spPr>
      </p:pic>
      <p:sp>
        <p:nvSpPr>
          <p:cNvPr id="113" name="Shape 113"/>
          <p:cNvSpPr>
            <a:spLocks noGrp="1"/>
          </p:cNvSpPr>
          <p:nvPr>
            <p:ph type="title"/>
          </p:nvPr>
        </p:nvSpPr>
        <p:spPr>
          <a:xfrm>
            <a:off x="629841" y="457200"/>
            <a:ext cx="2949178" cy="1600200"/>
          </a:xfrm>
          <a:prstGeom prst="rect">
            <a:avLst/>
          </a:prstGeom>
        </p:spPr>
        <p:txBody>
          <a:bodyPr anchor="b"/>
          <a:lstStyle>
            <a:lvl1pPr>
              <a:defRPr sz="3200" b="0"/>
            </a:lvl1pPr>
          </a:lstStyle>
          <a:p>
            <a:r>
              <a:t>Title Text</a:t>
            </a:r>
          </a:p>
        </p:txBody>
      </p:sp>
      <p:sp>
        <p:nvSpPr>
          <p:cNvPr id="114" name="Shape 114"/>
          <p:cNvSpPr>
            <a:spLocks noGrp="1"/>
          </p:cNvSpPr>
          <p:nvPr>
            <p:ph type="body" sz="half" idx="1"/>
          </p:nvPr>
        </p:nvSpPr>
        <p:spPr>
          <a:xfrm>
            <a:off x="3887391" y="987425"/>
            <a:ext cx="4629151" cy="4873626"/>
          </a:xfrm>
          <a:prstGeom prst="rect">
            <a:avLst/>
          </a:prstGeom>
        </p:spPr>
        <p:txBody>
          <a:bodyPr/>
          <a:lstStyle>
            <a:lvl1pPr marL="228600" indent="-228600">
              <a:buSzPct val="100000"/>
              <a:buFont typeface="Arial"/>
              <a:buChar char="•"/>
              <a:defRPr sz="3200"/>
            </a:lvl1pPr>
            <a:lvl2pPr marL="718457" indent="-261257">
              <a:buFont typeface="Arial"/>
              <a:defRPr sz="3200"/>
            </a:lvl2pPr>
            <a:lvl3pPr marL="1219200" indent="-304800">
              <a:buFont typeface="Arial"/>
              <a:defRPr sz="3200"/>
            </a:lvl3pPr>
            <a:lvl4pPr marL="1737360" indent="-365760">
              <a:buFont typeface="Arial"/>
              <a:defRPr sz="3200"/>
            </a:lvl4pPr>
            <a:lvl5pPr marL="2194560" indent="-365760">
              <a:buFont typeface="Arial"/>
              <a:defRPr sz="3200"/>
            </a:lvl5pPr>
          </a:lstStyle>
          <a:p>
            <a:r>
              <a:t>Body Level One</a:t>
            </a:r>
          </a:p>
          <a:p>
            <a:pPr lvl="1"/>
            <a:r>
              <a:t>Body Level Two</a:t>
            </a:r>
          </a:p>
          <a:p>
            <a:pPr lvl="2"/>
            <a:r>
              <a:t>Body Level Three</a:t>
            </a:r>
          </a:p>
          <a:p>
            <a:pPr lvl="3"/>
            <a:r>
              <a:t>Body Level Four</a:t>
            </a:r>
          </a:p>
          <a:p>
            <a:pPr lvl="4"/>
            <a:r>
              <a:t>Body Level Five</a:t>
            </a:r>
          </a:p>
        </p:txBody>
      </p:sp>
      <p:sp>
        <p:nvSpPr>
          <p:cNvPr id="115" name="Shape 115"/>
          <p:cNvSpPr>
            <a:spLocks noGrp="1"/>
          </p:cNvSpPr>
          <p:nvPr>
            <p:ph type="body" sz="quarter" idx="13"/>
          </p:nvPr>
        </p:nvSpPr>
        <p:spPr>
          <a:xfrm>
            <a:off x="629840" y="2057400"/>
            <a:ext cx="2949180" cy="3811588"/>
          </a:xfrm>
          <a:prstGeom prst="rect">
            <a:avLst/>
          </a:prstGeom>
        </p:spPr>
        <p:txBody>
          <a:bodyPr/>
          <a:lstStyle/>
          <a:p>
            <a:pPr>
              <a:defRPr sz="1600"/>
            </a:pPr>
            <a:endParaRPr/>
          </a:p>
        </p:txBody>
      </p:sp>
      <p:sp>
        <p:nvSpPr>
          <p:cNvPr id="116" name="Shape 116"/>
          <p:cNvSpPr>
            <a:spLocks noGrp="1"/>
          </p:cNvSpPr>
          <p:nvPr>
            <p:ph type="sldNum" sz="quarter" idx="2"/>
          </p:nvPr>
        </p:nvSpPr>
        <p:spPr>
          <a:xfrm>
            <a:off x="8251367" y="6385244"/>
            <a:ext cx="263983"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23" name="image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040" y="6275704"/>
            <a:ext cx="756920" cy="534671"/>
          </a:xfrm>
          <a:prstGeom prst="rect">
            <a:avLst/>
          </a:prstGeom>
          <a:ln w="12700">
            <a:miter lim="400000"/>
          </a:ln>
        </p:spPr>
      </p:pic>
      <p:pic>
        <p:nvPicPr>
          <p:cNvPr id="124" name="image2.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5921" y="6369050"/>
            <a:ext cx="344806" cy="347980"/>
          </a:xfrm>
          <a:prstGeom prst="rect">
            <a:avLst/>
          </a:prstGeom>
          <a:ln w="12700">
            <a:miter lim="400000"/>
          </a:ln>
        </p:spPr>
      </p:pic>
      <p:pic>
        <p:nvPicPr>
          <p:cNvPr id="125" name="image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5688" y="6320790"/>
            <a:ext cx="333376" cy="444501"/>
          </a:xfrm>
          <a:prstGeom prst="rect">
            <a:avLst/>
          </a:prstGeom>
          <a:ln w="12700">
            <a:miter lim="400000"/>
          </a:ln>
        </p:spPr>
      </p:pic>
      <p:sp>
        <p:nvSpPr>
          <p:cNvPr id="126" name="Shape 126"/>
          <p:cNvSpPr>
            <a:spLocks noGrp="1"/>
          </p:cNvSpPr>
          <p:nvPr>
            <p:ph type="title"/>
          </p:nvPr>
        </p:nvSpPr>
        <p:spPr>
          <a:xfrm>
            <a:off x="629841" y="457200"/>
            <a:ext cx="2949178" cy="1600200"/>
          </a:xfrm>
          <a:prstGeom prst="rect">
            <a:avLst/>
          </a:prstGeom>
        </p:spPr>
        <p:txBody>
          <a:bodyPr anchor="b"/>
          <a:lstStyle>
            <a:lvl1pPr>
              <a:defRPr sz="3200" b="0"/>
            </a:lvl1pPr>
          </a:lstStyle>
          <a:p>
            <a:r>
              <a:t>Title Text</a:t>
            </a:r>
          </a:p>
        </p:txBody>
      </p:sp>
      <p:sp>
        <p:nvSpPr>
          <p:cNvPr id="127" name="Shape 127"/>
          <p:cNvSpPr>
            <a:spLocks noGrp="1"/>
          </p:cNvSpPr>
          <p:nvPr>
            <p:ph type="pic" sz="half" idx="13"/>
          </p:nvPr>
        </p:nvSpPr>
        <p:spPr>
          <a:xfrm>
            <a:off x="3887391" y="987425"/>
            <a:ext cx="4629151" cy="4873626"/>
          </a:xfrm>
          <a:prstGeom prst="rect">
            <a:avLst/>
          </a:prstGeom>
        </p:spPr>
        <p:txBody>
          <a:bodyPr lIns="91439" rIns="91439">
            <a:noAutofit/>
          </a:bodyPr>
          <a:lstStyle/>
          <a:p>
            <a:endParaRPr/>
          </a:p>
        </p:txBody>
      </p:sp>
      <p:sp>
        <p:nvSpPr>
          <p:cNvPr id="128" name="Shape 128"/>
          <p:cNvSpPr>
            <a:spLocks noGrp="1"/>
          </p:cNvSpPr>
          <p:nvPr>
            <p:ph type="body" sz="quarter" idx="1"/>
          </p:nvPr>
        </p:nvSpPr>
        <p:spPr>
          <a:xfrm>
            <a:off x="629841" y="2057400"/>
            <a:ext cx="2949178" cy="3811588"/>
          </a:xfrm>
          <a:prstGeom prst="rect">
            <a:avLst/>
          </a:prstGeom>
        </p:spPr>
        <p:txBody>
          <a:bodyPr/>
          <a:lstStyle>
            <a:lvl1pPr>
              <a:defRPr sz="1600"/>
            </a:lvl1pPr>
            <a:lvl2pPr marL="0" indent="457200">
              <a:buSzTx/>
              <a:buNone/>
              <a:defRPr sz="1600"/>
            </a:lvl2pPr>
            <a:lvl3pPr marL="0" indent="914400">
              <a:buSzTx/>
              <a:buNone/>
              <a:defRPr sz="1600"/>
            </a:lvl3pPr>
            <a:lvl4pPr marL="0" indent="1371600">
              <a:buSzTx/>
              <a:buNone/>
              <a:defRPr sz="1600"/>
            </a:lvl4pPr>
            <a:lvl5pPr marL="0" indent="1828800">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129" name="Shape 129"/>
          <p:cNvSpPr>
            <a:spLocks noGrp="1"/>
          </p:cNvSpPr>
          <p:nvPr>
            <p:ph type="sldNum" sz="quarter" idx="2"/>
          </p:nvPr>
        </p:nvSpPr>
        <p:spPr>
          <a:xfrm>
            <a:off x="8251367" y="6385244"/>
            <a:ext cx="263983"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pic>
        <p:nvPicPr>
          <p:cNvPr id="136" name="image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040" y="6275704"/>
            <a:ext cx="756920" cy="534671"/>
          </a:xfrm>
          <a:prstGeom prst="rect">
            <a:avLst/>
          </a:prstGeom>
          <a:ln w="12700">
            <a:miter lim="400000"/>
          </a:ln>
        </p:spPr>
      </p:pic>
      <p:pic>
        <p:nvPicPr>
          <p:cNvPr id="137" name="image2.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5921" y="6369050"/>
            <a:ext cx="344806" cy="347980"/>
          </a:xfrm>
          <a:prstGeom prst="rect">
            <a:avLst/>
          </a:prstGeom>
          <a:ln w="12700">
            <a:miter lim="400000"/>
          </a:ln>
        </p:spPr>
      </p:pic>
      <p:pic>
        <p:nvPicPr>
          <p:cNvPr id="138" name="image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5688" y="6320790"/>
            <a:ext cx="333376" cy="444501"/>
          </a:xfrm>
          <a:prstGeom prst="rect">
            <a:avLst/>
          </a:prstGeom>
          <a:ln w="12700">
            <a:miter lim="400000"/>
          </a:ln>
        </p:spPr>
      </p:pic>
      <p:sp>
        <p:nvSpPr>
          <p:cNvPr id="139" name="Shape 139"/>
          <p:cNvSpPr>
            <a:spLocks noGrp="1"/>
          </p:cNvSpPr>
          <p:nvPr>
            <p:ph type="title"/>
          </p:nvPr>
        </p:nvSpPr>
        <p:spPr>
          <a:xfrm>
            <a:off x="628650" y="365125"/>
            <a:ext cx="7886700" cy="1325564"/>
          </a:xfrm>
          <a:prstGeom prst="rect">
            <a:avLst/>
          </a:prstGeom>
        </p:spPr>
        <p:txBody>
          <a:bodyPr/>
          <a:lstStyle>
            <a:lvl1pPr>
              <a:defRPr sz="4400" b="0"/>
            </a:lvl1pPr>
          </a:lstStyle>
          <a:p>
            <a:r>
              <a:t>Title Text</a:t>
            </a:r>
          </a:p>
        </p:txBody>
      </p:sp>
      <p:sp>
        <p:nvSpPr>
          <p:cNvPr id="140" name="Shape 140"/>
          <p:cNvSpPr>
            <a:spLocks noGrp="1"/>
          </p:cNvSpPr>
          <p:nvPr>
            <p:ph type="body" idx="1"/>
          </p:nvPr>
        </p:nvSpPr>
        <p:spPr>
          <a:xfrm>
            <a:off x="628650" y="1825625"/>
            <a:ext cx="7886700" cy="4351338"/>
          </a:xfrm>
          <a:prstGeom prst="rect">
            <a:avLst/>
          </a:prstGeom>
        </p:spPr>
        <p:txBody>
          <a:bodyPr/>
          <a:lstStyle>
            <a:lvl1pPr marL="228600" indent="-228600">
              <a:buSzPct val="100000"/>
              <a:buFont typeface="Arial"/>
              <a:buChar char="•"/>
            </a:lvl1pPr>
            <a:lvl2pPr>
              <a:buFont typeface="Arial"/>
            </a:lvl2pPr>
            <a:lvl3pPr>
              <a:buFont typeface="Arial"/>
            </a:lvl3pPr>
            <a:lvl4pPr>
              <a:buFont typeface="Arial"/>
            </a:lvl4pPr>
            <a:lvl5pPr>
              <a:buFont typeface="Arial"/>
            </a:lvl5pPr>
          </a:lstStyle>
          <a:p>
            <a:r>
              <a:t>Body Level One</a:t>
            </a:r>
          </a:p>
          <a:p>
            <a:pPr lvl="1"/>
            <a:r>
              <a:t>Body Level Two</a:t>
            </a:r>
          </a:p>
          <a:p>
            <a:pPr lvl="2"/>
            <a:r>
              <a:t>Body Level Three</a:t>
            </a:r>
          </a:p>
          <a:p>
            <a:pPr lvl="3"/>
            <a:r>
              <a:t>Body Level Four</a:t>
            </a:r>
          </a:p>
          <a:p>
            <a:pPr lvl="4"/>
            <a:r>
              <a:t>Body Level Five</a:t>
            </a:r>
          </a:p>
        </p:txBody>
      </p:sp>
      <p:sp>
        <p:nvSpPr>
          <p:cNvPr id="141" name="Shape 141"/>
          <p:cNvSpPr>
            <a:spLocks noGrp="1"/>
          </p:cNvSpPr>
          <p:nvPr>
            <p:ph type="sldNum" sz="quarter" idx="2"/>
          </p:nvPr>
        </p:nvSpPr>
        <p:spPr>
          <a:xfrm>
            <a:off x="8251367" y="6385244"/>
            <a:ext cx="263983"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pic>
        <p:nvPicPr>
          <p:cNvPr id="148" name="image1.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040" y="6275704"/>
            <a:ext cx="756920" cy="534671"/>
          </a:xfrm>
          <a:prstGeom prst="rect">
            <a:avLst/>
          </a:prstGeom>
          <a:ln w="12700">
            <a:miter lim="400000"/>
          </a:ln>
        </p:spPr>
      </p:pic>
      <p:pic>
        <p:nvPicPr>
          <p:cNvPr id="149" name="image2.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5921" y="6369050"/>
            <a:ext cx="344806" cy="347980"/>
          </a:xfrm>
          <a:prstGeom prst="rect">
            <a:avLst/>
          </a:prstGeom>
          <a:ln w="12700">
            <a:miter lim="400000"/>
          </a:ln>
        </p:spPr>
      </p:pic>
      <p:pic>
        <p:nvPicPr>
          <p:cNvPr id="150" name="image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5688" y="6320790"/>
            <a:ext cx="333376" cy="444501"/>
          </a:xfrm>
          <a:prstGeom prst="rect">
            <a:avLst/>
          </a:prstGeom>
          <a:ln w="12700">
            <a:miter lim="400000"/>
          </a:ln>
        </p:spPr>
      </p:pic>
      <p:sp>
        <p:nvSpPr>
          <p:cNvPr id="151" name="Shape 151"/>
          <p:cNvSpPr>
            <a:spLocks noGrp="1"/>
          </p:cNvSpPr>
          <p:nvPr>
            <p:ph type="title"/>
          </p:nvPr>
        </p:nvSpPr>
        <p:spPr>
          <a:xfrm>
            <a:off x="6543675" y="365125"/>
            <a:ext cx="1971675" cy="5811838"/>
          </a:xfrm>
          <a:prstGeom prst="rect">
            <a:avLst/>
          </a:prstGeom>
        </p:spPr>
        <p:txBody>
          <a:bodyPr/>
          <a:lstStyle>
            <a:lvl1pPr>
              <a:defRPr sz="4400" b="0"/>
            </a:lvl1pPr>
          </a:lstStyle>
          <a:p>
            <a:r>
              <a:t>Title Text</a:t>
            </a:r>
          </a:p>
        </p:txBody>
      </p:sp>
      <p:sp>
        <p:nvSpPr>
          <p:cNvPr id="152" name="Shape 152"/>
          <p:cNvSpPr>
            <a:spLocks noGrp="1"/>
          </p:cNvSpPr>
          <p:nvPr>
            <p:ph type="body" idx="1"/>
          </p:nvPr>
        </p:nvSpPr>
        <p:spPr>
          <a:xfrm>
            <a:off x="628650" y="365125"/>
            <a:ext cx="5800725" cy="5811838"/>
          </a:xfrm>
          <a:prstGeom prst="rect">
            <a:avLst/>
          </a:prstGeom>
        </p:spPr>
        <p:txBody>
          <a:bodyPr/>
          <a:lstStyle>
            <a:lvl1pPr marL="228600" indent="-228600">
              <a:buSzPct val="100000"/>
              <a:buFont typeface="Arial"/>
              <a:buChar char="•"/>
            </a:lvl1pPr>
            <a:lvl2pPr>
              <a:buFont typeface="Arial"/>
            </a:lvl2pPr>
            <a:lvl3pPr>
              <a:buFont typeface="Arial"/>
            </a:lvl3pPr>
            <a:lvl4pPr>
              <a:buFont typeface="Arial"/>
            </a:lvl4pPr>
            <a:lvl5pPr>
              <a:buFont typeface="Arial"/>
            </a:lvl5pPr>
          </a:lstStyle>
          <a:p>
            <a:r>
              <a:t>Body Level One</a:t>
            </a:r>
          </a:p>
          <a:p>
            <a:pPr lvl="1"/>
            <a:r>
              <a:t>Body Level Two</a:t>
            </a:r>
          </a:p>
          <a:p>
            <a:pPr lvl="2"/>
            <a:r>
              <a:t>Body Level Three</a:t>
            </a:r>
          </a:p>
          <a:p>
            <a:pPr lvl="3"/>
            <a:r>
              <a:t>Body Level Four</a:t>
            </a:r>
          </a:p>
          <a:p>
            <a:pPr lvl="4"/>
            <a:r>
              <a:t>Body Level Five</a:t>
            </a:r>
          </a:p>
        </p:txBody>
      </p:sp>
      <p:sp>
        <p:nvSpPr>
          <p:cNvPr id="153" name="Shape 153"/>
          <p:cNvSpPr>
            <a:spLocks noGrp="1"/>
          </p:cNvSpPr>
          <p:nvPr>
            <p:ph type="sldNum" sz="quarter" idx="2"/>
          </p:nvPr>
        </p:nvSpPr>
        <p:spPr>
          <a:xfrm>
            <a:off x="8251367" y="6385244"/>
            <a:ext cx="263983"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4040" y="6275704"/>
            <a:ext cx="756920" cy="534671"/>
          </a:xfrm>
          <a:prstGeom prst="rect">
            <a:avLst/>
          </a:prstGeom>
          <a:ln w="12700">
            <a:miter lim="400000"/>
          </a:ln>
        </p:spPr>
      </p:pic>
      <p:pic>
        <p:nvPicPr>
          <p:cNvPr id="3" name="image2.jpe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195921" y="6369050"/>
            <a:ext cx="344806" cy="347980"/>
          </a:xfrm>
          <a:prstGeom prst="rect">
            <a:avLst/>
          </a:prstGeom>
          <a:ln w="12700">
            <a:miter lim="400000"/>
          </a:ln>
        </p:spPr>
      </p:pic>
      <p:pic>
        <p:nvPicPr>
          <p:cNvPr id="4" name="image3.pn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405688" y="6320790"/>
            <a:ext cx="333376" cy="444501"/>
          </a:xfrm>
          <a:prstGeom prst="rect">
            <a:avLst/>
          </a:prstGeom>
          <a:ln w="12700">
            <a:miter lim="400000"/>
          </a:ln>
        </p:spPr>
      </p:pic>
      <p:sp>
        <p:nvSpPr>
          <p:cNvPr id="5" name="Shape 5"/>
          <p:cNvSpPr>
            <a:spLocks noGrp="1"/>
          </p:cNvSpPr>
          <p:nvPr>
            <p:ph type="title"/>
          </p:nvPr>
        </p:nvSpPr>
        <p:spPr>
          <a:xfrm>
            <a:off x="831846" y="210805"/>
            <a:ext cx="7886701" cy="58737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6" name="Shape 6"/>
          <p:cNvSpPr>
            <a:spLocks noGrp="1"/>
          </p:cNvSpPr>
          <p:nvPr>
            <p:ph type="body" idx="1"/>
          </p:nvPr>
        </p:nvSpPr>
        <p:spPr>
          <a:xfrm>
            <a:off x="831846" y="1111250"/>
            <a:ext cx="7886701" cy="506571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sldNum" sz="quarter" idx="2"/>
          </p:nvPr>
        </p:nvSpPr>
        <p:spPr>
          <a:xfrm>
            <a:off x="8723879" y="6385244"/>
            <a:ext cx="263982"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
        <p:nvSpPr>
          <p:cNvPr id="8" name="Shape 8"/>
          <p:cNvSpPr/>
          <p:nvPr/>
        </p:nvSpPr>
        <p:spPr>
          <a:xfrm>
            <a:off x="0" y="6254750"/>
            <a:ext cx="9144000" cy="0"/>
          </a:xfrm>
          <a:prstGeom prst="line">
            <a:avLst/>
          </a:prstGeom>
          <a:ln w="12700">
            <a:solidFill>
              <a:schemeClr val="accent1"/>
            </a:solidFill>
            <a:miter/>
          </a:ln>
        </p:spPr>
        <p:txBody>
          <a:bodyPr lIns="45719" rIns="45719"/>
          <a:lstStyle/>
          <a:p>
            <a:endParaRPr/>
          </a:p>
        </p:txBody>
      </p:sp>
      <p:sp>
        <p:nvSpPr>
          <p:cNvPr id="9" name="Shape 9"/>
          <p:cNvSpPr/>
          <p:nvPr/>
        </p:nvSpPr>
        <p:spPr>
          <a:xfrm>
            <a:off x="0" y="967842"/>
            <a:ext cx="9144000" cy="1"/>
          </a:xfrm>
          <a:prstGeom prst="line">
            <a:avLst/>
          </a:prstGeom>
          <a:ln w="28575">
            <a:solidFill>
              <a:srgbClr val="000000"/>
            </a:solidFill>
          </a:ln>
        </p:spPr>
        <p:txBody>
          <a:bodyPr lIns="45719" rIns="45719"/>
          <a:lstStyle/>
          <a:p>
            <a:endParaRPr/>
          </a:p>
        </p:txBody>
      </p:sp>
      <p:sp>
        <p:nvSpPr>
          <p:cNvPr id="10" name="Shape 10"/>
          <p:cNvSpPr/>
          <p:nvPr/>
        </p:nvSpPr>
        <p:spPr>
          <a:xfrm>
            <a:off x="0" y="1013881"/>
            <a:ext cx="9144000" cy="1"/>
          </a:xfrm>
          <a:prstGeom prst="line">
            <a:avLst/>
          </a:prstGeom>
          <a:ln w="12700">
            <a:solidFill>
              <a:srgbClr val="000000"/>
            </a:solidFill>
          </a:ln>
        </p:spPr>
        <p:txBody>
          <a:bodyPr lIns="45719" rIns="45719"/>
          <a:lstStyle/>
          <a:p>
            <a:endParaRPr/>
          </a:p>
        </p:txBody>
      </p:sp>
      <p:sp>
        <p:nvSpPr>
          <p:cNvPr id="11" name="Shape 11"/>
          <p:cNvSpPr/>
          <p:nvPr/>
        </p:nvSpPr>
        <p:spPr>
          <a:xfrm>
            <a:off x="0" y="986892"/>
            <a:ext cx="9144000" cy="1"/>
          </a:xfrm>
          <a:prstGeom prst="line">
            <a:avLst/>
          </a:prstGeom>
          <a:ln w="28575">
            <a:solidFill>
              <a:srgbClr val="0000FF"/>
            </a:solidFill>
          </a:ln>
        </p:spPr>
        <p:txBody>
          <a:bodyPr lIns="45719" rIns="45719"/>
          <a:lstStyle/>
          <a:p>
            <a:endParaRPr/>
          </a:p>
        </p:txBody>
      </p:sp>
      <p:sp>
        <p:nvSpPr>
          <p:cNvPr id="12" name="Shape 12"/>
          <p:cNvSpPr/>
          <p:nvPr/>
        </p:nvSpPr>
        <p:spPr>
          <a:xfrm>
            <a:off x="0" y="6234112"/>
            <a:ext cx="9144000" cy="1"/>
          </a:xfrm>
          <a:prstGeom prst="line">
            <a:avLst/>
          </a:prstGeom>
          <a:ln w="28575">
            <a:solidFill>
              <a:srgbClr val="000000"/>
            </a:solidFill>
          </a:ln>
        </p:spPr>
        <p:txBody>
          <a:bodyPr lIns="45719" rIns="45719"/>
          <a:lstStyle/>
          <a:p>
            <a:endParaRPr/>
          </a:p>
        </p:txBody>
      </p:sp>
      <p:sp>
        <p:nvSpPr>
          <p:cNvPr id="13" name="Shape 13"/>
          <p:cNvSpPr/>
          <p:nvPr/>
        </p:nvSpPr>
        <p:spPr>
          <a:xfrm>
            <a:off x="0" y="6280151"/>
            <a:ext cx="9144000" cy="1"/>
          </a:xfrm>
          <a:prstGeom prst="line">
            <a:avLst/>
          </a:prstGeom>
          <a:ln w="12700">
            <a:solidFill>
              <a:srgbClr val="000000"/>
            </a:solidFill>
          </a:ln>
        </p:spPr>
        <p:txBody>
          <a:bodyPr lIns="45719" rIns="45719"/>
          <a:lstStyle/>
          <a:p>
            <a:endParaRPr/>
          </a:p>
        </p:txBody>
      </p:sp>
      <p:sp>
        <p:nvSpPr>
          <p:cNvPr id="14" name="Shape 14"/>
          <p:cNvSpPr/>
          <p:nvPr/>
        </p:nvSpPr>
        <p:spPr>
          <a:xfrm>
            <a:off x="0" y="6253162"/>
            <a:ext cx="9144000" cy="1"/>
          </a:xfrm>
          <a:prstGeom prst="line">
            <a:avLst/>
          </a:prstGeom>
          <a:ln w="28575">
            <a:solidFill>
              <a:srgbClr val="0000FF"/>
            </a:solidFill>
          </a:ln>
        </p:spPr>
        <p:txBody>
          <a:bodyPr lIns="45719" rIns="45719"/>
          <a:lstStyle/>
          <a:p>
            <a:endParaRPr/>
          </a:p>
        </p:txBody>
      </p:sp>
      <p:pic>
        <p:nvPicPr>
          <p:cNvPr id="15" name="image4.png" descr="C:\Users\KonradN\Desktop\H2020 Logo\H2020-HORIZONTAL-02.png"/>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a:xfrm rot="16200000">
            <a:off x="-597258" y="2900190"/>
            <a:ext cx="1854915" cy="660401"/>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 id="2147483660" r:id="rId10"/>
    <p:sldLayoutId id="2147483661" r:id="rId11"/>
    <p:sldLayoutId id="2147483662" r:id="rId12"/>
  </p:sldLayoutIdLst>
  <p:transition spd="med"/>
  <p:txStyles>
    <p:titleStyle>
      <a:lvl1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3000" b="1" i="0" u="none" strike="noStrike" cap="none" spc="0" baseline="0">
          <a:ln>
            <a:noFill/>
          </a:ln>
          <a:solidFill>
            <a:srgbClr val="000000"/>
          </a:solidFill>
          <a:uFillTx/>
          <a:latin typeface="Arial"/>
          <a:ea typeface="Arial"/>
          <a:cs typeface="Arial"/>
          <a:sym typeface="Arial"/>
        </a:defRPr>
      </a:lvl9pPr>
    </p:titleStyle>
    <p:bodyStyle>
      <a:lvl1pPr marL="0" marR="0" indent="0" algn="l" defTabSz="914400" rtl="0" latinLnBrk="0">
        <a:lnSpc>
          <a:spcPct val="90000"/>
        </a:lnSpc>
        <a:spcBef>
          <a:spcPts val="1000"/>
        </a:spcBef>
        <a:spcAft>
          <a:spcPts val="0"/>
        </a:spcAft>
        <a:buClrTx/>
        <a:buSzTx/>
        <a:buFontTx/>
        <a:buNone/>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1.wdp"/><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ww.turkeyinh2020.eu/"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1" Type="http://schemas.openxmlformats.org/officeDocument/2006/relationships/hyperlink" Target="https://www.flickr.com/photos/horiavarlan/" TargetMode="External"/><Relationship Id="rId12" Type="http://schemas.openxmlformats.org/officeDocument/2006/relationships/hyperlink" Target="https://creativecommons.org/licenses/"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 Id="rId4" Type="http://schemas.openxmlformats.org/officeDocument/2006/relationships/hyperlink" Target="https://www.flickr.com/photos/babileta/" TargetMode="External"/><Relationship Id="rId5" Type="http://schemas.openxmlformats.org/officeDocument/2006/relationships/hyperlink" Target="https://www.flickr.com/photos/small_realm/" TargetMode="External"/><Relationship Id="rId6" Type="http://schemas.openxmlformats.org/officeDocument/2006/relationships/hyperlink" Target="https://www.flickr.com/photos/aftab/" TargetMode="External"/><Relationship Id="rId7" Type="http://schemas.openxmlformats.org/officeDocument/2006/relationships/hyperlink" Target="https://www.flickr.com/photos/larszi/" TargetMode="External"/><Relationship Id="rId8" Type="http://schemas.openxmlformats.org/officeDocument/2006/relationships/hyperlink" Target="https://www.flickr.com/photos/ksider/" TargetMode="External"/><Relationship Id="rId9" Type="http://schemas.openxmlformats.org/officeDocument/2006/relationships/hyperlink" Target="https://www.flickr.com/photos/franganillo/" TargetMode="External"/><Relationship Id="rId10" Type="http://schemas.openxmlformats.org/officeDocument/2006/relationships/hyperlink" Target="https://www.flickr.com/photos/10527553@N0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9" t="23225" r="-9" b="12455"/>
          <a:stretch/>
        </p:blipFill>
        <p:spPr>
          <a:xfrm>
            <a:off x="0" y="1548582"/>
            <a:ext cx="9144000" cy="4527755"/>
          </a:xfrm>
          <a:prstGeom prst="rect">
            <a:avLst/>
          </a:prstGeom>
        </p:spPr>
      </p:pic>
      <p:sp>
        <p:nvSpPr>
          <p:cNvPr id="210" name="Shape 210"/>
          <p:cNvSpPr>
            <a:spLocks noGrp="1"/>
          </p:cNvSpPr>
          <p:nvPr>
            <p:ph type="title"/>
          </p:nvPr>
        </p:nvSpPr>
        <p:spPr>
          <a:xfrm>
            <a:off x="-854" y="2138516"/>
            <a:ext cx="9144854" cy="2225368"/>
          </a:xfrm>
          <a:prstGeom prst="rect">
            <a:avLst/>
          </a:prstGeom>
        </p:spPr>
        <p:txBody>
          <a:bodyPr>
            <a:noAutofit/>
          </a:bodyPr>
          <a:lstStyle/>
          <a:p>
            <a:pPr defTabSz="530351">
              <a:lnSpc>
                <a:spcPct val="150000"/>
              </a:lnSpc>
              <a:defRPr sz="2320">
                <a:solidFill>
                  <a:srgbClr val="CECECE"/>
                </a:solidFill>
                <a:latin typeface="Tahoma"/>
                <a:ea typeface="Tahoma"/>
                <a:cs typeface="Tahoma"/>
                <a:sym typeface="Tahoma"/>
              </a:defRPr>
            </a:pPr>
            <a:r>
              <a:rPr dirty="0" smtClean="0"/>
              <a:t>“</a:t>
            </a:r>
            <a:r>
              <a:rPr lang="en-US" sz="2320" b="1" dirty="0">
                <a:sym typeface="Tahoma"/>
              </a:rPr>
              <a:t>H2020: Project Proposal Evaluation</a:t>
            </a:r>
            <a:r>
              <a:rPr dirty="0" smtClean="0"/>
              <a:t>”</a:t>
            </a:r>
            <a:endParaRPr dirty="0"/>
          </a:p>
          <a:p>
            <a:pPr defTabSz="530351">
              <a:lnSpc>
                <a:spcPct val="150000"/>
              </a:lnSpc>
              <a:defRPr sz="2842">
                <a:solidFill>
                  <a:srgbClr val="FFFFFF"/>
                </a:solidFill>
                <a:latin typeface="Tahoma"/>
                <a:ea typeface="Tahoma"/>
                <a:cs typeface="Tahoma"/>
                <a:sym typeface="Tahoma"/>
              </a:defRPr>
            </a:pPr>
            <a:r>
              <a:rPr lang="en-GB" sz="3600" dirty="0" smtClean="0"/>
              <a:t>Assess Integrity and Completeness of a proposal: Evaluator’s Perspective</a:t>
            </a:r>
            <a:endParaRPr lang="en-GB" sz="3600" dirty="0"/>
          </a:p>
        </p:txBody>
      </p:sp>
      <p:sp>
        <p:nvSpPr>
          <p:cNvPr id="211" name="Shape 211"/>
          <p:cNvSpPr>
            <a:spLocks noGrp="1"/>
          </p:cNvSpPr>
          <p:nvPr>
            <p:ph type="body" sz="quarter" idx="1"/>
          </p:nvPr>
        </p:nvSpPr>
        <p:spPr>
          <a:xfrm>
            <a:off x="0" y="5073445"/>
            <a:ext cx="9144000" cy="930480"/>
          </a:xfrm>
          <a:prstGeom prst="rect">
            <a:avLst/>
          </a:prstGeom>
        </p:spPr>
        <p:txBody>
          <a:bodyPr>
            <a:noAutofit/>
          </a:bodyPr>
          <a:lstStyle/>
          <a:p>
            <a:pPr defTabSz="886968">
              <a:lnSpc>
                <a:spcPct val="72000"/>
              </a:lnSpc>
              <a:spcBef>
                <a:spcPts val="900"/>
              </a:spcBef>
              <a:defRPr sz="2037">
                <a:solidFill>
                  <a:srgbClr val="D2D2D2"/>
                </a:solidFill>
              </a:defRPr>
            </a:pPr>
            <a:r>
              <a:rPr sz="2400" dirty="0">
                <a:solidFill>
                  <a:schemeClr val="bg1"/>
                </a:solidFill>
                <a:latin typeface="Calibri" charset="0"/>
                <a:ea typeface="Calibri" charset="0"/>
                <a:cs typeface="Calibri" charset="0"/>
              </a:rPr>
              <a:t>Odysseas Spyroglou</a:t>
            </a:r>
          </a:p>
          <a:p>
            <a:pPr defTabSz="886968">
              <a:lnSpc>
                <a:spcPct val="72000"/>
              </a:lnSpc>
              <a:spcBef>
                <a:spcPts val="900"/>
              </a:spcBef>
              <a:defRPr sz="1261">
                <a:solidFill>
                  <a:srgbClr val="D2D2D2"/>
                </a:solidFill>
              </a:defRPr>
            </a:pPr>
            <a:r>
              <a:rPr sz="1600" dirty="0">
                <a:solidFill>
                  <a:schemeClr val="bg1"/>
                </a:solidFill>
                <a:latin typeface="Calibri" charset="0"/>
                <a:ea typeface="Calibri" charset="0"/>
                <a:cs typeface="Calibri" charset="0"/>
              </a:rPr>
              <a:t>IPR, Legal &amp; Financial Issues </a:t>
            </a:r>
            <a:r>
              <a:rPr sz="1600" dirty="0" smtClean="0">
                <a:solidFill>
                  <a:schemeClr val="bg1"/>
                </a:solidFill>
                <a:latin typeface="Calibri" charset="0"/>
                <a:ea typeface="Calibri" charset="0"/>
                <a:cs typeface="Calibri" charset="0"/>
              </a:rPr>
              <a:t>Expert</a:t>
            </a:r>
            <a:endParaRPr sz="1800" dirty="0">
              <a:solidFill>
                <a:schemeClr val="bg1"/>
              </a:solidFill>
              <a:latin typeface="Calibri" charset="0"/>
              <a:ea typeface="Calibri" charset="0"/>
              <a:cs typeface="Calibri" charset="0"/>
            </a:endParaRPr>
          </a:p>
          <a:p>
            <a:pPr defTabSz="886968">
              <a:lnSpc>
                <a:spcPct val="72000"/>
              </a:lnSpc>
              <a:spcBef>
                <a:spcPts val="900"/>
              </a:spcBef>
              <a:defRPr sz="1358">
                <a:solidFill>
                  <a:srgbClr val="D2D2D2"/>
                </a:solidFill>
              </a:defRPr>
            </a:pPr>
            <a:r>
              <a:rPr lang="en-US" sz="1600" dirty="0" smtClean="0">
                <a:solidFill>
                  <a:schemeClr val="bg1"/>
                </a:solidFill>
                <a:latin typeface="Calibri" charset="0"/>
                <a:ea typeface="Calibri" charset="0"/>
                <a:cs typeface="Calibri" charset="0"/>
              </a:rPr>
              <a:t>Istanbul</a:t>
            </a:r>
            <a:r>
              <a:rPr sz="1600" dirty="0" smtClean="0">
                <a:solidFill>
                  <a:schemeClr val="bg1"/>
                </a:solidFill>
                <a:latin typeface="Calibri" charset="0"/>
                <a:ea typeface="Calibri" charset="0"/>
                <a:cs typeface="Calibri" charset="0"/>
              </a:rPr>
              <a:t>, </a:t>
            </a:r>
            <a:r>
              <a:rPr lang="en-US" sz="1600" dirty="0" smtClean="0">
                <a:solidFill>
                  <a:schemeClr val="bg1"/>
                </a:solidFill>
                <a:latin typeface="Calibri" charset="0"/>
                <a:ea typeface="Calibri" charset="0"/>
                <a:cs typeface="Calibri" charset="0"/>
              </a:rPr>
              <a:t>8-9/12/2016</a:t>
            </a:r>
            <a:endParaRPr sz="1600" dirty="0">
              <a:solidFill>
                <a:schemeClr val="bg1"/>
              </a:solidFill>
              <a:latin typeface="Calibri" charset="0"/>
              <a:ea typeface="Calibri" charset="0"/>
              <a:cs typeface="Calibri"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5888"/>
            <a:ext cx="8229600" cy="936625"/>
          </a:xfrm>
        </p:spPr>
        <p:txBody>
          <a:bodyPr/>
          <a:lstStyle/>
          <a:p>
            <a:pPr marL="0" indent="0"/>
            <a:r>
              <a:rPr lang="en-US" dirty="0">
                <a:latin typeface="Calibri" charset="0"/>
                <a:ea typeface="Calibri" charset="0"/>
                <a:cs typeface="Calibri" charset="0"/>
              </a:rPr>
              <a:t>Evaluation </a:t>
            </a:r>
            <a:r>
              <a:rPr lang="en-US" dirty="0" smtClean="0">
                <a:latin typeface="Calibri" charset="0"/>
                <a:ea typeface="Calibri" charset="0"/>
                <a:cs typeface="Calibri" charset="0"/>
              </a:rPr>
              <a:t>criteria: Impact </a:t>
            </a:r>
            <a:endParaRPr lang="fr-BE" sz="2000" dirty="0">
              <a:solidFill>
                <a:schemeClr val="tx1"/>
              </a:solidFill>
              <a:latin typeface="Calibri" charset="0"/>
              <a:ea typeface="Calibri" charset="0"/>
              <a:cs typeface="Calibri" charset="0"/>
            </a:endParaRPr>
          </a:p>
        </p:txBody>
      </p:sp>
      <p:grpSp>
        <p:nvGrpSpPr>
          <p:cNvPr id="14" name="Group 13"/>
          <p:cNvGrpSpPr/>
          <p:nvPr/>
        </p:nvGrpSpPr>
        <p:grpSpPr>
          <a:xfrm>
            <a:off x="707054" y="1152396"/>
            <a:ext cx="8280920" cy="5073040"/>
            <a:chOff x="412726" y="1162226"/>
            <a:chExt cx="8280920" cy="1690710"/>
          </a:xfrm>
        </p:grpSpPr>
        <p:sp>
          <p:nvSpPr>
            <p:cNvPr id="15" name="Rounded Rectangle 14"/>
            <p:cNvSpPr/>
            <p:nvPr/>
          </p:nvSpPr>
          <p:spPr>
            <a:xfrm>
              <a:off x="412726" y="1162226"/>
              <a:ext cx="8280920" cy="1656184"/>
            </a:xfrm>
            <a:prstGeom prst="roundRect">
              <a:avLst/>
            </a:prstGeom>
            <a:solidFill>
              <a:schemeClr val="accent1">
                <a:lumMod val="9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defTabSz="457200" fontAlgn="auto">
                <a:spcBef>
                  <a:spcPts val="0"/>
                </a:spcBef>
                <a:spcAft>
                  <a:spcPts val="0"/>
                </a:spcAft>
              </a:pPr>
              <a:endParaRPr lang="en-GB" sz="1200" b="0" dirty="0">
                <a:solidFill>
                  <a:schemeClr val="tx1"/>
                </a:solidFill>
                <a:ea typeface="Verdana" panose="020B0604030504040204" pitchFamily="34" charset="0"/>
                <a:cs typeface="Verdana" panose="020B0604030504040204" pitchFamily="34" charset="0"/>
              </a:endParaRPr>
            </a:p>
          </p:txBody>
        </p:sp>
        <p:sp>
          <p:nvSpPr>
            <p:cNvPr id="17" name="Rounded Rectangle 16"/>
            <p:cNvSpPr/>
            <p:nvPr/>
          </p:nvSpPr>
          <p:spPr>
            <a:xfrm>
              <a:off x="1043608" y="1162226"/>
              <a:ext cx="7530491" cy="1653229"/>
            </a:xfrm>
            <a:prstGeom prst="roundRect">
              <a:avLst/>
            </a:prstGeom>
            <a:solidFill>
              <a:schemeClr val="accent1">
                <a:lumMod val="50000"/>
              </a:schemeClr>
            </a:solidFill>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300"/>
                </a:spcAft>
              </a:pPr>
              <a:endParaRPr lang="en-US" dirty="0" smtClean="0">
                <a:solidFill>
                  <a:srgbClr val="FFC000"/>
                </a:solidFill>
              </a:endParaRPr>
            </a:p>
            <a:p>
              <a:pPr>
                <a:spcBef>
                  <a:spcPts val="0"/>
                </a:spcBef>
                <a:spcAft>
                  <a:spcPts val="0"/>
                </a:spcAft>
              </a:pPr>
              <a:r>
                <a:rPr lang="en-GB" sz="1600" i="1" dirty="0" smtClean="0">
                  <a:solidFill>
                    <a:srgbClr val="FFC000"/>
                  </a:solidFill>
                </a:rPr>
                <a:t>The extent to which the outputs of the project would contribute to</a:t>
              </a:r>
              <a:r>
                <a:rPr lang="pl-PL" sz="1600" i="1" dirty="0" smtClean="0">
                  <a:solidFill>
                    <a:srgbClr val="FFC000"/>
                  </a:solidFill>
                </a:rPr>
                <a:t> </a:t>
              </a:r>
              <a:r>
                <a:rPr lang="en-GB" sz="1600" i="1" dirty="0" smtClean="0">
                  <a:solidFill>
                    <a:srgbClr val="FFC000"/>
                  </a:solidFill>
                </a:rPr>
                <a:t>each of the expected impacts mentioned in the work programme under the relevant topic: </a:t>
              </a:r>
              <a:endParaRPr lang="en-GB" sz="1600" i="1" dirty="0" smtClean="0">
                <a:solidFill>
                  <a:srgbClr val="FFC000"/>
                </a:solidFill>
                <a:ea typeface="Verdana" panose="020B0604030504040204" pitchFamily="34" charset="0"/>
                <a:cs typeface="Verdana" panose="020B0604030504040204" pitchFamily="34" charset="0"/>
              </a:endParaRPr>
            </a:p>
            <a:p>
              <a:pPr>
                <a:spcBef>
                  <a:spcPts val="600"/>
                </a:spcBef>
                <a:spcAft>
                  <a:spcPts val="0"/>
                </a:spcAft>
              </a:pPr>
              <a:r>
                <a:rPr lang="en-GB" sz="2000" dirty="0" smtClean="0">
                  <a:solidFill>
                    <a:srgbClr val="FFC000"/>
                  </a:solidFill>
                </a:rPr>
                <a:t>Any substantial impacts </a:t>
              </a:r>
              <a:r>
                <a:rPr lang="en-GB" sz="2000" u="sng" dirty="0" smtClean="0">
                  <a:solidFill>
                    <a:srgbClr val="FFC000"/>
                  </a:solidFill>
                </a:rPr>
                <a:t>not mentioned in the work programme</a:t>
              </a:r>
              <a:r>
                <a:rPr lang="en-GB" sz="2000" dirty="0" smtClean="0">
                  <a:solidFill>
                    <a:srgbClr val="FFC000"/>
                  </a:solidFill>
                </a:rPr>
                <a:t>, that would enhance </a:t>
              </a:r>
              <a:r>
                <a:rPr lang="en-GB" sz="2400" b="1" dirty="0">
                  <a:solidFill>
                    <a:schemeClr val="bg1"/>
                  </a:solidFill>
                </a:rPr>
                <a:t>innovation capacity</a:t>
              </a:r>
              <a:r>
                <a:rPr lang="en-GB" sz="2000" dirty="0" smtClean="0">
                  <a:solidFill>
                    <a:srgbClr val="FFC000"/>
                  </a:solidFill>
                </a:rPr>
                <a:t>, creating </a:t>
              </a:r>
              <a:r>
                <a:rPr lang="en-GB" sz="2400" b="1" dirty="0">
                  <a:solidFill>
                    <a:schemeClr val="bg1"/>
                  </a:solidFill>
                </a:rPr>
                <a:t>new</a:t>
              </a:r>
              <a:r>
                <a:rPr lang="en-GB" sz="2000" dirty="0" smtClean="0">
                  <a:solidFill>
                    <a:srgbClr val="FFC000"/>
                  </a:solidFill>
                </a:rPr>
                <a:t> </a:t>
              </a:r>
              <a:r>
                <a:rPr lang="en-GB" sz="2400" b="1" dirty="0">
                  <a:solidFill>
                    <a:schemeClr val="bg1"/>
                  </a:solidFill>
                </a:rPr>
                <a:t>market</a:t>
              </a:r>
              <a:r>
                <a:rPr lang="en-GB" sz="2000" dirty="0" smtClean="0">
                  <a:solidFill>
                    <a:srgbClr val="FFC000"/>
                  </a:solidFill>
                </a:rPr>
                <a:t> </a:t>
              </a:r>
              <a:r>
                <a:rPr lang="en-GB" sz="2400" b="1" dirty="0">
                  <a:solidFill>
                    <a:schemeClr val="bg1"/>
                  </a:solidFill>
                </a:rPr>
                <a:t>opportunities</a:t>
              </a:r>
              <a:r>
                <a:rPr lang="en-GB" sz="2000" dirty="0" smtClean="0">
                  <a:solidFill>
                    <a:srgbClr val="FFC000"/>
                  </a:solidFill>
                </a:rPr>
                <a:t>, and strengthen </a:t>
              </a:r>
              <a:r>
                <a:rPr lang="en-GB" sz="2400" b="1" dirty="0">
                  <a:solidFill>
                    <a:schemeClr val="bg1"/>
                  </a:solidFill>
                </a:rPr>
                <a:t>competitiveness</a:t>
              </a:r>
              <a:r>
                <a:rPr lang="en-GB" sz="2000" dirty="0" smtClean="0">
                  <a:solidFill>
                    <a:srgbClr val="FFC000"/>
                  </a:solidFill>
                </a:rPr>
                <a:t> and </a:t>
              </a:r>
              <a:r>
                <a:rPr lang="en-GB" sz="2400" b="1" dirty="0">
                  <a:solidFill>
                    <a:schemeClr val="bg1"/>
                  </a:solidFill>
                </a:rPr>
                <a:t>growth</a:t>
              </a:r>
              <a:r>
                <a:rPr lang="en-GB" sz="2000" dirty="0" smtClean="0">
                  <a:solidFill>
                    <a:srgbClr val="FFC000"/>
                  </a:solidFill>
                </a:rPr>
                <a:t> of companies, address issues related to </a:t>
              </a:r>
              <a:r>
                <a:rPr lang="en-GB" sz="2400" b="1" dirty="0">
                  <a:solidFill>
                    <a:schemeClr val="bg1"/>
                  </a:solidFill>
                </a:rPr>
                <a:t>climate</a:t>
              </a:r>
              <a:r>
                <a:rPr lang="en-GB" sz="2000" dirty="0" smtClean="0">
                  <a:solidFill>
                    <a:srgbClr val="FFC000"/>
                  </a:solidFill>
                </a:rPr>
                <a:t> </a:t>
              </a:r>
              <a:r>
                <a:rPr lang="en-GB" sz="2400" b="1" dirty="0">
                  <a:solidFill>
                    <a:schemeClr val="bg1"/>
                  </a:solidFill>
                </a:rPr>
                <a:t>change</a:t>
              </a:r>
              <a:r>
                <a:rPr lang="en-GB" sz="2000" dirty="0" smtClean="0">
                  <a:solidFill>
                    <a:srgbClr val="FFC000"/>
                  </a:solidFill>
                </a:rPr>
                <a:t> or the </a:t>
              </a:r>
              <a:r>
                <a:rPr lang="en-GB" sz="2400" b="1" dirty="0">
                  <a:solidFill>
                    <a:schemeClr val="bg1"/>
                  </a:solidFill>
                </a:rPr>
                <a:t>environment</a:t>
              </a:r>
              <a:r>
                <a:rPr lang="en-GB" sz="2000" dirty="0" smtClean="0">
                  <a:solidFill>
                    <a:srgbClr val="FFC000"/>
                  </a:solidFill>
                </a:rPr>
                <a:t>, or bring other </a:t>
              </a:r>
              <a:r>
                <a:rPr lang="en-GB" sz="2400" b="1" dirty="0">
                  <a:solidFill>
                    <a:schemeClr val="bg1"/>
                  </a:solidFill>
                </a:rPr>
                <a:t>important</a:t>
              </a:r>
              <a:r>
                <a:rPr lang="en-GB" sz="2000" dirty="0" smtClean="0">
                  <a:solidFill>
                    <a:srgbClr val="FFC000"/>
                  </a:solidFill>
                </a:rPr>
                <a:t> </a:t>
              </a:r>
              <a:r>
                <a:rPr lang="en-GB" sz="2400" b="1" dirty="0">
                  <a:solidFill>
                    <a:schemeClr val="bg1"/>
                  </a:solidFill>
                </a:rPr>
                <a:t>benefits</a:t>
              </a:r>
              <a:r>
                <a:rPr lang="en-GB" sz="2000" dirty="0" smtClean="0">
                  <a:solidFill>
                    <a:srgbClr val="FFC000"/>
                  </a:solidFill>
                </a:rPr>
                <a:t> </a:t>
              </a:r>
              <a:r>
                <a:rPr lang="en-GB" sz="2400" b="1" dirty="0">
                  <a:solidFill>
                    <a:schemeClr val="bg1"/>
                  </a:solidFill>
                </a:rPr>
                <a:t>for</a:t>
              </a:r>
              <a:r>
                <a:rPr lang="en-GB" sz="2000" dirty="0" smtClean="0">
                  <a:solidFill>
                    <a:srgbClr val="FFC000"/>
                  </a:solidFill>
                </a:rPr>
                <a:t> </a:t>
              </a:r>
              <a:r>
                <a:rPr lang="en-GB" sz="2400" b="1" dirty="0">
                  <a:solidFill>
                    <a:schemeClr val="bg1"/>
                  </a:solidFill>
                </a:rPr>
                <a:t>society</a:t>
              </a:r>
              <a:r>
                <a:rPr lang="en-GB" sz="2000" dirty="0" smtClean="0">
                  <a:solidFill>
                    <a:srgbClr val="FFC000"/>
                  </a:solidFill>
                </a:rPr>
                <a:t> </a:t>
              </a:r>
            </a:p>
            <a:p>
              <a:pPr>
                <a:spcBef>
                  <a:spcPts val="600"/>
                </a:spcBef>
                <a:spcAft>
                  <a:spcPts val="0"/>
                </a:spcAft>
              </a:pPr>
              <a:r>
                <a:rPr lang="en-GB" sz="2000" dirty="0" smtClean="0">
                  <a:solidFill>
                    <a:srgbClr val="FFC000"/>
                  </a:solidFill>
                </a:rPr>
                <a:t>Quality of the proposed measures to:</a:t>
              </a:r>
            </a:p>
            <a:p>
              <a:pPr marL="171450" indent="-171450">
                <a:spcBef>
                  <a:spcPts val="600"/>
                </a:spcBef>
                <a:spcAft>
                  <a:spcPts val="0"/>
                </a:spcAft>
                <a:buFont typeface="Arial" panose="020B0604020202020204" pitchFamily="34" charset="0"/>
                <a:buChar char="•"/>
              </a:pPr>
              <a:r>
                <a:rPr lang="en-GB" sz="2400" b="1" dirty="0">
                  <a:solidFill>
                    <a:schemeClr val="bg1"/>
                  </a:solidFill>
                </a:rPr>
                <a:t>Exploit and disseminate </a:t>
              </a:r>
              <a:r>
                <a:rPr lang="en-GB" sz="2000" dirty="0" smtClean="0">
                  <a:solidFill>
                    <a:srgbClr val="FFC000"/>
                  </a:solidFill>
                </a:rPr>
                <a:t>the project </a:t>
              </a:r>
              <a:r>
                <a:rPr lang="en-GB" sz="2400" b="1" dirty="0">
                  <a:solidFill>
                    <a:schemeClr val="bg1"/>
                  </a:solidFill>
                </a:rPr>
                <a:t>results</a:t>
              </a:r>
              <a:r>
                <a:rPr lang="en-GB" sz="2000" dirty="0" smtClean="0">
                  <a:solidFill>
                    <a:srgbClr val="FFC000"/>
                  </a:solidFill>
                </a:rPr>
                <a:t> (including management of IPR), and to manage research data where relevant</a:t>
              </a:r>
            </a:p>
            <a:p>
              <a:pPr marL="171450" indent="-171450">
                <a:spcAft>
                  <a:spcPts val="300"/>
                </a:spcAft>
                <a:buFont typeface="Arial" panose="020B0604020202020204" pitchFamily="34" charset="0"/>
                <a:buChar char="•"/>
              </a:pPr>
              <a:r>
                <a:rPr lang="en-GB" sz="2400" b="1" dirty="0">
                  <a:solidFill>
                    <a:schemeClr val="bg1"/>
                  </a:solidFill>
                </a:rPr>
                <a:t>Communicate the project activities </a:t>
              </a:r>
              <a:r>
                <a:rPr lang="en-GB" sz="2000" dirty="0" smtClean="0">
                  <a:solidFill>
                    <a:srgbClr val="FFC000"/>
                  </a:solidFill>
                </a:rPr>
                <a:t>to different target audiences </a:t>
              </a:r>
            </a:p>
            <a:p>
              <a:pPr algn="ctr" defTabSz="457200" fontAlgn="auto">
                <a:spcBef>
                  <a:spcPts val="0"/>
                </a:spcBef>
                <a:spcAft>
                  <a:spcPts val="0"/>
                </a:spcAft>
              </a:pPr>
              <a:endParaRPr lang="en-GB" sz="2000" b="0" dirty="0">
                <a:solidFill>
                  <a:schemeClr val="tx1"/>
                </a:solidFill>
                <a:ea typeface="Verdana" panose="020B0604030504040204" pitchFamily="34" charset="0"/>
                <a:cs typeface="Verdana" panose="020B0604030504040204" pitchFamily="34" charset="0"/>
              </a:endParaRPr>
            </a:p>
          </p:txBody>
        </p:sp>
        <p:sp>
          <p:nvSpPr>
            <p:cNvPr id="18" name="TextBox 17"/>
            <p:cNvSpPr txBox="1"/>
            <p:nvPr/>
          </p:nvSpPr>
          <p:spPr>
            <a:xfrm>
              <a:off x="412726" y="1196752"/>
              <a:ext cx="630882" cy="1656184"/>
            </a:xfrm>
            <a:prstGeom prst="rect">
              <a:avLst/>
            </a:prstGeom>
            <a:noFill/>
          </p:spPr>
          <p:txBody>
            <a:bodyPr vert="vert270" wrap="none" rtlCol="0">
              <a:noAutofit/>
            </a:bodyPr>
            <a:lstStyle/>
            <a:p>
              <a:pPr algn="ctr"/>
              <a:r>
                <a:rPr lang="fr-BE" sz="3600" b="1" dirty="0">
                  <a:solidFill>
                    <a:schemeClr val="bg1"/>
                  </a:solidFill>
                  <a:latin typeface="+mn-lt"/>
                </a:rPr>
                <a:t>Impact</a:t>
              </a:r>
              <a:endParaRPr lang="en-GB" sz="3600" b="1" dirty="0">
                <a:solidFill>
                  <a:schemeClr val="bg1"/>
                </a:solidFill>
                <a:latin typeface="+mn-lt"/>
              </a:endParaRPr>
            </a:p>
          </p:txBody>
        </p:sp>
      </p:grpSp>
      <p:sp>
        <p:nvSpPr>
          <p:cNvPr id="24" name="Rectangle 23"/>
          <p:cNvSpPr/>
          <p:nvPr/>
        </p:nvSpPr>
        <p:spPr>
          <a:xfrm>
            <a:off x="539552" y="548680"/>
            <a:ext cx="8496944" cy="400110"/>
          </a:xfrm>
          <a:prstGeom prst="rect">
            <a:avLst/>
          </a:prstGeom>
        </p:spPr>
        <p:txBody>
          <a:bodyPr wrap="square">
            <a:spAutoFit/>
          </a:bodyPr>
          <a:lstStyle/>
          <a:p>
            <a:r>
              <a:rPr lang="en-US" sz="2000" dirty="0">
                <a:solidFill>
                  <a:srgbClr val="0070C0"/>
                </a:solidFill>
              </a:rPr>
              <a:t>Research and Innovation Actions/Innovation Actions/Coordination Actions</a:t>
            </a:r>
            <a:endParaRPr lang="en-GB" sz="2000" dirty="0">
              <a:solidFill>
                <a:srgbClr val="0070C0"/>
              </a:solidFill>
            </a:endParaRPr>
          </a:p>
        </p:txBody>
      </p:sp>
    </p:spTree>
    <p:extLst>
      <p:ext uri="{BB962C8B-B14F-4D97-AF65-F5344CB8AC3E}">
        <p14:creationId xmlns:p14="http://schemas.microsoft.com/office/powerpoint/2010/main" val="2122018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5888"/>
            <a:ext cx="8229600" cy="936625"/>
          </a:xfrm>
        </p:spPr>
        <p:txBody>
          <a:bodyPr/>
          <a:lstStyle/>
          <a:p>
            <a:pPr marL="0" indent="0"/>
            <a:r>
              <a:rPr lang="en-US" dirty="0">
                <a:latin typeface="Calibri" charset="0"/>
                <a:ea typeface="Calibri" charset="0"/>
                <a:cs typeface="Calibri" charset="0"/>
              </a:rPr>
              <a:t>Evaluation </a:t>
            </a:r>
            <a:r>
              <a:rPr lang="en-US" dirty="0" smtClean="0">
                <a:latin typeface="Calibri" charset="0"/>
                <a:ea typeface="Calibri" charset="0"/>
                <a:cs typeface="Calibri" charset="0"/>
              </a:rPr>
              <a:t>criteria: Implementation </a:t>
            </a:r>
            <a:endParaRPr lang="fr-BE" sz="2000" dirty="0">
              <a:solidFill>
                <a:schemeClr val="tx1"/>
              </a:solidFill>
              <a:latin typeface="Calibri" charset="0"/>
              <a:ea typeface="Calibri" charset="0"/>
              <a:cs typeface="Calibri" charset="0"/>
            </a:endParaRPr>
          </a:p>
        </p:txBody>
      </p:sp>
      <p:sp>
        <p:nvSpPr>
          <p:cNvPr id="24" name="Rectangle 23"/>
          <p:cNvSpPr/>
          <p:nvPr/>
        </p:nvSpPr>
        <p:spPr>
          <a:xfrm>
            <a:off x="539552" y="548680"/>
            <a:ext cx="8496944" cy="400110"/>
          </a:xfrm>
          <a:prstGeom prst="rect">
            <a:avLst/>
          </a:prstGeom>
        </p:spPr>
        <p:txBody>
          <a:bodyPr wrap="square">
            <a:spAutoFit/>
          </a:bodyPr>
          <a:lstStyle/>
          <a:p>
            <a:r>
              <a:rPr lang="en-US" sz="2000" dirty="0">
                <a:solidFill>
                  <a:srgbClr val="0070C0"/>
                </a:solidFill>
              </a:rPr>
              <a:t>Research and Innovation Actions/Innovation Actions/Coordination Actions</a:t>
            </a:r>
            <a:endParaRPr lang="en-GB" sz="2000" dirty="0">
              <a:solidFill>
                <a:srgbClr val="0070C0"/>
              </a:solidFill>
            </a:endParaRPr>
          </a:p>
        </p:txBody>
      </p:sp>
      <p:grpSp>
        <p:nvGrpSpPr>
          <p:cNvPr id="21" name="Group 20"/>
          <p:cNvGrpSpPr/>
          <p:nvPr/>
        </p:nvGrpSpPr>
        <p:grpSpPr>
          <a:xfrm>
            <a:off x="755576" y="1070625"/>
            <a:ext cx="8280920" cy="5092180"/>
            <a:chOff x="395536" y="1196752"/>
            <a:chExt cx="8280920" cy="1656184"/>
          </a:xfrm>
        </p:grpSpPr>
        <p:sp>
          <p:nvSpPr>
            <p:cNvPr id="25" name="Rounded Rectangle 24"/>
            <p:cNvSpPr/>
            <p:nvPr/>
          </p:nvSpPr>
          <p:spPr>
            <a:xfrm>
              <a:off x="395536" y="1196752"/>
              <a:ext cx="8280920" cy="1656184"/>
            </a:xfrm>
            <a:prstGeom prst="roundRect">
              <a:avLst/>
            </a:prstGeom>
            <a:solidFill>
              <a:schemeClr val="accent1">
                <a:lumMod val="9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defTabSz="457200" fontAlgn="auto">
                <a:spcBef>
                  <a:spcPts val="0"/>
                </a:spcBef>
                <a:spcAft>
                  <a:spcPts val="0"/>
                </a:spcAft>
              </a:pPr>
              <a:endParaRPr lang="en-GB" sz="1200" b="0" dirty="0">
                <a:solidFill>
                  <a:schemeClr val="tx1"/>
                </a:solidFill>
                <a:ea typeface="Verdana" panose="020B0604030504040204" pitchFamily="34" charset="0"/>
                <a:cs typeface="Verdana" panose="020B0604030504040204" pitchFamily="34" charset="0"/>
              </a:endParaRPr>
            </a:p>
          </p:txBody>
        </p:sp>
        <p:sp>
          <p:nvSpPr>
            <p:cNvPr id="26" name="Rounded Rectangle 25"/>
            <p:cNvSpPr/>
            <p:nvPr/>
          </p:nvSpPr>
          <p:spPr>
            <a:xfrm>
              <a:off x="1176964" y="1230487"/>
              <a:ext cx="7272808" cy="1560205"/>
            </a:xfrm>
            <a:prstGeom prst="roundRect">
              <a:avLst/>
            </a:prstGeom>
            <a:solidFill>
              <a:schemeClr val="accent1">
                <a:lumMod val="50000"/>
              </a:schemeClr>
            </a:solidFill>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spcBef>
                  <a:spcPts val="600"/>
                </a:spcBef>
                <a:buFont typeface="Arial" charset="0"/>
                <a:buChar char="•"/>
              </a:pPr>
              <a:r>
                <a:rPr lang="en-GB" sz="2400" b="1" dirty="0">
                  <a:solidFill>
                    <a:schemeClr val="bg1"/>
                  </a:solidFill>
                </a:rPr>
                <a:t>Quality</a:t>
              </a:r>
              <a:r>
                <a:rPr lang="en-GB" sz="2000" dirty="0" smtClean="0">
                  <a:solidFill>
                    <a:srgbClr val="FFC000"/>
                  </a:solidFill>
                </a:rPr>
                <a:t> and </a:t>
              </a:r>
              <a:r>
                <a:rPr lang="en-GB" sz="2400" b="1" dirty="0">
                  <a:solidFill>
                    <a:schemeClr val="bg1"/>
                  </a:solidFill>
                </a:rPr>
                <a:t>effectiveness</a:t>
              </a:r>
              <a:r>
                <a:rPr lang="en-GB" sz="2000" dirty="0" smtClean="0">
                  <a:solidFill>
                    <a:srgbClr val="FFC000"/>
                  </a:solidFill>
                </a:rPr>
                <a:t> of the </a:t>
              </a:r>
              <a:r>
                <a:rPr lang="en-GB" sz="2400" b="1" dirty="0">
                  <a:solidFill>
                    <a:schemeClr val="bg1"/>
                  </a:solidFill>
                </a:rPr>
                <a:t>work plan</a:t>
              </a:r>
              <a:r>
                <a:rPr lang="en-GB" sz="2000" dirty="0" smtClean="0">
                  <a:solidFill>
                    <a:srgbClr val="FFC000"/>
                  </a:solidFill>
                </a:rPr>
                <a:t>, including extent to which the </a:t>
              </a:r>
              <a:r>
                <a:rPr lang="en-GB" sz="2400" b="1" dirty="0">
                  <a:solidFill>
                    <a:schemeClr val="bg1"/>
                  </a:solidFill>
                </a:rPr>
                <a:t>resources</a:t>
              </a:r>
              <a:r>
                <a:rPr lang="en-GB" sz="2000" dirty="0" smtClean="0">
                  <a:solidFill>
                    <a:srgbClr val="FFC000"/>
                  </a:solidFill>
                </a:rPr>
                <a:t> assigned to </a:t>
              </a:r>
              <a:r>
                <a:rPr lang="en-GB" sz="2400" b="1" dirty="0">
                  <a:solidFill>
                    <a:schemeClr val="bg1"/>
                  </a:solidFill>
                </a:rPr>
                <a:t>work</a:t>
              </a:r>
              <a:r>
                <a:rPr lang="en-GB" sz="2000" dirty="0" smtClean="0">
                  <a:solidFill>
                    <a:srgbClr val="FFC000"/>
                  </a:solidFill>
                </a:rPr>
                <a:t> </a:t>
              </a:r>
              <a:r>
                <a:rPr lang="en-GB" sz="2400" b="1" dirty="0">
                  <a:solidFill>
                    <a:schemeClr val="bg1"/>
                  </a:solidFill>
                </a:rPr>
                <a:t>packages</a:t>
              </a:r>
              <a:r>
                <a:rPr lang="en-GB" sz="2000" dirty="0" smtClean="0">
                  <a:solidFill>
                    <a:srgbClr val="FFC000"/>
                  </a:solidFill>
                </a:rPr>
                <a:t> are in line with their objectives and </a:t>
              </a:r>
              <a:r>
                <a:rPr lang="en-GB" sz="2400" b="1" dirty="0">
                  <a:solidFill>
                    <a:schemeClr val="bg1"/>
                  </a:solidFill>
                </a:rPr>
                <a:t>deliverables</a:t>
              </a:r>
            </a:p>
            <a:p>
              <a:pPr marL="342900" indent="-342900">
                <a:spcBef>
                  <a:spcPts val="600"/>
                </a:spcBef>
                <a:buFont typeface="Arial" charset="0"/>
                <a:buChar char="•"/>
              </a:pPr>
              <a:r>
                <a:rPr lang="en-GB" sz="2000" dirty="0" smtClean="0">
                  <a:solidFill>
                    <a:srgbClr val="FFC000"/>
                  </a:solidFill>
                </a:rPr>
                <a:t>Appropriateness of the </a:t>
              </a:r>
              <a:r>
                <a:rPr lang="en-GB" sz="2400" b="1" dirty="0">
                  <a:solidFill>
                    <a:schemeClr val="bg1"/>
                  </a:solidFill>
                </a:rPr>
                <a:t>management structures </a:t>
              </a:r>
              <a:r>
                <a:rPr lang="en-GB" sz="2000" dirty="0" smtClean="0">
                  <a:solidFill>
                    <a:srgbClr val="FFC000"/>
                  </a:solidFill>
                </a:rPr>
                <a:t>and </a:t>
              </a:r>
              <a:r>
                <a:rPr lang="en-GB" sz="2400" b="1" dirty="0">
                  <a:solidFill>
                    <a:schemeClr val="bg1"/>
                  </a:solidFill>
                </a:rPr>
                <a:t>procedures</a:t>
              </a:r>
              <a:r>
                <a:rPr lang="en-GB" sz="2000" dirty="0" smtClean="0">
                  <a:solidFill>
                    <a:srgbClr val="FFC000"/>
                  </a:solidFill>
                </a:rPr>
                <a:t>, including </a:t>
              </a:r>
              <a:r>
                <a:rPr lang="en-GB" sz="2400" b="1" dirty="0">
                  <a:solidFill>
                    <a:schemeClr val="bg1"/>
                  </a:solidFill>
                </a:rPr>
                <a:t>risk</a:t>
              </a:r>
              <a:r>
                <a:rPr lang="en-GB" sz="2000" dirty="0" smtClean="0">
                  <a:solidFill>
                    <a:srgbClr val="FFC000"/>
                  </a:solidFill>
                </a:rPr>
                <a:t> and </a:t>
              </a:r>
              <a:r>
                <a:rPr lang="en-GB" sz="2400" b="1" dirty="0">
                  <a:solidFill>
                    <a:schemeClr val="bg1"/>
                  </a:solidFill>
                </a:rPr>
                <a:t>innovation management</a:t>
              </a:r>
            </a:p>
            <a:p>
              <a:pPr marL="342900" indent="-342900">
                <a:spcBef>
                  <a:spcPts val="600"/>
                </a:spcBef>
                <a:buFont typeface="Arial" charset="0"/>
                <a:buChar char="•"/>
              </a:pPr>
              <a:r>
                <a:rPr lang="en-GB" sz="2400" b="1" dirty="0">
                  <a:solidFill>
                    <a:schemeClr val="bg1"/>
                  </a:solidFill>
                </a:rPr>
                <a:t>Complementarity</a:t>
              </a:r>
              <a:r>
                <a:rPr lang="en-GB" sz="2000" dirty="0" smtClean="0">
                  <a:solidFill>
                    <a:srgbClr val="FFC000"/>
                  </a:solidFill>
                </a:rPr>
                <a:t> </a:t>
              </a:r>
              <a:r>
                <a:rPr lang="en-GB" sz="2400" b="1" dirty="0">
                  <a:solidFill>
                    <a:schemeClr val="bg1"/>
                  </a:solidFill>
                </a:rPr>
                <a:t>of</a:t>
              </a:r>
              <a:r>
                <a:rPr lang="en-GB" sz="2000" dirty="0" smtClean="0">
                  <a:solidFill>
                    <a:srgbClr val="FFC000"/>
                  </a:solidFill>
                </a:rPr>
                <a:t> the </a:t>
              </a:r>
              <a:r>
                <a:rPr lang="en-GB" sz="2400" b="1" dirty="0">
                  <a:solidFill>
                    <a:schemeClr val="bg1"/>
                  </a:solidFill>
                </a:rPr>
                <a:t>participants</a:t>
              </a:r>
              <a:r>
                <a:rPr lang="en-GB" sz="2000" dirty="0" smtClean="0">
                  <a:solidFill>
                    <a:srgbClr val="FFC000"/>
                  </a:solidFill>
                </a:rPr>
                <a:t> and extent to which the </a:t>
              </a:r>
              <a:r>
                <a:rPr lang="en-GB" sz="2400" b="1" dirty="0">
                  <a:solidFill>
                    <a:schemeClr val="bg1"/>
                  </a:solidFill>
                </a:rPr>
                <a:t>consortium as a whole </a:t>
              </a:r>
              <a:r>
                <a:rPr lang="en-GB" sz="2000" dirty="0" smtClean="0">
                  <a:solidFill>
                    <a:srgbClr val="FFC000"/>
                  </a:solidFill>
                </a:rPr>
                <a:t>brings together the necessary expertise </a:t>
              </a:r>
            </a:p>
            <a:p>
              <a:pPr marL="342900" indent="-342900">
                <a:spcBef>
                  <a:spcPts val="600"/>
                </a:spcBef>
                <a:buFont typeface="Arial" charset="0"/>
                <a:buChar char="•"/>
              </a:pPr>
              <a:r>
                <a:rPr lang="en-GB" sz="2400" b="1" dirty="0">
                  <a:solidFill>
                    <a:schemeClr val="bg1"/>
                  </a:solidFill>
                </a:rPr>
                <a:t>Appropriateness</a:t>
              </a:r>
              <a:r>
                <a:rPr lang="en-GB" sz="2000" dirty="0" smtClean="0">
                  <a:solidFill>
                    <a:srgbClr val="FFC000"/>
                  </a:solidFill>
                  <a:ea typeface="Verdana" panose="020B0604030504040204" pitchFamily="34" charset="0"/>
                  <a:cs typeface="Verdana" panose="020B0604030504040204" pitchFamily="34" charset="0"/>
                </a:rPr>
                <a:t> of the </a:t>
              </a:r>
              <a:r>
                <a:rPr lang="en-GB" sz="2400" b="1" dirty="0">
                  <a:solidFill>
                    <a:schemeClr val="bg1"/>
                  </a:solidFill>
                </a:rPr>
                <a:t>allocation</a:t>
              </a:r>
              <a:r>
                <a:rPr lang="en-GB" sz="2000" dirty="0" smtClean="0">
                  <a:solidFill>
                    <a:srgbClr val="FFC000"/>
                  </a:solidFill>
                  <a:ea typeface="Verdana" panose="020B0604030504040204" pitchFamily="34" charset="0"/>
                  <a:cs typeface="Verdana" panose="020B0604030504040204" pitchFamily="34" charset="0"/>
                </a:rPr>
                <a:t> </a:t>
              </a:r>
              <a:r>
                <a:rPr lang="en-GB" sz="2400" b="1" dirty="0">
                  <a:solidFill>
                    <a:schemeClr val="bg1"/>
                  </a:solidFill>
                </a:rPr>
                <a:t>of</a:t>
              </a:r>
              <a:r>
                <a:rPr lang="en-GB" sz="2000" dirty="0" smtClean="0">
                  <a:solidFill>
                    <a:srgbClr val="FFC000"/>
                  </a:solidFill>
                  <a:ea typeface="Verdana" panose="020B0604030504040204" pitchFamily="34" charset="0"/>
                  <a:cs typeface="Verdana" panose="020B0604030504040204" pitchFamily="34" charset="0"/>
                </a:rPr>
                <a:t> </a:t>
              </a:r>
              <a:r>
                <a:rPr lang="en-GB" sz="2400" b="1" dirty="0">
                  <a:solidFill>
                    <a:schemeClr val="bg1"/>
                  </a:solidFill>
                </a:rPr>
                <a:t>tasks</a:t>
              </a:r>
              <a:r>
                <a:rPr lang="en-GB" sz="2000" dirty="0" smtClean="0">
                  <a:solidFill>
                    <a:srgbClr val="FFC000"/>
                  </a:solidFill>
                  <a:ea typeface="Verdana" panose="020B0604030504040204" pitchFamily="34" charset="0"/>
                  <a:cs typeface="Verdana" panose="020B0604030504040204" pitchFamily="34" charset="0"/>
                </a:rPr>
                <a:t>, ensuring that </a:t>
              </a:r>
              <a:r>
                <a:rPr lang="en-GB" sz="2400" b="1" dirty="0">
                  <a:solidFill>
                    <a:schemeClr val="bg1"/>
                  </a:solidFill>
                </a:rPr>
                <a:t>all participants have a valid role</a:t>
              </a:r>
              <a:r>
                <a:rPr lang="en-GB" sz="2000" dirty="0" smtClean="0">
                  <a:solidFill>
                    <a:srgbClr val="FFC000"/>
                  </a:solidFill>
                  <a:ea typeface="Verdana" panose="020B0604030504040204" pitchFamily="34" charset="0"/>
                  <a:cs typeface="Verdana" panose="020B0604030504040204" pitchFamily="34" charset="0"/>
                </a:rPr>
                <a:t> and adequate resources in the project to fulfil that role</a:t>
              </a:r>
              <a:endParaRPr lang="en-GB" sz="2000" dirty="0">
                <a:solidFill>
                  <a:schemeClr val="tx1"/>
                </a:solidFill>
                <a:ea typeface="Verdana" panose="020B0604030504040204" pitchFamily="34" charset="0"/>
                <a:cs typeface="Verdana" panose="020B0604030504040204" pitchFamily="34" charset="0"/>
              </a:endParaRPr>
            </a:p>
          </p:txBody>
        </p:sp>
        <p:sp>
          <p:nvSpPr>
            <p:cNvPr id="27" name="TextBox 26"/>
            <p:cNvSpPr txBox="1"/>
            <p:nvPr/>
          </p:nvSpPr>
          <p:spPr>
            <a:xfrm>
              <a:off x="395536" y="1196752"/>
              <a:ext cx="648072" cy="1656184"/>
            </a:xfrm>
            <a:prstGeom prst="rect">
              <a:avLst/>
            </a:prstGeom>
            <a:noFill/>
          </p:spPr>
          <p:txBody>
            <a:bodyPr vert="vert270" wrap="square" rtlCol="0">
              <a:noAutofit/>
            </a:bodyPr>
            <a:lstStyle/>
            <a:p>
              <a:pPr algn="ctr"/>
              <a:r>
                <a:rPr lang="en-US" sz="3200" b="1" dirty="0">
                  <a:solidFill>
                    <a:schemeClr val="bg1"/>
                  </a:solidFill>
                  <a:latin typeface="+mn-lt"/>
                </a:rPr>
                <a:t>Implementation</a:t>
              </a:r>
              <a:r>
                <a:rPr lang="en-US" dirty="0" smtClean="0">
                  <a:solidFill>
                    <a:schemeClr val="tx1"/>
                  </a:solidFill>
                </a:rPr>
                <a:t> </a:t>
              </a:r>
              <a:endParaRPr lang="en-GB" dirty="0">
                <a:solidFill>
                  <a:schemeClr val="tx1"/>
                </a:solidFill>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496944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64083"/>
            <a:ext cx="8229600" cy="498066"/>
          </a:xfrm>
        </p:spPr>
        <p:txBody>
          <a:bodyPr>
            <a:normAutofit/>
          </a:bodyPr>
          <a:lstStyle/>
          <a:p>
            <a:pPr marL="0" indent="0"/>
            <a:r>
              <a:rPr lang="en-US" sz="2800" dirty="0">
                <a:latin typeface="Calibri" charset="0"/>
                <a:ea typeface="Calibri" charset="0"/>
                <a:cs typeface="Calibri" charset="0"/>
              </a:rPr>
              <a:t>Evaluation </a:t>
            </a:r>
            <a:r>
              <a:rPr lang="en-US" sz="2800" dirty="0" smtClean="0">
                <a:latin typeface="Calibri" charset="0"/>
                <a:ea typeface="Calibri" charset="0"/>
                <a:cs typeface="Calibri" charset="0"/>
              </a:rPr>
              <a:t>criteria</a:t>
            </a:r>
            <a:r>
              <a:rPr lang="en-US" sz="2800" smtClean="0">
                <a:latin typeface="Calibri" charset="0"/>
                <a:ea typeface="Calibri" charset="0"/>
                <a:cs typeface="Calibri" charset="0"/>
              </a:rPr>
              <a:t>: Differences with SME Instrument</a:t>
            </a:r>
            <a:endParaRPr lang="fr-BE" sz="1800" dirty="0">
              <a:solidFill>
                <a:schemeClr val="tx1"/>
              </a:solidFill>
              <a:latin typeface="Calibri" charset="0"/>
              <a:ea typeface="Calibri" charset="0"/>
              <a:cs typeface="Calibri" charset="0"/>
            </a:endParaRPr>
          </a:p>
        </p:txBody>
      </p:sp>
      <p:grpSp>
        <p:nvGrpSpPr>
          <p:cNvPr id="31" name="Group 30"/>
          <p:cNvGrpSpPr/>
          <p:nvPr/>
        </p:nvGrpSpPr>
        <p:grpSpPr>
          <a:xfrm>
            <a:off x="630991" y="1059357"/>
            <a:ext cx="8372361" cy="1370334"/>
            <a:chOff x="395536" y="1196752"/>
            <a:chExt cx="8280920" cy="1656184"/>
          </a:xfrm>
        </p:grpSpPr>
        <p:sp>
          <p:nvSpPr>
            <p:cNvPr id="32" name="Rounded Rectangle 31"/>
            <p:cNvSpPr/>
            <p:nvPr/>
          </p:nvSpPr>
          <p:spPr>
            <a:xfrm>
              <a:off x="395536" y="1196752"/>
              <a:ext cx="8280920" cy="1656184"/>
            </a:xfrm>
            <a:prstGeom prst="roundRect">
              <a:avLst/>
            </a:prstGeom>
            <a:solidFill>
              <a:schemeClr val="accent1">
                <a:lumMod val="9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defTabSz="457200" fontAlgn="auto">
                <a:spcBef>
                  <a:spcPts val="0"/>
                </a:spcBef>
                <a:spcAft>
                  <a:spcPts val="0"/>
                </a:spcAft>
              </a:pPr>
              <a:endParaRPr lang="en-GB" sz="1200" b="0" dirty="0">
                <a:solidFill>
                  <a:schemeClr val="tx1"/>
                </a:solidFill>
                <a:ea typeface="Verdana" panose="020B0604030504040204" pitchFamily="34" charset="0"/>
                <a:cs typeface="Verdana" panose="020B0604030504040204" pitchFamily="34" charset="0"/>
              </a:endParaRPr>
            </a:p>
          </p:txBody>
        </p:sp>
        <p:sp>
          <p:nvSpPr>
            <p:cNvPr id="33" name="Rounded Rectangle 32"/>
            <p:cNvSpPr/>
            <p:nvPr/>
          </p:nvSpPr>
          <p:spPr>
            <a:xfrm>
              <a:off x="943710" y="1273751"/>
              <a:ext cx="7516723" cy="1502186"/>
            </a:xfrm>
            <a:prstGeom prst="roundRect">
              <a:avLst/>
            </a:prstGeom>
            <a:solidFill>
              <a:schemeClr val="accent1">
                <a:lumMod val="50000"/>
              </a:schemeClr>
            </a:solidFill>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indent="-168275">
                <a:spcBef>
                  <a:spcPts val="600"/>
                </a:spcBef>
                <a:buFont typeface="Arial" charset="0"/>
                <a:buChar char="•"/>
              </a:pPr>
              <a:r>
                <a:rPr lang="en-GB" sz="2800" dirty="0" smtClean="0">
                  <a:solidFill>
                    <a:srgbClr val="FFC000"/>
                  </a:solidFill>
                </a:rPr>
                <a:t>Proposed </a:t>
              </a:r>
              <a:r>
                <a:rPr lang="en-US" sz="3200" b="1" dirty="0">
                  <a:solidFill>
                    <a:schemeClr val="bg1"/>
                  </a:solidFill>
                </a:rPr>
                <a:t>work is ambitious</a:t>
              </a:r>
              <a:r>
                <a:rPr lang="en-US" sz="2800" dirty="0" smtClean="0">
                  <a:solidFill>
                    <a:schemeClr val="bg1"/>
                  </a:solidFill>
                </a:rPr>
                <a:t>,</a:t>
              </a:r>
              <a:r>
                <a:rPr lang="en-GB" sz="2800" dirty="0" smtClean="0">
                  <a:solidFill>
                    <a:srgbClr val="FFC000"/>
                  </a:solidFill>
                </a:rPr>
                <a:t> </a:t>
              </a:r>
              <a:r>
                <a:rPr lang="en-GB" sz="2800" dirty="0">
                  <a:solidFill>
                    <a:srgbClr val="FFC000"/>
                  </a:solidFill>
                </a:rPr>
                <a:t>beyond the state of the art, and demonstrates innovation </a:t>
              </a:r>
              <a:r>
                <a:rPr lang="en-GB" sz="2800" dirty="0" smtClean="0">
                  <a:solidFill>
                    <a:srgbClr val="FFC000"/>
                  </a:solidFill>
                </a:rPr>
                <a:t>potential</a:t>
              </a:r>
              <a:endParaRPr lang="en-GB" sz="2400" dirty="0">
                <a:solidFill>
                  <a:srgbClr val="FFC000"/>
                </a:solidFill>
              </a:endParaRPr>
            </a:p>
          </p:txBody>
        </p:sp>
        <p:sp>
          <p:nvSpPr>
            <p:cNvPr id="34" name="TextBox 33"/>
            <p:cNvSpPr txBox="1"/>
            <p:nvPr/>
          </p:nvSpPr>
          <p:spPr>
            <a:xfrm>
              <a:off x="395536" y="1196752"/>
              <a:ext cx="440162" cy="1656184"/>
            </a:xfrm>
            <a:prstGeom prst="rect">
              <a:avLst/>
            </a:prstGeom>
            <a:noFill/>
          </p:spPr>
          <p:txBody>
            <a:bodyPr vert="vert270" wrap="none" rtlCol="0">
              <a:noAutofit/>
            </a:bodyPr>
            <a:lstStyle/>
            <a:p>
              <a:pPr algn="ctr"/>
              <a:r>
                <a:rPr lang="fr-BE" sz="2000" b="1" dirty="0" smtClean="0">
                  <a:solidFill>
                    <a:schemeClr val="bg1"/>
                  </a:solidFill>
                </a:rPr>
                <a:t>Excellence</a:t>
              </a:r>
              <a:endParaRPr lang="en-GB" sz="2000" b="1" dirty="0">
                <a:solidFill>
                  <a:schemeClr val="bg1"/>
                </a:solidFill>
                <a:ea typeface="Verdana" panose="020B0604030504040204" pitchFamily="34" charset="0"/>
                <a:cs typeface="Verdana" panose="020B0604030504040204" pitchFamily="34" charset="0"/>
              </a:endParaRPr>
            </a:p>
          </p:txBody>
        </p:sp>
      </p:grpSp>
      <p:grpSp>
        <p:nvGrpSpPr>
          <p:cNvPr id="35" name="Group 34"/>
          <p:cNvGrpSpPr/>
          <p:nvPr/>
        </p:nvGrpSpPr>
        <p:grpSpPr>
          <a:xfrm>
            <a:off x="630993" y="2493400"/>
            <a:ext cx="8372360" cy="1569149"/>
            <a:chOff x="395536" y="1196752"/>
            <a:chExt cx="8280920" cy="1656184"/>
          </a:xfrm>
        </p:grpSpPr>
        <p:sp>
          <p:nvSpPr>
            <p:cNvPr id="36" name="Rounded Rectangle 35"/>
            <p:cNvSpPr/>
            <p:nvPr/>
          </p:nvSpPr>
          <p:spPr>
            <a:xfrm>
              <a:off x="395536" y="1196752"/>
              <a:ext cx="8280920" cy="1656184"/>
            </a:xfrm>
            <a:prstGeom prst="roundRect">
              <a:avLst/>
            </a:prstGeom>
            <a:solidFill>
              <a:schemeClr val="accent1">
                <a:lumMod val="9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defTabSz="457200" fontAlgn="auto">
                <a:spcBef>
                  <a:spcPts val="0"/>
                </a:spcBef>
                <a:spcAft>
                  <a:spcPts val="0"/>
                </a:spcAft>
              </a:pPr>
              <a:endParaRPr lang="en-GB" sz="1200" b="0" dirty="0">
                <a:solidFill>
                  <a:schemeClr val="tx1"/>
                </a:solidFill>
                <a:ea typeface="Verdana" panose="020B0604030504040204" pitchFamily="34" charset="0"/>
                <a:cs typeface="Verdana" panose="020B0604030504040204" pitchFamily="34" charset="0"/>
              </a:endParaRPr>
            </a:p>
          </p:txBody>
        </p:sp>
        <p:sp>
          <p:nvSpPr>
            <p:cNvPr id="37" name="Rounded Rectangle 36"/>
            <p:cNvSpPr/>
            <p:nvPr/>
          </p:nvSpPr>
          <p:spPr>
            <a:xfrm>
              <a:off x="937723" y="1196753"/>
              <a:ext cx="7522708" cy="1584176"/>
            </a:xfrm>
            <a:prstGeom prst="roundRect">
              <a:avLst/>
            </a:prstGeom>
            <a:solidFill>
              <a:schemeClr val="accent1">
                <a:lumMod val="50000"/>
              </a:schemeClr>
            </a:solidFill>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spcAft>
                  <a:spcPts val="0"/>
                </a:spcAft>
              </a:pPr>
              <a:r>
                <a:rPr lang="en-GB" sz="3000" b="1" dirty="0" smtClean="0">
                  <a:solidFill>
                    <a:schemeClr val="bg1"/>
                  </a:solidFill>
                </a:rPr>
                <a:t>Emphasis </a:t>
              </a:r>
              <a:r>
                <a:rPr lang="en-GB" sz="3000" b="1" dirty="0">
                  <a:solidFill>
                    <a:schemeClr val="bg1"/>
                  </a:solidFill>
                </a:rPr>
                <a:t>on Exploitation &amp; </a:t>
              </a:r>
              <a:r>
                <a:rPr lang="en-GB" sz="3000" b="1" dirty="0" smtClean="0">
                  <a:solidFill>
                    <a:schemeClr val="bg1"/>
                  </a:solidFill>
                </a:rPr>
                <a:t>Commercialisation</a:t>
              </a:r>
              <a:endParaRPr lang="en-GB" sz="3000" b="1" dirty="0">
                <a:solidFill>
                  <a:schemeClr val="bg1"/>
                </a:solidFill>
              </a:endParaRPr>
            </a:p>
            <a:p>
              <a:pPr marL="171450" indent="-171450">
                <a:spcBef>
                  <a:spcPts val="600"/>
                </a:spcBef>
                <a:spcAft>
                  <a:spcPts val="0"/>
                </a:spcAft>
                <a:buFont typeface="Arial" panose="020B0604020202020204" pitchFamily="34" charset="0"/>
                <a:buChar char="•"/>
              </a:pPr>
              <a:r>
                <a:rPr lang="en-GB" sz="2000" dirty="0">
                  <a:solidFill>
                    <a:srgbClr val="FFC000"/>
                  </a:solidFill>
                </a:rPr>
                <a:t>Exploit and disseminate the project results (including management of IPR), and to manage research data where relevant</a:t>
              </a:r>
            </a:p>
            <a:p>
              <a:pPr marL="171450" indent="-171450" algn="ctr" defTabSz="457200" fontAlgn="auto">
                <a:spcBef>
                  <a:spcPts val="0"/>
                </a:spcBef>
                <a:spcAft>
                  <a:spcPts val="0"/>
                </a:spcAft>
                <a:buFont typeface="Arial" charset="0"/>
                <a:buChar char="•"/>
              </a:pPr>
              <a:endParaRPr lang="en-GB" sz="1200" b="0" dirty="0">
                <a:solidFill>
                  <a:schemeClr val="tx1"/>
                </a:solidFill>
                <a:ea typeface="Verdana" panose="020B0604030504040204" pitchFamily="34" charset="0"/>
                <a:cs typeface="Verdana" panose="020B0604030504040204" pitchFamily="34" charset="0"/>
              </a:endParaRPr>
            </a:p>
          </p:txBody>
        </p:sp>
        <p:sp>
          <p:nvSpPr>
            <p:cNvPr id="38" name="TextBox 37"/>
            <p:cNvSpPr txBox="1"/>
            <p:nvPr/>
          </p:nvSpPr>
          <p:spPr>
            <a:xfrm>
              <a:off x="395536" y="1196752"/>
              <a:ext cx="440162" cy="1656184"/>
            </a:xfrm>
            <a:prstGeom prst="rect">
              <a:avLst/>
            </a:prstGeom>
            <a:noFill/>
          </p:spPr>
          <p:txBody>
            <a:bodyPr vert="vert270" wrap="none" rtlCol="0">
              <a:noAutofit/>
            </a:bodyPr>
            <a:lstStyle/>
            <a:p>
              <a:pPr algn="ctr"/>
              <a:r>
                <a:rPr lang="fr-BE" sz="2000" b="1" dirty="0">
                  <a:solidFill>
                    <a:schemeClr val="bg1"/>
                  </a:solidFill>
                </a:rPr>
                <a:t>Impact</a:t>
              </a:r>
              <a:endParaRPr lang="en-GB" sz="2000" b="1" dirty="0">
                <a:solidFill>
                  <a:schemeClr val="bg1"/>
                </a:solidFill>
              </a:endParaRPr>
            </a:p>
          </p:txBody>
        </p:sp>
      </p:grpSp>
      <p:grpSp>
        <p:nvGrpSpPr>
          <p:cNvPr id="39" name="Group 38"/>
          <p:cNvGrpSpPr/>
          <p:nvPr/>
        </p:nvGrpSpPr>
        <p:grpSpPr>
          <a:xfrm>
            <a:off x="630990" y="4126258"/>
            <a:ext cx="8372361" cy="1872208"/>
            <a:chOff x="395536" y="1196752"/>
            <a:chExt cx="8280920" cy="1656184"/>
          </a:xfrm>
        </p:grpSpPr>
        <p:sp>
          <p:nvSpPr>
            <p:cNvPr id="40" name="Rounded Rectangle 39"/>
            <p:cNvSpPr/>
            <p:nvPr/>
          </p:nvSpPr>
          <p:spPr>
            <a:xfrm>
              <a:off x="395536" y="1196752"/>
              <a:ext cx="8280920" cy="1656184"/>
            </a:xfrm>
            <a:prstGeom prst="roundRect">
              <a:avLst/>
            </a:prstGeom>
            <a:solidFill>
              <a:schemeClr val="accent1">
                <a:lumMod val="9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defTabSz="457200" fontAlgn="auto">
                <a:spcBef>
                  <a:spcPts val="0"/>
                </a:spcBef>
                <a:spcAft>
                  <a:spcPts val="0"/>
                </a:spcAft>
              </a:pPr>
              <a:endParaRPr lang="en-GB" sz="1200" b="0" dirty="0">
                <a:solidFill>
                  <a:schemeClr val="tx1"/>
                </a:solidFill>
                <a:ea typeface="Verdana" panose="020B0604030504040204" pitchFamily="34" charset="0"/>
                <a:cs typeface="Verdana" panose="020B0604030504040204" pitchFamily="34" charset="0"/>
              </a:endParaRPr>
            </a:p>
          </p:txBody>
        </p:sp>
        <p:sp>
          <p:nvSpPr>
            <p:cNvPr id="41" name="Rounded Rectangle 40"/>
            <p:cNvSpPr/>
            <p:nvPr/>
          </p:nvSpPr>
          <p:spPr>
            <a:xfrm>
              <a:off x="937726" y="1302172"/>
              <a:ext cx="7522707" cy="1478755"/>
            </a:xfrm>
            <a:prstGeom prst="roundRect">
              <a:avLst/>
            </a:prstGeom>
            <a:solidFill>
              <a:schemeClr val="accent1">
                <a:lumMod val="50000"/>
              </a:schemeClr>
            </a:solidFill>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1450" indent="-171450">
                <a:spcBef>
                  <a:spcPts val="600"/>
                </a:spcBef>
                <a:buFont typeface="Arial" panose="020B0604020202020204" pitchFamily="34" charset="0"/>
                <a:buChar char="•"/>
              </a:pPr>
              <a:r>
                <a:rPr lang="en-GB" sz="2800" dirty="0">
                  <a:solidFill>
                    <a:srgbClr val="FFC000"/>
                  </a:solidFill>
                </a:rPr>
                <a:t>Quality and effectiveness of the work plan </a:t>
              </a:r>
              <a:r>
                <a:rPr lang="mr-IN" sz="2800" dirty="0">
                  <a:solidFill>
                    <a:srgbClr val="FFC000"/>
                  </a:solidFill>
                </a:rPr>
                <a:t>…</a:t>
              </a:r>
              <a:endParaRPr lang="en-GB" sz="2800" dirty="0">
                <a:solidFill>
                  <a:srgbClr val="FFC000"/>
                </a:solidFill>
              </a:endParaRPr>
            </a:p>
            <a:p>
              <a:pPr algn="ctr" defTabSz="457200" fontAlgn="auto">
                <a:spcBef>
                  <a:spcPts val="0"/>
                </a:spcBef>
                <a:spcAft>
                  <a:spcPts val="0"/>
                </a:spcAft>
              </a:pPr>
              <a:endParaRPr lang="en-GB" sz="1100" b="0" dirty="0">
                <a:solidFill>
                  <a:schemeClr val="tx1"/>
                </a:solidFill>
                <a:ea typeface="Verdana" panose="020B0604030504040204" pitchFamily="34" charset="0"/>
                <a:cs typeface="Verdana" panose="020B0604030504040204" pitchFamily="34" charset="0"/>
              </a:endParaRPr>
            </a:p>
          </p:txBody>
        </p:sp>
        <p:sp>
          <p:nvSpPr>
            <p:cNvPr id="42" name="TextBox 41"/>
            <p:cNvSpPr txBox="1"/>
            <p:nvPr/>
          </p:nvSpPr>
          <p:spPr>
            <a:xfrm>
              <a:off x="486976" y="1196752"/>
              <a:ext cx="556632" cy="1656184"/>
            </a:xfrm>
            <a:prstGeom prst="rect">
              <a:avLst/>
            </a:prstGeom>
            <a:noFill/>
          </p:spPr>
          <p:txBody>
            <a:bodyPr vert="vert270" wrap="square" rtlCol="0">
              <a:noAutofit/>
            </a:bodyPr>
            <a:lstStyle/>
            <a:p>
              <a:pPr algn="ctr"/>
              <a:r>
                <a:rPr lang="en-US" dirty="0" smtClean="0">
                  <a:solidFill>
                    <a:schemeClr val="bg1"/>
                  </a:solidFill>
                </a:rPr>
                <a:t>Implementation </a:t>
              </a:r>
              <a:endParaRPr lang="en-GB" sz="1200" dirty="0">
                <a:solidFill>
                  <a:schemeClr val="bg1"/>
                </a:solidFill>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32649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alphaModFix amt="2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0" y="1054100"/>
            <a:ext cx="9144000" cy="5130800"/>
          </a:xfrm>
          <a:prstGeom prst="rect">
            <a:avLst/>
          </a:prstGeom>
        </p:spPr>
      </p:pic>
      <p:sp>
        <p:nvSpPr>
          <p:cNvPr id="2" name="Title 1"/>
          <p:cNvSpPr>
            <a:spLocks noGrp="1"/>
          </p:cNvSpPr>
          <p:nvPr>
            <p:ph type="title"/>
          </p:nvPr>
        </p:nvSpPr>
        <p:spPr>
          <a:ln w="12700">
            <a:miter lim="400000"/>
          </a:ln>
        </p:spPr>
        <p:txBody>
          <a:bodyPr lIns="45719" rIns="45719" anchor="ctr">
            <a:normAutofit/>
          </a:bodyPr>
          <a:lstStyle/>
          <a:p>
            <a:r>
              <a:rPr lang="en-US" sz="3600" b="0" dirty="0" smtClean="0">
                <a:latin typeface="Calibri" charset="0"/>
                <a:ea typeface="Calibri" charset="0"/>
                <a:cs typeface="Calibri" charset="0"/>
              </a:rPr>
              <a:t>Evaluation criteria: Let’s wrap it up:</a:t>
            </a:r>
            <a:endParaRPr lang="en-GB" sz="3600" b="0" dirty="0">
              <a:latin typeface="Calibri" charset="0"/>
              <a:ea typeface="Calibri" charset="0"/>
              <a:cs typeface="Calibri" charset="0"/>
            </a:endParaRPr>
          </a:p>
        </p:txBody>
      </p:sp>
      <p:sp>
        <p:nvSpPr>
          <p:cNvPr id="3" name="Content Placeholder 2"/>
          <p:cNvSpPr>
            <a:spLocks noGrp="1"/>
          </p:cNvSpPr>
          <p:nvPr>
            <p:ph idx="1"/>
          </p:nvPr>
        </p:nvSpPr>
        <p:spPr>
          <a:xfrm>
            <a:off x="831846" y="1054100"/>
            <a:ext cx="8312153" cy="5130800"/>
          </a:xfrm>
        </p:spPr>
        <p:txBody>
          <a:bodyPr>
            <a:noAutofit/>
          </a:bodyPr>
          <a:lstStyle/>
          <a:p>
            <a:pPr marL="342900" indent="-342900">
              <a:lnSpc>
                <a:spcPct val="100000"/>
              </a:lnSpc>
              <a:spcBef>
                <a:spcPts val="300"/>
              </a:spcBef>
              <a:spcAft>
                <a:spcPts val="300"/>
              </a:spcAft>
              <a:buFont typeface="Arial" panose="020B0604020202020204" pitchFamily="34" charset="0"/>
              <a:buChar char="•"/>
            </a:pPr>
            <a:r>
              <a:rPr lang="en-US" sz="2400" dirty="0" smtClean="0">
                <a:latin typeface="+mn-lt"/>
              </a:rPr>
              <a:t>Is it </a:t>
            </a:r>
            <a:r>
              <a:rPr lang="en-US" sz="2400" b="1" dirty="0">
                <a:solidFill>
                  <a:schemeClr val="accent2">
                    <a:lumMod val="75000"/>
                  </a:schemeClr>
                </a:solidFill>
                <a:latin typeface="+mn-lt"/>
              </a:rPr>
              <a:t>in Scope </a:t>
            </a:r>
            <a:r>
              <a:rPr lang="en-US" sz="2400" dirty="0" smtClean="0">
                <a:latin typeface="+mn-lt"/>
              </a:rPr>
              <a:t>(aligned with the call)?</a:t>
            </a:r>
          </a:p>
          <a:p>
            <a:pPr marL="342900" indent="-342900">
              <a:lnSpc>
                <a:spcPct val="100000"/>
              </a:lnSpc>
              <a:spcBef>
                <a:spcPts val="300"/>
              </a:spcBef>
              <a:spcAft>
                <a:spcPts val="300"/>
              </a:spcAft>
              <a:buFont typeface="Arial" panose="020B0604020202020204" pitchFamily="34" charset="0"/>
              <a:buChar char="•"/>
            </a:pPr>
            <a:r>
              <a:rPr lang="en-US" sz="2400" b="1" dirty="0">
                <a:solidFill>
                  <a:schemeClr val="accent2">
                    <a:lumMod val="75000"/>
                  </a:schemeClr>
                </a:solidFill>
                <a:latin typeface="+mn-lt"/>
              </a:rPr>
              <a:t>Concept</a:t>
            </a:r>
            <a:r>
              <a:rPr lang="en-US" sz="2400" dirty="0" smtClean="0">
                <a:latin typeface="+mn-lt"/>
              </a:rPr>
              <a:t> makes sense?</a:t>
            </a:r>
          </a:p>
          <a:p>
            <a:pPr marL="342900" indent="-342900">
              <a:lnSpc>
                <a:spcPct val="100000"/>
              </a:lnSpc>
              <a:spcBef>
                <a:spcPts val="300"/>
              </a:spcBef>
              <a:spcAft>
                <a:spcPts val="300"/>
              </a:spcAft>
              <a:buFont typeface="Arial" panose="020B0604020202020204" pitchFamily="34" charset="0"/>
              <a:buChar char="•"/>
            </a:pPr>
            <a:r>
              <a:rPr lang="en-US" sz="2400" dirty="0" smtClean="0">
                <a:latin typeface="+mn-lt"/>
              </a:rPr>
              <a:t>Are </a:t>
            </a:r>
            <a:r>
              <a:rPr lang="en-US" sz="2400" b="1" dirty="0">
                <a:solidFill>
                  <a:schemeClr val="accent2">
                    <a:lumMod val="75000"/>
                  </a:schemeClr>
                </a:solidFill>
                <a:latin typeface="+mn-lt"/>
              </a:rPr>
              <a:t>objectives</a:t>
            </a:r>
            <a:r>
              <a:rPr lang="en-US" sz="2400" dirty="0" smtClean="0">
                <a:latin typeface="+mn-lt"/>
              </a:rPr>
              <a:t> clear?</a:t>
            </a:r>
          </a:p>
          <a:p>
            <a:pPr marL="342900" indent="-342900">
              <a:lnSpc>
                <a:spcPct val="100000"/>
              </a:lnSpc>
              <a:spcBef>
                <a:spcPts val="300"/>
              </a:spcBef>
              <a:spcAft>
                <a:spcPts val="300"/>
              </a:spcAft>
              <a:buFont typeface="Arial" panose="020B0604020202020204" pitchFamily="34" charset="0"/>
              <a:buChar char="•"/>
            </a:pPr>
            <a:r>
              <a:rPr lang="en-US" sz="2400" dirty="0" smtClean="0">
                <a:latin typeface="+mn-lt"/>
              </a:rPr>
              <a:t>Is it </a:t>
            </a:r>
            <a:r>
              <a:rPr lang="en-US" sz="2400" b="1" dirty="0">
                <a:solidFill>
                  <a:schemeClr val="accent2">
                    <a:lumMod val="75000"/>
                  </a:schemeClr>
                </a:solidFill>
                <a:latin typeface="+mn-lt"/>
              </a:rPr>
              <a:t>innovative</a:t>
            </a:r>
            <a:r>
              <a:rPr lang="en-US" sz="2400" dirty="0" smtClean="0">
                <a:latin typeface="+mn-lt"/>
              </a:rPr>
              <a:t>?</a:t>
            </a:r>
          </a:p>
          <a:p>
            <a:pPr marL="342900" indent="-342900">
              <a:lnSpc>
                <a:spcPct val="100000"/>
              </a:lnSpc>
              <a:spcBef>
                <a:spcPts val="300"/>
              </a:spcBef>
              <a:spcAft>
                <a:spcPts val="300"/>
              </a:spcAft>
              <a:buFont typeface="Arial" panose="020B0604020202020204" pitchFamily="34" charset="0"/>
              <a:buChar char="•"/>
            </a:pPr>
            <a:r>
              <a:rPr lang="en-US" sz="2400" dirty="0" smtClean="0">
                <a:latin typeface="+mn-lt"/>
              </a:rPr>
              <a:t>Is it </a:t>
            </a:r>
            <a:r>
              <a:rPr lang="en-US" sz="2400" b="1" dirty="0">
                <a:solidFill>
                  <a:schemeClr val="accent2">
                    <a:lumMod val="75000"/>
                  </a:schemeClr>
                </a:solidFill>
                <a:latin typeface="+mn-lt"/>
              </a:rPr>
              <a:t>beyond</a:t>
            </a:r>
            <a:r>
              <a:rPr lang="en-US" sz="2400" dirty="0" smtClean="0">
                <a:latin typeface="+mn-lt"/>
              </a:rPr>
              <a:t> the state of the art (</a:t>
            </a:r>
            <a:r>
              <a:rPr lang="en-US" sz="2400" b="1" dirty="0">
                <a:solidFill>
                  <a:schemeClr val="accent2">
                    <a:lumMod val="75000"/>
                  </a:schemeClr>
                </a:solidFill>
                <a:latin typeface="+mn-lt"/>
              </a:rPr>
              <a:t>SOTA</a:t>
            </a:r>
            <a:r>
              <a:rPr lang="en-US" sz="2400" dirty="0" smtClean="0">
                <a:latin typeface="+mn-lt"/>
              </a:rPr>
              <a:t>)?</a:t>
            </a:r>
          </a:p>
          <a:p>
            <a:pPr marL="342900" indent="-342900">
              <a:lnSpc>
                <a:spcPct val="100000"/>
              </a:lnSpc>
              <a:spcBef>
                <a:spcPts val="300"/>
              </a:spcBef>
              <a:spcAft>
                <a:spcPts val="300"/>
              </a:spcAft>
              <a:buFont typeface="Arial" panose="020B0604020202020204" pitchFamily="34" charset="0"/>
              <a:buChar char="•"/>
            </a:pPr>
            <a:r>
              <a:rPr lang="en-US" sz="2400" dirty="0" smtClean="0">
                <a:latin typeface="+mn-lt"/>
              </a:rPr>
              <a:t>Does it make a positive impact (in environment, society, Europe)?</a:t>
            </a:r>
          </a:p>
          <a:p>
            <a:pPr marL="342900" indent="-342900">
              <a:lnSpc>
                <a:spcPct val="100000"/>
              </a:lnSpc>
              <a:spcBef>
                <a:spcPts val="300"/>
              </a:spcBef>
              <a:spcAft>
                <a:spcPts val="300"/>
              </a:spcAft>
              <a:buFont typeface="Arial" panose="020B0604020202020204" pitchFamily="34" charset="0"/>
              <a:buChar char="•"/>
            </a:pPr>
            <a:r>
              <a:rPr lang="en-US" sz="2400" dirty="0" smtClean="0">
                <a:latin typeface="+mn-lt"/>
              </a:rPr>
              <a:t>Is there a solid </a:t>
            </a:r>
            <a:r>
              <a:rPr lang="en-US" sz="2400" b="1" dirty="0">
                <a:solidFill>
                  <a:schemeClr val="accent2">
                    <a:lumMod val="75000"/>
                  </a:schemeClr>
                </a:solidFill>
                <a:latin typeface="+mn-lt"/>
              </a:rPr>
              <a:t>exploitation/Commercialisation/Tech Transfer</a:t>
            </a:r>
            <a:r>
              <a:rPr lang="en-US" sz="2400" dirty="0" smtClean="0">
                <a:latin typeface="+mn-lt"/>
              </a:rPr>
              <a:t>?</a:t>
            </a:r>
          </a:p>
          <a:p>
            <a:pPr marL="342900" indent="-342900">
              <a:lnSpc>
                <a:spcPct val="100000"/>
              </a:lnSpc>
              <a:spcBef>
                <a:spcPts val="300"/>
              </a:spcBef>
              <a:spcAft>
                <a:spcPts val="300"/>
              </a:spcAft>
              <a:buFont typeface="Arial" panose="020B0604020202020204" pitchFamily="34" charset="0"/>
              <a:buChar char="•"/>
            </a:pPr>
            <a:r>
              <a:rPr lang="en-US" sz="2400" dirty="0" smtClean="0">
                <a:latin typeface="+mn-lt"/>
              </a:rPr>
              <a:t>Is the </a:t>
            </a:r>
            <a:r>
              <a:rPr lang="en-US" sz="2400" b="1" dirty="0">
                <a:solidFill>
                  <a:schemeClr val="accent2">
                    <a:lumMod val="75000"/>
                  </a:schemeClr>
                </a:solidFill>
                <a:latin typeface="+mn-lt"/>
              </a:rPr>
              <a:t>consortium</a:t>
            </a:r>
            <a:r>
              <a:rPr lang="en-US" sz="2400" dirty="0" smtClean="0">
                <a:latin typeface="+mn-lt"/>
              </a:rPr>
              <a:t> strong (experienced coordinator, complimentary partners)?</a:t>
            </a:r>
          </a:p>
          <a:p>
            <a:pPr marL="342900" indent="-342900">
              <a:lnSpc>
                <a:spcPct val="100000"/>
              </a:lnSpc>
              <a:spcBef>
                <a:spcPts val="300"/>
              </a:spcBef>
              <a:spcAft>
                <a:spcPts val="300"/>
              </a:spcAft>
              <a:buFont typeface="Arial" panose="020B0604020202020204" pitchFamily="34" charset="0"/>
              <a:buChar char="•"/>
            </a:pPr>
            <a:r>
              <a:rPr lang="en-US" sz="2400" dirty="0" smtClean="0">
                <a:latin typeface="+mn-lt"/>
              </a:rPr>
              <a:t>Is there a good </a:t>
            </a:r>
            <a:r>
              <a:rPr lang="en-US" sz="2400" b="1" dirty="0">
                <a:solidFill>
                  <a:schemeClr val="accent2">
                    <a:lumMod val="75000"/>
                  </a:schemeClr>
                </a:solidFill>
                <a:latin typeface="+mn-lt"/>
              </a:rPr>
              <a:t>implementation</a:t>
            </a:r>
            <a:r>
              <a:rPr lang="en-US" sz="2400" dirty="0" smtClean="0">
                <a:latin typeface="+mn-lt"/>
              </a:rPr>
              <a:t> </a:t>
            </a:r>
            <a:r>
              <a:rPr lang="en-US" sz="2400" b="1" dirty="0">
                <a:solidFill>
                  <a:schemeClr val="accent2">
                    <a:lumMod val="75000"/>
                  </a:schemeClr>
                </a:solidFill>
                <a:latin typeface="+mn-lt"/>
              </a:rPr>
              <a:t>plan</a:t>
            </a:r>
            <a:r>
              <a:rPr lang="en-US" sz="2400" dirty="0" smtClean="0">
                <a:latin typeface="+mn-lt"/>
              </a:rPr>
              <a:t>? </a:t>
            </a:r>
          </a:p>
        </p:txBody>
      </p:sp>
      <p:sp>
        <p:nvSpPr>
          <p:cNvPr id="5" name="TextBox 4"/>
          <p:cNvSpPr txBox="1"/>
          <p:nvPr/>
        </p:nvSpPr>
        <p:spPr>
          <a:xfrm rot="16200000">
            <a:off x="5771160" y="1991825"/>
            <a:ext cx="1592625"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tr-TR" sz="2000" b="1" dirty="0" smtClean="0">
                <a:solidFill>
                  <a:srgbClr val="FF0000"/>
                </a:solidFill>
              </a:rPr>
              <a:t>EXCELLENCE</a:t>
            </a:r>
            <a:endParaRPr kumimoji="0" lang="en-US" sz="2000" b="1" i="0" u="none" strike="noStrike" cap="none" spc="0" normalizeH="0" baseline="0" dirty="0">
              <a:ln>
                <a:noFill/>
              </a:ln>
              <a:solidFill>
                <a:srgbClr val="FF0000"/>
              </a:solidFill>
              <a:effectLst/>
              <a:uFillTx/>
              <a:sym typeface="Calibri"/>
            </a:endParaRPr>
          </a:p>
        </p:txBody>
      </p:sp>
      <p:sp>
        <p:nvSpPr>
          <p:cNvPr id="6" name="TextBox 5"/>
          <p:cNvSpPr txBox="1"/>
          <p:nvPr/>
        </p:nvSpPr>
        <p:spPr>
          <a:xfrm rot="16200000">
            <a:off x="8080373" y="3635947"/>
            <a:ext cx="1136650"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tr-TR" sz="2000" b="1" dirty="0">
                <a:solidFill>
                  <a:srgbClr val="FF0000"/>
                </a:solidFill>
              </a:rPr>
              <a:t>IMPACT</a:t>
            </a:r>
            <a:endParaRPr lang="en-US" sz="2000" b="1" dirty="0">
              <a:solidFill>
                <a:srgbClr val="FF0000"/>
              </a:solidFill>
            </a:endParaRPr>
          </a:p>
        </p:txBody>
      </p:sp>
      <p:sp>
        <p:nvSpPr>
          <p:cNvPr id="7" name="TextBox 6"/>
          <p:cNvSpPr txBox="1"/>
          <p:nvPr/>
        </p:nvSpPr>
        <p:spPr>
          <a:xfrm rot="16200000">
            <a:off x="6922954" y="4946534"/>
            <a:ext cx="21812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tr-TR" b="1" dirty="0">
                <a:solidFill>
                  <a:srgbClr val="FF0000"/>
                </a:solidFill>
              </a:rPr>
              <a:t>IMPLEMENTATION</a:t>
            </a:r>
            <a:endParaRPr lang="en-US" b="1" dirty="0">
              <a:solidFill>
                <a:srgbClr val="FF0000"/>
              </a:solidFill>
            </a:endParaRPr>
          </a:p>
        </p:txBody>
      </p:sp>
      <p:sp>
        <p:nvSpPr>
          <p:cNvPr id="8" name="Right Bracket 7"/>
          <p:cNvSpPr/>
          <p:nvPr/>
        </p:nvSpPr>
        <p:spPr>
          <a:xfrm>
            <a:off x="6240418" y="1116084"/>
            <a:ext cx="71482" cy="2151592"/>
          </a:xfrm>
          <a:prstGeom prst="rightBracke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 name="Right Bracket 8"/>
          <p:cNvSpPr/>
          <p:nvPr/>
        </p:nvSpPr>
        <p:spPr>
          <a:xfrm>
            <a:off x="8321644" y="3067622"/>
            <a:ext cx="127000" cy="1656778"/>
          </a:xfrm>
          <a:prstGeom prst="rightBracke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 name="Right Bracket 9"/>
          <p:cNvSpPr/>
          <p:nvPr/>
        </p:nvSpPr>
        <p:spPr>
          <a:xfrm>
            <a:off x="7620000" y="4853525"/>
            <a:ext cx="95160" cy="1328280"/>
          </a:xfrm>
          <a:prstGeom prst="rightBracke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929373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
          </p:nvPr>
        </p:nvSpPr>
        <p:spPr/>
        <p:txBody>
          <a:bodyPr/>
          <a:lstStyle/>
          <a:p>
            <a:endParaRPr lang="en-US"/>
          </a:p>
        </p:txBody>
      </p:sp>
      <p:pic>
        <p:nvPicPr>
          <p:cNvPr id="331" name="image2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67542"/>
            <a:ext cx="9144000" cy="4488874"/>
          </a:xfrm>
          <a:prstGeom prst="rect">
            <a:avLst/>
          </a:prstGeom>
          <a:ln w="12700">
            <a:miter lim="400000"/>
          </a:ln>
        </p:spPr>
      </p:pic>
      <p:sp>
        <p:nvSpPr>
          <p:cNvPr id="333" name="Shape 333"/>
          <p:cNvSpPr/>
          <p:nvPr/>
        </p:nvSpPr>
        <p:spPr>
          <a:xfrm>
            <a:off x="0" y="1567542"/>
            <a:ext cx="9144000" cy="3441962"/>
          </a:xfrm>
          <a:prstGeom prst="rect">
            <a:avLst/>
          </a:prstGeom>
          <a:ln w="12700">
            <a:solidFill>
              <a:srgbClr val="FFC000"/>
            </a:solidFill>
            <a:miter lim="400000"/>
          </a:ln>
          <a:extLst>
            <a:ext uri="{C572A759-6A51-4108-AA02-DFA0A04FC94B}">
              <ma14:wrappingTextBoxFlag xmlns:ma14="http://schemas.microsoft.com/office/mac/drawingml/2011/main" val="1"/>
            </a:ext>
          </a:extLst>
        </p:spPr>
        <p:txBody>
          <a:bodyPr lIns="45719" rIns="45719">
            <a:normAutofit/>
          </a:bodyPr>
          <a:lstStyle/>
          <a:p>
            <a:pPr algn="ctr">
              <a:lnSpc>
                <a:spcPct val="90000"/>
              </a:lnSpc>
              <a:spcBef>
                <a:spcPts val="1000"/>
              </a:spcBef>
              <a:defRPr sz="2400">
                <a:solidFill>
                  <a:srgbClr val="FFFFFF"/>
                </a:solidFill>
                <a:latin typeface="Arial"/>
                <a:ea typeface="Arial"/>
                <a:cs typeface="Arial"/>
                <a:sym typeface="Arial"/>
              </a:defRPr>
            </a:pPr>
            <a:r>
              <a:rPr dirty="0"/>
              <a:t>Contact:</a:t>
            </a:r>
            <a:endParaRPr dirty="0">
              <a:solidFill>
                <a:srgbClr val="888888"/>
              </a:solidFill>
            </a:endParaRPr>
          </a:p>
          <a:p>
            <a:pPr algn="ctr">
              <a:spcBef>
                <a:spcPts val="300"/>
              </a:spcBef>
              <a:defRPr sz="1400" b="1">
                <a:solidFill>
                  <a:srgbClr val="FFFFFF"/>
                </a:solidFill>
                <a:latin typeface="Arial"/>
                <a:ea typeface="Arial"/>
                <a:cs typeface="Arial"/>
                <a:sym typeface="Arial"/>
              </a:defRPr>
            </a:pPr>
            <a:endParaRPr dirty="0">
              <a:solidFill>
                <a:srgbClr val="888888"/>
              </a:solidFill>
            </a:endParaRPr>
          </a:p>
          <a:p>
            <a:pPr algn="ctr">
              <a:spcBef>
                <a:spcPts val="300"/>
              </a:spcBef>
              <a:defRPr b="1">
                <a:solidFill>
                  <a:srgbClr val="FFFFFF"/>
                </a:solidFill>
                <a:latin typeface="Arial"/>
                <a:ea typeface="Arial"/>
                <a:cs typeface="Arial"/>
                <a:sym typeface="Arial"/>
              </a:defRPr>
            </a:pPr>
            <a:r>
              <a:rPr dirty="0"/>
              <a:t>Office Address</a:t>
            </a:r>
            <a:endParaRPr sz="2400" dirty="0">
              <a:solidFill>
                <a:srgbClr val="888888"/>
              </a:solidFill>
            </a:endParaRPr>
          </a:p>
          <a:p>
            <a:pPr algn="ctr">
              <a:spcBef>
                <a:spcPts val="300"/>
              </a:spcBef>
              <a:defRPr i="1">
                <a:solidFill>
                  <a:srgbClr val="FFFFFF"/>
                </a:solidFill>
                <a:latin typeface="Arial"/>
                <a:ea typeface="Arial"/>
                <a:cs typeface="Arial"/>
                <a:sym typeface="Arial"/>
              </a:defRPr>
            </a:pPr>
            <a:r>
              <a:rPr dirty="0"/>
              <a:t>Turkey in Horizon 2020 Project</a:t>
            </a:r>
            <a:endParaRPr sz="2400" dirty="0">
              <a:solidFill>
                <a:srgbClr val="888888"/>
              </a:solidFill>
            </a:endParaRPr>
          </a:p>
          <a:p>
            <a:pPr algn="ctr">
              <a:spcBef>
                <a:spcPts val="300"/>
              </a:spcBef>
              <a:defRPr i="1">
                <a:solidFill>
                  <a:srgbClr val="FFFFFF"/>
                </a:solidFill>
                <a:latin typeface="Arial"/>
                <a:ea typeface="Arial"/>
                <a:cs typeface="Arial"/>
                <a:sym typeface="Arial"/>
              </a:defRPr>
            </a:pPr>
            <a:r>
              <a:rPr lang="en-US" dirty="0"/>
              <a:t>And </a:t>
            </a:r>
            <a:r>
              <a:rPr lang="en-US" dirty="0" err="1"/>
              <a:t>Sokak</a:t>
            </a:r>
            <a:r>
              <a:rPr lang="en-US" dirty="0"/>
              <a:t> 8/9 </a:t>
            </a:r>
            <a:r>
              <a:rPr lang="en-US" dirty="0" err="1"/>
              <a:t>Akasya</a:t>
            </a:r>
            <a:r>
              <a:rPr lang="en-US" dirty="0"/>
              <a:t> Apt. 06680 </a:t>
            </a:r>
            <a:r>
              <a:rPr lang="en-US" dirty="0" err="1" smtClean="0"/>
              <a:t>Çankaya</a:t>
            </a:r>
            <a:r>
              <a:rPr lang="en-US" dirty="0" smtClean="0"/>
              <a:t>/Ankara</a:t>
            </a:r>
          </a:p>
          <a:p>
            <a:pPr algn="ctr">
              <a:spcBef>
                <a:spcPts val="300"/>
              </a:spcBef>
              <a:defRPr i="1">
                <a:solidFill>
                  <a:srgbClr val="FFFFFF"/>
                </a:solidFill>
                <a:latin typeface="Arial"/>
                <a:ea typeface="Arial"/>
                <a:cs typeface="Arial"/>
                <a:sym typeface="Arial"/>
              </a:defRPr>
            </a:pPr>
            <a:r>
              <a:rPr dirty="0" smtClean="0"/>
              <a:t>Tel: </a:t>
            </a:r>
            <a:r>
              <a:rPr i="0" dirty="0" smtClean="0"/>
              <a:t>+90 312 219 69 80</a:t>
            </a:r>
            <a:endParaRPr sz="2400" dirty="0" smtClean="0">
              <a:solidFill>
                <a:srgbClr val="888888"/>
              </a:solidFill>
            </a:endParaRPr>
          </a:p>
          <a:p>
            <a:pPr algn="ctr">
              <a:spcBef>
                <a:spcPts val="300"/>
              </a:spcBef>
              <a:defRPr>
                <a:solidFill>
                  <a:srgbClr val="FFFFFF"/>
                </a:solidFill>
                <a:latin typeface="Arial"/>
                <a:ea typeface="Arial"/>
                <a:cs typeface="Arial"/>
                <a:sym typeface="Arial"/>
              </a:defRPr>
            </a:pPr>
            <a:r>
              <a:rPr lang="en-US" sz="1600" u="sng" dirty="0" smtClean="0">
                <a:solidFill>
                  <a:srgbClr val="F49100"/>
                </a:solidFill>
                <a:uFill>
                  <a:solidFill>
                    <a:srgbClr val="F49100"/>
                  </a:solidFill>
                </a:uFill>
              </a:rPr>
              <a:t>http</a:t>
            </a:r>
            <a:r>
              <a:rPr lang="en-US" sz="1600" u="sng" dirty="0">
                <a:solidFill>
                  <a:srgbClr val="F49100"/>
                </a:solidFill>
                <a:uFill>
                  <a:solidFill>
                    <a:srgbClr val="F49100"/>
                  </a:solidFill>
                </a:uFill>
              </a:rPr>
              <a:t>://www.turkeyinh2020.eu/</a:t>
            </a:r>
            <a:endParaRPr sz="1600" u="sng" dirty="0">
              <a:solidFill>
                <a:srgbClr val="F49100"/>
              </a:solidFill>
              <a:uFill>
                <a:solidFill>
                  <a:srgbClr val="F49100"/>
                </a:solidFill>
              </a:uFill>
            </a:endParaRPr>
          </a:p>
          <a:p>
            <a:pPr algn="ctr">
              <a:spcBef>
                <a:spcPts val="300"/>
              </a:spcBef>
              <a:defRPr sz="1400">
                <a:solidFill>
                  <a:srgbClr val="FFFFFF"/>
                </a:solidFill>
                <a:latin typeface="Arial"/>
                <a:ea typeface="Arial"/>
                <a:cs typeface="Arial"/>
                <a:sym typeface="Arial"/>
              </a:defRPr>
            </a:pPr>
            <a:endParaRPr dirty="0">
              <a:solidFill>
                <a:schemeClr val="bg1"/>
              </a:solidFill>
              <a:latin typeface="Calibri" charset="0"/>
              <a:ea typeface="Calibri" charset="0"/>
              <a:cs typeface="Calibri" charset="0"/>
              <a:hlinkClick r:id="rId4"/>
            </a:endParaRPr>
          </a:p>
          <a:p>
            <a:pPr algn="ctr">
              <a:spcBef>
                <a:spcPts val="300"/>
              </a:spcBef>
              <a:defRPr sz="1400">
                <a:solidFill>
                  <a:srgbClr val="FFFFFF"/>
                </a:solidFill>
                <a:latin typeface="Arial"/>
                <a:ea typeface="Arial"/>
                <a:cs typeface="Arial"/>
                <a:sym typeface="Arial"/>
              </a:defRPr>
            </a:pPr>
            <a:endParaRPr u="sng" dirty="0">
              <a:solidFill>
                <a:srgbClr val="F49100"/>
              </a:solidFill>
              <a:uFill>
                <a:solidFill>
                  <a:srgbClr val="F49100"/>
                </a:solidFill>
              </a:uFill>
              <a:hlinkClick r:id="rId4"/>
            </a:endParaRPr>
          </a:p>
          <a:p>
            <a:pPr>
              <a:spcBef>
                <a:spcPts val="300"/>
              </a:spcBef>
              <a:defRPr sz="1400">
                <a:solidFill>
                  <a:srgbClr val="FFFFFF"/>
                </a:solidFill>
                <a:latin typeface="Arial"/>
                <a:ea typeface="Arial"/>
                <a:cs typeface="Arial"/>
                <a:sym typeface="Arial"/>
              </a:defRPr>
            </a:pPr>
            <a:endParaRPr u="sng" dirty="0">
              <a:solidFill>
                <a:srgbClr val="F49100"/>
              </a:solidFill>
              <a:uFill>
                <a:solidFill>
                  <a:srgbClr val="F49100"/>
                </a:solidFill>
              </a:uFill>
              <a:hlinkClick r:id="rId4"/>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 name="image23.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5004" y="1579418"/>
            <a:ext cx="9321872" cy="4453248"/>
          </a:xfrm>
          <a:prstGeom prst="rect">
            <a:avLst/>
          </a:prstGeom>
          <a:ln w="12700">
            <a:miter lim="400000"/>
          </a:ln>
        </p:spPr>
      </p:pic>
      <p:sp>
        <p:nvSpPr>
          <p:cNvPr id="338" name="Shape 338"/>
          <p:cNvSpPr>
            <a:spLocks noGrp="1"/>
          </p:cNvSpPr>
          <p:nvPr>
            <p:ph type="ctrTitle"/>
          </p:nvPr>
        </p:nvSpPr>
        <p:spPr>
          <a:xfrm>
            <a:off x="5047012" y="3806042"/>
            <a:ext cx="3764477" cy="1211285"/>
          </a:xfrm>
          <a:prstGeom prst="rect">
            <a:avLst/>
          </a:prstGeom>
        </p:spPr>
        <p:txBody>
          <a:bodyPr/>
          <a:lstStyle>
            <a:lvl1pPr algn="r">
              <a:defRPr>
                <a:solidFill>
                  <a:srgbClr val="FFFFFF"/>
                </a:solidFill>
              </a:defRPr>
            </a:lvl1pPr>
          </a:lstStyle>
          <a:p>
            <a:r>
              <a:t>Thank you!</a:t>
            </a:r>
          </a:p>
        </p:txBody>
      </p:sp>
      <p:sp>
        <p:nvSpPr>
          <p:cNvPr id="339" name="Shape 339"/>
          <p:cNvSpPr/>
          <p:nvPr/>
        </p:nvSpPr>
        <p:spPr>
          <a:xfrm>
            <a:off x="-95003" y="3303761"/>
            <a:ext cx="4585855" cy="646322"/>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lvl1pPr algn="r">
              <a:lnSpc>
                <a:spcPct val="90000"/>
              </a:lnSpc>
              <a:defRPr sz="4000">
                <a:solidFill>
                  <a:srgbClr val="FFFFFF"/>
                </a:solidFill>
                <a:latin typeface="Arial"/>
                <a:ea typeface="Arial"/>
                <a:cs typeface="Arial"/>
                <a:sym typeface="Arial"/>
              </a:defRPr>
            </a:lvl1pPr>
          </a:lstStyle>
          <a:p>
            <a:r>
              <a:t>Teşekkür ederim!</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 name="image24.jpeg"/>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a:off x="11871" y="1045027"/>
            <a:ext cx="9132130" cy="5130143"/>
          </a:xfrm>
          <a:prstGeom prst="rect">
            <a:avLst/>
          </a:prstGeom>
          <a:ln w="12700">
            <a:miter lim="400000"/>
          </a:ln>
        </p:spPr>
      </p:pic>
      <p:sp>
        <p:nvSpPr>
          <p:cNvPr id="344" name="Shape 344"/>
          <p:cNvSpPr>
            <a:spLocks noGrp="1"/>
          </p:cNvSpPr>
          <p:nvPr>
            <p:ph type="title"/>
          </p:nvPr>
        </p:nvSpPr>
        <p:spPr>
          <a:xfrm>
            <a:off x="831846" y="210804"/>
            <a:ext cx="7886701" cy="587376"/>
          </a:xfrm>
          <a:prstGeom prst="rect">
            <a:avLst/>
          </a:prstGeom>
        </p:spPr>
        <p:txBody>
          <a:bodyPr/>
          <a:lstStyle/>
          <a:p>
            <a:r>
              <a:t>Credits / Disclaimer</a:t>
            </a:r>
          </a:p>
        </p:txBody>
      </p:sp>
      <p:sp>
        <p:nvSpPr>
          <p:cNvPr id="345" name="Shape 345"/>
          <p:cNvSpPr>
            <a:spLocks noGrp="1"/>
          </p:cNvSpPr>
          <p:nvPr>
            <p:ph type="body" idx="1"/>
          </p:nvPr>
        </p:nvSpPr>
        <p:spPr>
          <a:xfrm>
            <a:off x="831845" y="1111249"/>
            <a:ext cx="7886701" cy="5063921"/>
          </a:xfrm>
          <a:prstGeom prst="rect">
            <a:avLst/>
          </a:prstGeom>
        </p:spPr>
        <p:txBody>
          <a:bodyPr>
            <a:normAutofit/>
          </a:bodyPr>
          <a:lstStyle/>
          <a:p>
            <a:pPr>
              <a:lnSpc>
                <a:spcPct val="120000"/>
              </a:lnSpc>
              <a:spcBef>
                <a:spcPts val="200"/>
              </a:spcBef>
              <a:spcAft>
                <a:spcPts val="200"/>
              </a:spcAft>
              <a:defRPr sz="1500" b="1"/>
            </a:pPr>
            <a:r>
              <a:rPr dirty="0"/>
              <a:t>© “Turkey in Horizon 2020”</a:t>
            </a:r>
            <a:endParaRPr sz="4900" dirty="0"/>
          </a:p>
          <a:p>
            <a:pPr>
              <a:lnSpc>
                <a:spcPct val="120000"/>
              </a:lnSpc>
              <a:spcBef>
                <a:spcPts val="200"/>
              </a:spcBef>
              <a:spcAft>
                <a:spcPts val="200"/>
              </a:spcAft>
              <a:defRPr sz="800">
                <a:solidFill>
                  <a:srgbClr val="808080"/>
                </a:solidFill>
              </a:defRPr>
            </a:pPr>
            <a:r>
              <a:rPr sz="1400" dirty="0">
                <a:latin typeface="+mn-lt"/>
              </a:rPr>
              <a:t>The information and advice contained in this </a:t>
            </a:r>
            <a:r>
              <a:rPr lang="en-US" sz="1400" dirty="0" smtClean="0">
                <a:latin typeface="+mn-lt"/>
              </a:rPr>
              <a:t>presentation</a:t>
            </a:r>
            <a:r>
              <a:rPr sz="1400" dirty="0">
                <a:latin typeface="+mn-lt"/>
              </a:rPr>
              <a:t> are the sole responsibility of the project team and can in no way be taken to reflect the views of the European Union. The team of "Turkey in Horizon 2020" project is not responsible for the consequences of errors or omissions herein enclosed. Re-use of information contained in </a:t>
            </a:r>
            <a:r>
              <a:rPr lang="en-US" sz="1400" dirty="0" smtClean="0">
                <a:latin typeface="+mn-lt"/>
              </a:rPr>
              <a:t>this presentation </a:t>
            </a:r>
            <a:r>
              <a:rPr sz="1400" dirty="0" smtClean="0">
                <a:latin typeface="+mn-lt"/>
              </a:rPr>
              <a:t>for </a:t>
            </a:r>
            <a:r>
              <a:rPr sz="1400" dirty="0">
                <a:latin typeface="+mn-lt"/>
              </a:rPr>
              <a:t>non-commercial purposes is authorised and free of charge, provided the source is acknowledged. Our project team is not responsible for any impact or adverse effects on third parties connected with the use or re-use made of the information contained in this </a:t>
            </a:r>
            <a:r>
              <a:rPr lang="en-US" sz="1400" dirty="0" smtClean="0">
                <a:latin typeface="+mn-lt"/>
              </a:rPr>
              <a:t>presentation</a:t>
            </a:r>
            <a:r>
              <a:rPr sz="1400" dirty="0" smtClean="0">
                <a:latin typeface="+mn-lt"/>
              </a:rPr>
              <a:t>.</a:t>
            </a:r>
            <a:endParaRPr lang="en-US" sz="1300" dirty="0" smtClean="0"/>
          </a:p>
          <a:p>
            <a:pPr>
              <a:lnSpc>
                <a:spcPct val="120000"/>
              </a:lnSpc>
              <a:spcBef>
                <a:spcPts val="200"/>
              </a:spcBef>
              <a:spcAft>
                <a:spcPts val="200"/>
              </a:spcAft>
              <a:defRPr sz="1500" b="1"/>
            </a:pPr>
            <a:r>
              <a:rPr dirty="0" smtClean="0"/>
              <a:t>Credits</a:t>
            </a:r>
            <a:endParaRPr sz="4900" dirty="0"/>
          </a:p>
          <a:p>
            <a:pPr>
              <a:lnSpc>
                <a:spcPct val="120000"/>
              </a:lnSpc>
              <a:spcBef>
                <a:spcPts val="200"/>
              </a:spcBef>
              <a:spcAft>
                <a:spcPts val="200"/>
              </a:spcAft>
              <a:defRPr sz="1000">
                <a:solidFill>
                  <a:srgbClr val="808080"/>
                </a:solidFill>
              </a:defRPr>
            </a:pPr>
            <a:r>
              <a:rPr lang="en-US" sz="1200" dirty="0" smtClean="0">
                <a:solidFill>
                  <a:srgbClr val="808080"/>
                </a:solidFill>
                <a:latin typeface="Tahoma" charset="0"/>
                <a:ea typeface="Tahoma" charset="0"/>
                <a:cs typeface="Tahoma" charset="0"/>
              </a:rPr>
              <a:t>No name (CC </a:t>
            </a:r>
            <a:r>
              <a:rPr lang="en-US" sz="1200" dirty="0">
                <a:solidFill>
                  <a:srgbClr val="808080"/>
                </a:solidFill>
                <a:latin typeface="Tahoma" charset="0"/>
                <a:ea typeface="Tahoma" charset="0"/>
                <a:cs typeface="Tahoma" charset="0"/>
              </a:rPr>
              <a:t>BY-NC 2.0) / Slide 1 / </a:t>
            </a:r>
            <a:r>
              <a:rPr lang="en-US" sz="1200" dirty="0">
                <a:solidFill>
                  <a:srgbClr val="808080"/>
                </a:solidFill>
                <a:latin typeface="Tahoma" charset="0"/>
                <a:ea typeface="Tahoma" charset="0"/>
                <a:cs typeface="Tahoma" charset="0"/>
                <a:hlinkClick r:id="rId4"/>
              </a:rPr>
              <a:t>barbara carneiro, </a:t>
            </a:r>
            <a:r>
              <a:rPr lang="en-US" sz="1200" dirty="0" err="1" smtClean="0">
                <a:solidFill>
                  <a:srgbClr val="808080"/>
                </a:solidFill>
                <a:latin typeface="Tahoma" charset="0"/>
                <a:ea typeface="Tahoma" charset="0"/>
                <a:cs typeface="Tahoma" charset="0"/>
              </a:rPr>
              <a:t>Flickr.com</a:t>
            </a:r>
            <a:endParaRPr lang="en-US" sz="1200" dirty="0" smtClean="0">
              <a:solidFill>
                <a:srgbClr val="808080"/>
              </a:solidFill>
              <a:latin typeface="Tahoma" charset="0"/>
              <a:ea typeface="Tahoma" charset="0"/>
              <a:cs typeface="Tahoma" charset="0"/>
            </a:endParaRPr>
          </a:p>
          <a:p>
            <a:pPr>
              <a:lnSpc>
                <a:spcPct val="120000"/>
              </a:lnSpc>
              <a:spcBef>
                <a:spcPts val="200"/>
              </a:spcBef>
              <a:spcAft>
                <a:spcPts val="200"/>
              </a:spcAft>
              <a:defRPr sz="1000">
                <a:solidFill>
                  <a:srgbClr val="808080"/>
                </a:solidFill>
              </a:defRPr>
            </a:pPr>
            <a:r>
              <a:rPr lang="en-US" sz="1200" dirty="0" smtClean="0">
                <a:solidFill>
                  <a:srgbClr val="808080"/>
                </a:solidFill>
                <a:latin typeface="Tahoma" charset="0"/>
                <a:ea typeface="Tahoma" charset="0"/>
                <a:cs typeface="Tahoma" charset="0"/>
              </a:rPr>
              <a:t>Data Center (CC BY-NC 2.0) / Slide 2 / </a:t>
            </a:r>
            <a:r>
              <a:rPr lang="en-US" sz="1200" dirty="0">
                <a:solidFill>
                  <a:srgbClr val="808080"/>
                </a:solidFill>
                <a:latin typeface="Tahoma" charset="0"/>
                <a:ea typeface="Tahoma" charset="0"/>
                <a:cs typeface="Tahoma" charset="0"/>
                <a:hlinkClick r:id="rId5"/>
              </a:rPr>
              <a:t>Bob Mical</a:t>
            </a:r>
            <a:r>
              <a:rPr lang="en-US" sz="1200" dirty="0">
                <a:solidFill>
                  <a:srgbClr val="808080"/>
                </a:solidFill>
                <a:latin typeface="Tahoma" charset="0"/>
                <a:ea typeface="Tahoma" charset="0"/>
                <a:cs typeface="Tahoma" charset="0"/>
              </a:rPr>
              <a:t>, </a:t>
            </a:r>
            <a:r>
              <a:rPr lang="en-US" sz="1200" dirty="0" err="1">
                <a:solidFill>
                  <a:srgbClr val="808080"/>
                </a:solidFill>
                <a:latin typeface="Tahoma" charset="0"/>
                <a:ea typeface="Tahoma" charset="0"/>
                <a:cs typeface="Tahoma" charset="0"/>
              </a:rPr>
              <a:t>Flickr.com</a:t>
            </a:r>
            <a:endParaRPr lang="en-US" sz="1200" dirty="0">
              <a:solidFill>
                <a:srgbClr val="808080"/>
              </a:solidFill>
              <a:latin typeface="Tahoma" charset="0"/>
              <a:ea typeface="Tahoma" charset="0"/>
              <a:cs typeface="Tahoma" charset="0"/>
            </a:endParaRPr>
          </a:p>
          <a:p>
            <a:pPr>
              <a:lnSpc>
                <a:spcPct val="120000"/>
              </a:lnSpc>
              <a:spcBef>
                <a:spcPts val="200"/>
              </a:spcBef>
              <a:spcAft>
                <a:spcPts val="200"/>
              </a:spcAft>
              <a:defRPr sz="1000">
                <a:solidFill>
                  <a:srgbClr val="808080"/>
                </a:solidFill>
              </a:defRPr>
            </a:pPr>
            <a:r>
              <a:rPr lang="en-US" sz="1200" dirty="0" smtClean="0">
                <a:solidFill>
                  <a:srgbClr val="808080"/>
                </a:solidFill>
                <a:latin typeface="Tahoma" charset="0"/>
                <a:ea typeface="Tahoma" charset="0"/>
                <a:cs typeface="Tahoma" charset="0"/>
              </a:rPr>
              <a:t>Pick Me (CC BY-NC 2.0) / </a:t>
            </a:r>
            <a:r>
              <a:rPr lang="en-US" sz="1200" dirty="0">
                <a:solidFill>
                  <a:srgbClr val="808080"/>
                </a:solidFill>
                <a:latin typeface="Tahoma" charset="0"/>
                <a:ea typeface="Tahoma" charset="0"/>
                <a:cs typeface="Tahoma" charset="0"/>
              </a:rPr>
              <a:t>Slide 3 / </a:t>
            </a:r>
            <a:r>
              <a:rPr lang="en-US" sz="1200" dirty="0">
                <a:solidFill>
                  <a:srgbClr val="808080"/>
                </a:solidFill>
                <a:latin typeface="Tahoma" charset="0"/>
                <a:ea typeface="Tahoma" charset="0"/>
                <a:cs typeface="Tahoma" charset="0"/>
                <a:hlinkClick r:id="rId6"/>
              </a:rPr>
              <a:t>Aftab Uzzaman</a:t>
            </a:r>
            <a:r>
              <a:rPr lang="en-US" sz="1200" dirty="0">
                <a:solidFill>
                  <a:srgbClr val="808080"/>
                </a:solidFill>
                <a:latin typeface="Tahoma" charset="0"/>
                <a:ea typeface="Tahoma" charset="0"/>
                <a:cs typeface="Tahoma" charset="0"/>
              </a:rPr>
              <a:t>, </a:t>
            </a:r>
            <a:r>
              <a:rPr lang="en-US" sz="1200" dirty="0" err="1">
                <a:solidFill>
                  <a:srgbClr val="808080"/>
                </a:solidFill>
                <a:latin typeface="Tahoma" charset="0"/>
                <a:ea typeface="Tahoma" charset="0"/>
                <a:cs typeface="Tahoma" charset="0"/>
              </a:rPr>
              <a:t>Flickr.com</a:t>
            </a:r>
            <a:endParaRPr lang="en-US" sz="1200" dirty="0">
              <a:solidFill>
                <a:srgbClr val="808080"/>
              </a:solidFill>
              <a:latin typeface="Tahoma" charset="0"/>
              <a:ea typeface="Tahoma" charset="0"/>
              <a:cs typeface="Tahoma" charset="0"/>
            </a:endParaRPr>
          </a:p>
          <a:p>
            <a:pPr>
              <a:lnSpc>
                <a:spcPct val="120000"/>
              </a:lnSpc>
              <a:spcBef>
                <a:spcPts val="200"/>
              </a:spcBef>
              <a:spcAft>
                <a:spcPts val="200"/>
              </a:spcAft>
              <a:defRPr sz="1000">
                <a:solidFill>
                  <a:srgbClr val="808080"/>
                </a:solidFill>
              </a:defRPr>
            </a:pPr>
            <a:r>
              <a:rPr lang="en-US" sz="1200" dirty="0" smtClean="0">
                <a:solidFill>
                  <a:srgbClr val="808080"/>
                </a:solidFill>
                <a:latin typeface="Tahoma" charset="0"/>
                <a:ea typeface="Tahoma" charset="0"/>
                <a:cs typeface="Tahoma" charset="0"/>
              </a:rPr>
              <a:t>Internet (CC BY-ND 2.0</a:t>
            </a:r>
            <a:r>
              <a:rPr sz="1200" dirty="0" smtClean="0">
                <a:solidFill>
                  <a:srgbClr val="808080"/>
                </a:solidFill>
                <a:latin typeface="Tahoma" charset="0"/>
                <a:ea typeface="Tahoma" charset="0"/>
                <a:cs typeface="Tahoma" charset="0"/>
              </a:rPr>
              <a:t>) </a:t>
            </a:r>
            <a:r>
              <a:rPr sz="1200" dirty="0">
                <a:solidFill>
                  <a:srgbClr val="808080"/>
                </a:solidFill>
                <a:latin typeface="Tahoma" charset="0"/>
                <a:ea typeface="Tahoma" charset="0"/>
                <a:cs typeface="Tahoma" charset="0"/>
              </a:rPr>
              <a:t>/ Slide </a:t>
            </a:r>
            <a:r>
              <a:rPr lang="en-US" sz="1200" dirty="0" smtClean="0">
                <a:solidFill>
                  <a:srgbClr val="808080"/>
                </a:solidFill>
                <a:latin typeface="Tahoma" charset="0"/>
                <a:ea typeface="Tahoma" charset="0"/>
                <a:cs typeface="Tahoma" charset="0"/>
              </a:rPr>
              <a:t>5 </a:t>
            </a:r>
            <a:r>
              <a:rPr sz="1200" dirty="0" smtClean="0">
                <a:solidFill>
                  <a:srgbClr val="808080"/>
                </a:solidFill>
                <a:latin typeface="Tahoma" charset="0"/>
                <a:ea typeface="Tahoma" charset="0"/>
                <a:cs typeface="Tahoma" charset="0"/>
              </a:rPr>
              <a:t>/ </a:t>
            </a:r>
            <a:r>
              <a:rPr lang="en-US" sz="1200" dirty="0">
                <a:solidFill>
                  <a:srgbClr val="808080"/>
                </a:solidFill>
                <a:latin typeface="Tahoma" charset="0"/>
                <a:ea typeface="Tahoma" charset="0"/>
                <a:cs typeface="Tahoma" charset="0"/>
                <a:hlinkClick r:id="rId7"/>
              </a:rPr>
              <a:t>Lars Zimmermann</a:t>
            </a:r>
            <a:r>
              <a:rPr lang="en-US" sz="1000" b="1" u="sng" dirty="0" smtClean="0"/>
              <a:t>,</a:t>
            </a:r>
            <a:r>
              <a:rPr lang="en-US" sz="1000" b="1" dirty="0" smtClean="0"/>
              <a:t> </a:t>
            </a:r>
            <a:r>
              <a:rPr lang="en-US" sz="1200" dirty="0" err="1" smtClean="0">
                <a:solidFill>
                  <a:srgbClr val="808080"/>
                </a:solidFill>
                <a:latin typeface="Tahoma" charset="0"/>
                <a:ea typeface="Tahoma" charset="0"/>
                <a:cs typeface="Tahoma" charset="0"/>
              </a:rPr>
              <a:t>Flickr.com</a:t>
            </a:r>
            <a:endParaRPr lang="en-US" sz="1200" dirty="0" smtClean="0">
              <a:solidFill>
                <a:srgbClr val="808080"/>
              </a:solidFill>
              <a:latin typeface="Tahoma" charset="0"/>
              <a:ea typeface="Tahoma" charset="0"/>
              <a:cs typeface="Tahoma" charset="0"/>
            </a:endParaRPr>
          </a:p>
          <a:p>
            <a:pPr>
              <a:lnSpc>
                <a:spcPct val="120000"/>
              </a:lnSpc>
              <a:spcBef>
                <a:spcPts val="200"/>
              </a:spcBef>
              <a:spcAft>
                <a:spcPts val="200"/>
              </a:spcAft>
              <a:defRPr sz="1000">
                <a:solidFill>
                  <a:srgbClr val="808080"/>
                </a:solidFill>
              </a:defRPr>
            </a:pPr>
            <a:r>
              <a:rPr lang="en-US" sz="1200" dirty="0" smtClean="0">
                <a:solidFill>
                  <a:srgbClr val="808080"/>
                </a:solidFill>
                <a:latin typeface="Tahoma" charset="0"/>
                <a:ea typeface="Tahoma" charset="0"/>
                <a:cs typeface="Tahoma" charset="0"/>
              </a:rPr>
              <a:t>Stone (CC </a:t>
            </a:r>
            <a:r>
              <a:rPr lang="en-US" sz="1200" dirty="0">
                <a:solidFill>
                  <a:srgbClr val="808080"/>
                </a:solidFill>
                <a:latin typeface="Tahoma" charset="0"/>
                <a:ea typeface="Tahoma" charset="0"/>
                <a:cs typeface="Tahoma" charset="0"/>
              </a:rPr>
              <a:t>BY 2.0) / Slide 5 / </a:t>
            </a:r>
            <a:r>
              <a:rPr lang="en-US" sz="1200" dirty="0">
                <a:hlinkClick r:id="rId8"/>
              </a:rPr>
              <a:t>nikolay </a:t>
            </a:r>
            <a:r>
              <a:rPr lang="en-US" sz="1200" dirty="0" smtClean="0">
                <a:hlinkClick r:id="rId8"/>
              </a:rPr>
              <a:t>semenov</a:t>
            </a:r>
            <a:r>
              <a:rPr lang="en-US" sz="1000" u="sng" dirty="0" smtClean="0"/>
              <a:t>,</a:t>
            </a:r>
            <a:r>
              <a:rPr lang="en-US" sz="1000" dirty="0" smtClean="0"/>
              <a:t> </a:t>
            </a:r>
            <a:r>
              <a:rPr lang="en-US" sz="1200" dirty="0" err="1" smtClean="0">
                <a:solidFill>
                  <a:srgbClr val="808080"/>
                </a:solidFill>
                <a:latin typeface="Tahoma" charset="0"/>
                <a:ea typeface="Tahoma" charset="0"/>
                <a:cs typeface="Tahoma" charset="0"/>
              </a:rPr>
              <a:t>Flickr.com</a:t>
            </a:r>
            <a:endParaRPr lang="en-US" sz="1200" dirty="0">
              <a:solidFill>
                <a:srgbClr val="808080"/>
              </a:solidFill>
              <a:latin typeface="Tahoma" charset="0"/>
              <a:ea typeface="Tahoma" charset="0"/>
              <a:cs typeface="Tahoma" charset="0"/>
            </a:endParaRPr>
          </a:p>
          <a:p>
            <a:pPr>
              <a:lnSpc>
                <a:spcPct val="120000"/>
              </a:lnSpc>
              <a:spcBef>
                <a:spcPts val="200"/>
              </a:spcBef>
              <a:spcAft>
                <a:spcPts val="200"/>
              </a:spcAft>
            </a:pPr>
            <a:r>
              <a:rPr lang="en-US" sz="1200" dirty="0" smtClean="0">
                <a:solidFill>
                  <a:schemeClr val="bg1">
                    <a:lumMod val="50000"/>
                  </a:schemeClr>
                </a:solidFill>
              </a:rPr>
              <a:t>Ankara </a:t>
            </a:r>
            <a:r>
              <a:rPr lang="en-US" sz="1200" dirty="0">
                <a:solidFill>
                  <a:schemeClr val="bg1">
                    <a:lumMod val="50000"/>
                  </a:schemeClr>
                </a:solidFill>
              </a:rPr>
              <a:t>(</a:t>
            </a:r>
            <a:r>
              <a:rPr lang="tr-TR" sz="1200" dirty="0">
                <a:solidFill>
                  <a:schemeClr val="bg1">
                    <a:lumMod val="50000"/>
                  </a:schemeClr>
                </a:solidFill>
              </a:rPr>
              <a:t>CC BY 2.0)</a:t>
            </a:r>
            <a:r>
              <a:rPr lang="en-US" sz="1200" dirty="0">
                <a:solidFill>
                  <a:schemeClr val="bg1">
                    <a:lumMod val="50000"/>
                  </a:schemeClr>
                </a:solidFill>
              </a:rPr>
              <a:t> / Slide </a:t>
            </a:r>
            <a:r>
              <a:rPr lang="el-GR" sz="1200" dirty="0" smtClean="0">
                <a:solidFill>
                  <a:schemeClr val="bg1">
                    <a:lumMod val="50000"/>
                  </a:schemeClr>
                </a:solidFill>
              </a:rPr>
              <a:t>9</a:t>
            </a:r>
            <a:r>
              <a:rPr lang="en-US" sz="1200" dirty="0" smtClean="0">
                <a:solidFill>
                  <a:schemeClr val="bg1">
                    <a:lumMod val="50000"/>
                  </a:schemeClr>
                </a:solidFill>
              </a:rPr>
              <a:t>/ </a:t>
            </a:r>
            <a:r>
              <a:rPr lang="en-US" sz="1200" dirty="0">
                <a:solidFill>
                  <a:schemeClr val="bg1">
                    <a:lumMod val="50000"/>
                  </a:schemeClr>
                </a:solidFill>
                <a:hlinkClick r:id="rId9"/>
              </a:rPr>
              <a:t>Jorge Franganillo</a:t>
            </a:r>
            <a:r>
              <a:rPr lang="en-US" sz="1200" dirty="0">
                <a:solidFill>
                  <a:schemeClr val="bg1">
                    <a:lumMod val="50000"/>
                  </a:schemeClr>
                </a:solidFill>
              </a:rPr>
              <a:t>, </a:t>
            </a:r>
            <a:r>
              <a:rPr lang="en-US" sz="1200" dirty="0" err="1">
                <a:solidFill>
                  <a:schemeClr val="bg1">
                    <a:lumMod val="50000"/>
                  </a:schemeClr>
                </a:solidFill>
              </a:rPr>
              <a:t>Flickr.com</a:t>
            </a:r>
            <a:endParaRPr lang="en-US" sz="1200" dirty="0">
              <a:solidFill>
                <a:schemeClr val="bg1">
                  <a:lumMod val="50000"/>
                </a:schemeClr>
              </a:solidFill>
            </a:endParaRPr>
          </a:p>
          <a:p>
            <a:pPr>
              <a:lnSpc>
                <a:spcPct val="120000"/>
              </a:lnSpc>
              <a:spcBef>
                <a:spcPts val="200"/>
              </a:spcBef>
              <a:spcAft>
                <a:spcPts val="200"/>
              </a:spcAft>
            </a:pPr>
            <a:r>
              <a:rPr lang="en-US" sz="1200" dirty="0" smtClean="0">
                <a:solidFill>
                  <a:srgbClr val="808080"/>
                </a:solidFill>
                <a:latin typeface="Tahoma" charset="0"/>
                <a:ea typeface="Tahoma" charset="0"/>
                <a:cs typeface="Tahoma" charset="0"/>
              </a:rPr>
              <a:t>Tea </a:t>
            </a:r>
            <a:r>
              <a:rPr lang="en-US" sz="1200" dirty="0">
                <a:solidFill>
                  <a:srgbClr val="808080"/>
                </a:solidFill>
                <a:latin typeface="Tahoma" charset="0"/>
                <a:ea typeface="Tahoma" charset="0"/>
                <a:cs typeface="Tahoma" charset="0"/>
              </a:rPr>
              <a:t>in the spotlight (</a:t>
            </a:r>
            <a:r>
              <a:rPr lang="tr-TR" sz="1200" dirty="0">
                <a:solidFill>
                  <a:srgbClr val="808080"/>
                </a:solidFill>
                <a:latin typeface="Tahoma" charset="0"/>
                <a:ea typeface="Tahoma" charset="0"/>
                <a:cs typeface="Tahoma" charset="0"/>
              </a:rPr>
              <a:t>CC BY-ND 2.0) / </a:t>
            </a:r>
            <a:r>
              <a:rPr lang="tr-TR" sz="1200" dirty="0" err="1">
                <a:solidFill>
                  <a:srgbClr val="808080"/>
                </a:solidFill>
                <a:latin typeface="Tahoma" charset="0"/>
                <a:ea typeface="Tahoma" charset="0"/>
                <a:cs typeface="Tahoma" charset="0"/>
              </a:rPr>
              <a:t>Slide</a:t>
            </a:r>
            <a:r>
              <a:rPr lang="tr-TR" sz="1200" dirty="0">
                <a:solidFill>
                  <a:srgbClr val="808080"/>
                </a:solidFill>
                <a:latin typeface="Tahoma" charset="0"/>
                <a:ea typeface="Tahoma" charset="0"/>
                <a:cs typeface="Tahoma" charset="0"/>
              </a:rPr>
              <a:t> </a:t>
            </a:r>
            <a:r>
              <a:rPr lang="el-GR" sz="1200" dirty="0" smtClean="0">
                <a:solidFill>
                  <a:srgbClr val="808080"/>
                </a:solidFill>
                <a:latin typeface="Tahoma" charset="0"/>
                <a:ea typeface="Tahoma" charset="0"/>
                <a:cs typeface="Tahoma" charset="0"/>
              </a:rPr>
              <a:t>10</a:t>
            </a:r>
            <a:r>
              <a:rPr lang="tr-TR" sz="1200" dirty="0" smtClean="0">
                <a:solidFill>
                  <a:srgbClr val="808080"/>
                </a:solidFill>
                <a:latin typeface="Tahoma" charset="0"/>
                <a:ea typeface="Tahoma" charset="0"/>
                <a:cs typeface="Tahoma" charset="0"/>
              </a:rPr>
              <a:t>/ </a:t>
            </a:r>
            <a:r>
              <a:rPr lang="en-US" sz="1200" dirty="0">
                <a:solidFill>
                  <a:srgbClr val="808080"/>
                </a:solidFill>
                <a:latin typeface="Tahoma" charset="0"/>
                <a:ea typeface="Tahoma" charset="0"/>
                <a:cs typeface="Tahoma" charset="0"/>
                <a:hlinkClick r:id="rId10"/>
              </a:rPr>
              <a:t>captain.orange</a:t>
            </a:r>
            <a:r>
              <a:rPr lang="en-US" sz="1200" dirty="0">
                <a:solidFill>
                  <a:srgbClr val="808080"/>
                </a:solidFill>
                <a:latin typeface="Tahoma" charset="0"/>
                <a:ea typeface="Tahoma" charset="0"/>
                <a:cs typeface="Tahoma" charset="0"/>
              </a:rPr>
              <a:t>, </a:t>
            </a:r>
            <a:r>
              <a:rPr lang="tr-TR" sz="1200" dirty="0">
                <a:solidFill>
                  <a:srgbClr val="808080"/>
                </a:solidFill>
                <a:latin typeface="Tahoma" charset="0"/>
                <a:ea typeface="Tahoma" charset="0"/>
                <a:cs typeface="Tahoma" charset="0"/>
              </a:rPr>
              <a:t> </a:t>
            </a:r>
            <a:r>
              <a:rPr lang="tr-TR" sz="1200" dirty="0" err="1">
                <a:solidFill>
                  <a:srgbClr val="808080"/>
                </a:solidFill>
                <a:latin typeface="Tahoma" charset="0"/>
                <a:ea typeface="Tahoma" charset="0"/>
                <a:cs typeface="Tahoma" charset="0"/>
              </a:rPr>
              <a:t>Flickr.com</a:t>
            </a:r>
            <a:endParaRPr lang="tr-TR" sz="1200" dirty="0">
              <a:solidFill>
                <a:srgbClr val="808080"/>
              </a:solidFill>
              <a:latin typeface="Tahoma" charset="0"/>
              <a:ea typeface="Tahoma" charset="0"/>
              <a:cs typeface="Tahoma" charset="0"/>
            </a:endParaRPr>
          </a:p>
          <a:p>
            <a:pPr>
              <a:lnSpc>
                <a:spcPct val="120000"/>
              </a:lnSpc>
              <a:spcBef>
                <a:spcPts val="200"/>
              </a:spcBef>
              <a:spcAft>
                <a:spcPts val="200"/>
              </a:spcAft>
            </a:pPr>
            <a:r>
              <a:rPr lang="en-US" sz="1200" dirty="0">
                <a:solidFill>
                  <a:srgbClr val="808080"/>
                </a:solidFill>
                <a:latin typeface="Tahoma" charset="0"/>
                <a:ea typeface="Tahoma" charset="0"/>
                <a:cs typeface="Tahoma" charset="0"/>
              </a:rPr>
              <a:t>Large copyright sign made of jigsaw puzzle pieces (</a:t>
            </a:r>
            <a:r>
              <a:rPr lang="tr-TR" sz="1200" dirty="0">
                <a:solidFill>
                  <a:srgbClr val="808080"/>
                </a:solidFill>
                <a:latin typeface="Tahoma" charset="0"/>
                <a:ea typeface="Tahoma" charset="0"/>
                <a:cs typeface="Tahoma" charset="0"/>
              </a:rPr>
              <a:t>CC BY- 2.0</a:t>
            </a:r>
            <a:r>
              <a:rPr lang="en-US" sz="1200" dirty="0">
                <a:solidFill>
                  <a:srgbClr val="808080"/>
                </a:solidFill>
                <a:latin typeface="Tahoma" charset="0"/>
                <a:ea typeface="Tahoma" charset="0"/>
                <a:cs typeface="Tahoma" charset="0"/>
              </a:rPr>
              <a:t>) / Slide </a:t>
            </a:r>
            <a:r>
              <a:rPr lang="el-GR" sz="1200" dirty="0" smtClean="0">
                <a:solidFill>
                  <a:srgbClr val="808080"/>
                </a:solidFill>
                <a:latin typeface="Tahoma" charset="0"/>
                <a:ea typeface="Tahoma" charset="0"/>
                <a:cs typeface="Tahoma" charset="0"/>
              </a:rPr>
              <a:t>11</a:t>
            </a:r>
            <a:r>
              <a:rPr lang="en-US" sz="1200" dirty="0" smtClean="0">
                <a:solidFill>
                  <a:srgbClr val="808080"/>
                </a:solidFill>
                <a:latin typeface="Tahoma" charset="0"/>
                <a:ea typeface="Tahoma" charset="0"/>
                <a:cs typeface="Tahoma" charset="0"/>
              </a:rPr>
              <a:t>/ </a:t>
            </a:r>
            <a:r>
              <a:rPr lang="en-US" sz="1200" dirty="0">
                <a:solidFill>
                  <a:srgbClr val="808080"/>
                </a:solidFill>
                <a:latin typeface="Tahoma" charset="0"/>
                <a:ea typeface="Tahoma" charset="0"/>
                <a:cs typeface="Tahoma" charset="0"/>
                <a:hlinkClick r:id="rId11"/>
              </a:rPr>
              <a:t>Horia Varlan</a:t>
            </a:r>
            <a:r>
              <a:rPr lang="en-US" sz="1200" dirty="0">
                <a:solidFill>
                  <a:srgbClr val="808080"/>
                </a:solidFill>
                <a:latin typeface="Tahoma" charset="0"/>
                <a:ea typeface="Tahoma" charset="0"/>
                <a:cs typeface="Tahoma" charset="0"/>
              </a:rPr>
              <a:t>, </a:t>
            </a:r>
            <a:r>
              <a:rPr lang="en-US" sz="1200" dirty="0" err="1" smtClean="0">
                <a:solidFill>
                  <a:srgbClr val="808080"/>
                </a:solidFill>
                <a:latin typeface="Tahoma" charset="0"/>
                <a:ea typeface="Tahoma" charset="0"/>
                <a:cs typeface="Tahoma" charset="0"/>
              </a:rPr>
              <a:t>Flickr.com</a:t>
            </a:r>
            <a:endParaRPr sz="3600" dirty="0" smtClean="0">
              <a:latin typeface="Tahoma" charset="0"/>
              <a:ea typeface="Tahoma" charset="0"/>
              <a:cs typeface="Tahoma" charset="0"/>
            </a:endParaRPr>
          </a:p>
          <a:p>
            <a:pPr>
              <a:lnSpc>
                <a:spcPct val="120000"/>
              </a:lnSpc>
              <a:spcBef>
                <a:spcPts val="200"/>
              </a:spcBef>
              <a:spcAft>
                <a:spcPts val="200"/>
              </a:spcAft>
              <a:defRPr sz="1000" i="1">
                <a:solidFill>
                  <a:srgbClr val="808080"/>
                </a:solidFill>
              </a:defRPr>
            </a:pPr>
            <a:r>
              <a:rPr sz="1200" dirty="0" smtClean="0">
                <a:latin typeface="Tahoma" charset="0"/>
                <a:ea typeface="Tahoma" charset="0"/>
                <a:cs typeface="Tahoma" charset="0"/>
              </a:rPr>
              <a:t>You can check the Creative Commons Licences here: </a:t>
            </a:r>
            <a:r>
              <a:rPr sz="1200" u="sng" dirty="0" smtClean="0">
                <a:solidFill>
                  <a:srgbClr val="F49100"/>
                </a:solidFill>
                <a:uFill>
                  <a:solidFill>
                    <a:srgbClr val="F49100"/>
                  </a:solidFill>
                </a:uFill>
                <a:latin typeface="Tahoma" charset="0"/>
                <a:ea typeface="Tahoma" charset="0"/>
                <a:cs typeface="Tahoma" charset="0"/>
                <a:hlinkClick r:id="rId12"/>
              </a:rPr>
              <a:t>https://creativecommons.org/licenses/</a:t>
            </a:r>
            <a:endParaRPr sz="1200" u="sng" dirty="0">
              <a:solidFill>
                <a:srgbClr val="F49100"/>
              </a:solidFill>
              <a:uFill>
                <a:solidFill>
                  <a:srgbClr val="F49100"/>
                </a:solidFill>
              </a:uFill>
              <a:latin typeface="Tahoma" charset="0"/>
              <a:ea typeface="Tahoma" charset="0"/>
              <a:cs typeface="Tahoma" charset="0"/>
              <a:hlinkClick r:id="rId12"/>
            </a:endParaRPr>
          </a:p>
        </p:txBody>
      </p:sp>
      <p:sp>
        <p:nvSpPr>
          <p:cNvPr id="346" name="Shape 346"/>
          <p:cNvSpPr>
            <a:spLocks noGrp="1"/>
          </p:cNvSpPr>
          <p:nvPr>
            <p:ph type="sldNum" sz="quarter" idx="2"/>
          </p:nvPr>
        </p:nvSpPr>
        <p:spPr>
          <a:xfrm>
            <a:off x="8723879" y="6385244"/>
            <a:ext cx="263982" cy="2692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16</a:t>
            </a:fld>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a:stretch/>
        </p:blipFill>
        <p:spPr>
          <a:xfrm>
            <a:off x="0" y="1008984"/>
            <a:ext cx="9144000" cy="5155334"/>
          </a:xfrm>
          <a:prstGeom prst="rect">
            <a:avLst/>
          </a:prstGeom>
        </p:spPr>
      </p:pic>
      <p:sp>
        <p:nvSpPr>
          <p:cNvPr id="2" name="Tytuł 1"/>
          <p:cNvSpPr>
            <a:spLocks noGrp="1"/>
          </p:cNvSpPr>
          <p:nvPr>
            <p:ph type="title"/>
          </p:nvPr>
        </p:nvSpPr>
        <p:spPr>
          <a:xfrm>
            <a:off x="831846" y="341902"/>
            <a:ext cx="7886701" cy="587374"/>
          </a:xfrm>
        </p:spPr>
        <p:txBody>
          <a:bodyPr>
            <a:noAutofit/>
          </a:bodyPr>
          <a:lstStyle/>
          <a:p>
            <a:r>
              <a:rPr lang="en-GB" sz="4400" noProof="0" dirty="0" smtClean="0">
                <a:latin typeface="Calibri" charset="0"/>
                <a:ea typeface="Calibri" charset="0"/>
                <a:cs typeface="Calibri" charset="0"/>
              </a:rPr>
              <a:t>Some basics on PM</a:t>
            </a:r>
            <a:endParaRPr lang="en-GB" sz="4400" b="0" noProof="0" dirty="0">
              <a:latin typeface="Calibri" charset="0"/>
              <a:ea typeface="Calibri" charset="0"/>
              <a:cs typeface="Calibri" charset="0"/>
            </a:endParaRPr>
          </a:p>
        </p:txBody>
      </p:sp>
      <p:sp>
        <p:nvSpPr>
          <p:cNvPr id="4" name="Symbol zastępczy numeru slajdu 3"/>
          <p:cNvSpPr>
            <a:spLocks noGrp="1"/>
          </p:cNvSpPr>
          <p:nvPr>
            <p:ph type="sldNum" sz="quarter" idx="4294967295"/>
          </p:nvPr>
        </p:nvSpPr>
        <p:spPr>
          <a:xfrm>
            <a:off x="8463986" y="6318251"/>
            <a:ext cx="498475" cy="403226"/>
          </a:xfrm>
          <a:prstGeom prst="rect">
            <a:avLst/>
          </a:prstGeom>
        </p:spPr>
        <p:txBody>
          <a:bodyPr/>
          <a:lstStyle/>
          <a:p>
            <a:fld id="{A6F748A6-0000-473E-8C25-E4C4B6A1253E}" type="slidenum">
              <a:rPr lang="tr-TR" smtClean="0"/>
              <a:t>2</a:t>
            </a:fld>
            <a:endParaRPr lang="tr-T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Content Placeholder 2"/>
          <p:cNvSpPr txBox="1">
            <a:spLocks/>
          </p:cNvSpPr>
          <p:nvPr/>
        </p:nvSpPr>
        <p:spPr>
          <a:xfrm>
            <a:off x="398206" y="1111250"/>
            <a:ext cx="8745794" cy="4463639"/>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marL="0" marR="0" indent="0" algn="l" defTabSz="914400" rtl="0" latinLnBrk="0">
              <a:lnSpc>
                <a:spcPct val="90000"/>
              </a:lnSpc>
              <a:spcBef>
                <a:spcPts val="1000"/>
              </a:spcBef>
              <a:spcAft>
                <a:spcPts val="0"/>
              </a:spcAft>
              <a:buClrTx/>
              <a:buSzTx/>
              <a:buFontTx/>
              <a:buNone/>
              <a:tabLst/>
              <a:defRPr sz="2800" b="0" i="0" u="none" strike="noStrike" cap="none" spc="0" baseline="0">
                <a:ln>
                  <a:noFill/>
                </a:ln>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Tx/>
              <a:buChar char="•"/>
              <a:tabLst/>
              <a:defRPr sz="2800" b="0" i="0" u="none" strike="noStrike" cap="none" spc="0" baseline="0">
                <a:ln>
                  <a:noFill/>
                </a:ln>
                <a:solidFill>
                  <a:srgbClr val="000000"/>
                </a:solidFill>
                <a:uFillTx/>
                <a:latin typeface="Arial"/>
                <a:ea typeface="Arial"/>
                <a:cs typeface="Arial"/>
                <a:sym typeface="Arial"/>
              </a:defRPr>
            </a:lvl9pPr>
          </a:lstStyle>
          <a:p>
            <a:pPr marL="457200" indent="-457200" hangingPunct="1">
              <a:lnSpc>
                <a:spcPct val="150000"/>
              </a:lnSpc>
              <a:spcAft>
                <a:spcPts val="1200"/>
              </a:spcAft>
              <a:buClr>
                <a:srgbClr val="0070C0"/>
              </a:buClr>
              <a:buFont typeface="Arial" panose="020B0604020202020204" pitchFamily="34" charset="0"/>
              <a:buChar char="•"/>
            </a:pPr>
            <a:r>
              <a:rPr lang="en-GB" sz="3600" dirty="0" smtClean="0">
                <a:solidFill>
                  <a:schemeClr val="tx1"/>
                </a:solidFill>
                <a:latin typeface="Calibri" charset="0"/>
                <a:ea typeface="Calibri" charset="0"/>
                <a:cs typeface="Calibri" charset="0"/>
              </a:rPr>
              <a:t>There are three evaluation criteria:</a:t>
            </a:r>
          </a:p>
          <a:p>
            <a:pPr marL="1181100" lvl="1" indent="-457200" hangingPunct="1">
              <a:lnSpc>
                <a:spcPct val="100000"/>
              </a:lnSpc>
              <a:spcAft>
                <a:spcPts val="1000"/>
              </a:spcAft>
              <a:buClr>
                <a:srgbClr val="0070C0"/>
              </a:buClr>
              <a:buFont typeface="Arial" panose="020B0604020202020204" pitchFamily="34" charset="0"/>
              <a:buChar char="•"/>
            </a:pPr>
            <a:r>
              <a:rPr lang="en-GB" sz="3600" b="1" dirty="0" smtClean="0">
                <a:solidFill>
                  <a:schemeClr val="tx1"/>
                </a:solidFill>
                <a:latin typeface="Calibri" charset="0"/>
                <a:ea typeface="Calibri" charset="0"/>
                <a:cs typeface="Calibri" charset="0"/>
              </a:rPr>
              <a:t>Excellence</a:t>
            </a:r>
            <a:r>
              <a:rPr lang="en-GB" sz="3600" dirty="0" smtClean="0">
                <a:solidFill>
                  <a:schemeClr val="tx1"/>
                </a:solidFill>
                <a:latin typeface="Calibri" charset="0"/>
                <a:ea typeface="Calibri" charset="0"/>
                <a:cs typeface="Calibri" charset="0"/>
              </a:rPr>
              <a:t> </a:t>
            </a:r>
            <a:r>
              <a:rPr lang="en-GB" sz="3200" dirty="0" smtClean="0">
                <a:solidFill>
                  <a:schemeClr val="tx1"/>
                </a:solidFill>
                <a:latin typeface="Calibri" charset="0"/>
                <a:ea typeface="Calibri" charset="0"/>
                <a:cs typeface="Calibri" charset="0"/>
              </a:rPr>
              <a:t>(relevant to the topic of the call)</a:t>
            </a:r>
            <a:endParaRPr lang="en-GB" sz="3600" dirty="0" smtClean="0">
              <a:solidFill>
                <a:schemeClr val="tx1"/>
              </a:solidFill>
              <a:latin typeface="Calibri" charset="0"/>
              <a:ea typeface="Calibri" charset="0"/>
              <a:cs typeface="Calibri" charset="0"/>
            </a:endParaRPr>
          </a:p>
          <a:p>
            <a:pPr marL="1181100" lvl="1" indent="-457200" hangingPunct="1">
              <a:lnSpc>
                <a:spcPct val="100000"/>
              </a:lnSpc>
              <a:spcAft>
                <a:spcPts val="1000"/>
              </a:spcAft>
              <a:buClr>
                <a:srgbClr val="0070C0"/>
              </a:buClr>
              <a:buFont typeface="Arial" panose="020B0604020202020204" pitchFamily="34" charset="0"/>
              <a:buChar char="•"/>
            </a:pPr>
            <a:r>
              <a:rPr lang="en-GB" sz="3600" b="1" dirty="0" smtClean="0">
                <a:solidFill>
                  <a:schemeClr val="tx1"/>
                </a:solidFill>
                <a:latin typeface="Calibri" charset="0"/>
                <a:ea typeface="Calibri" charset="0"/>
                <a:cs typeface="Calibri" charset="0"/>
              </a:rPr>
              <a:t>Impact</a:t>
            </a:r>
            <a:endParaRPr lang="en-GB" sz="3600" b="1" dirty="0">
              <a:solidFill>
                <a:schemeClr val="tx1"/>
              </a:solidFill>
              <a:latin typeface="Calibri" charset="0"/>
              <a:ea typeface="Calibri" charset="0"/>
              <a:cs typeface="Calibri" charset="0"/>
            </a:endParaRPr>
          </a:p>
          <a:p>
            <a:pPr marL="1181100" lvl="1" indent="-457200" hangingPunct="1">
              <a:lnSpc>
                <a:spcPct val="100000"/>
              </a:lnSpc>
              <a:spcAft>
                <a:spcPts val="1000"/>
              </a:spcAft>
              <a:buClr>
                <a:srgbClr val="0070C0"/>
              </a:buClr>
              <a:buFont typeface="Arial" panose="020B0604020202020204" pitchFamily="34" charset="0"/>
              <a:buChar char="•"/>
            </a:pPr>
            <a:r>
              <a:rPr lang="en-GB" sz="3600" b="1" dirty="0" smtClean="0">
                <a:solidFill>
                  <a:schemeClr val="tx1"/>
                </a:solidFill>
                <a:latin typeface="Calibri" charset="0"/>
                <a:ea typeface="Calibri" charset="0"/>
                <a:cs typeface="Calibri" charset="0"/>
              </a:rPr>
              <a:t>Implementation</a:t>
            </a:r>
            <a:r>
              <a:rPr lang="en-GB" sz="3600" dirty="0" smtClean="0">
                <a:solidFill>
                  <a:schemeClr val="tx1"/>
                </a:solidFill>
                <a:latin typeface="Calibri" charset="0"/>
                <a:ea typeface="Calibri" charset="0"/>
                <a:cs typeface="Calibri" charset="0"/>
              </a:rPr>
              <a:t> </a:t>
            </a:r>
            <a:r>
              <a:rPr lang="en-GB" sz="3200" dirty="0" smtClean="0">
                <a:solidFill>
                  <a:schemeClr val="tx1"/>
                </a:solidFill>
                <a:latin typeface="Calibri" charset="0"/>
                <a:ea typeface="Calibri" charset="0"/>
                <a:cs typeface="Calibri" charset="0"/>
              </a:rPr>
              <a:t>(Quality and efficiency)</a:t>
            </a:r>
          </a:p>
          <a:p>
            <a:pPr marL="457200" indent="-457200" hangingPunct="1">
              <a:lnSpc>
                <a:spcPct val="100000"/>
              </a:lnSpc>
              <a:spcBef>
                <a:spcPts val="400"/>
              </a:spcBef>
              <a:spcAft>
                <a:spcPts val="600"/>
              </a:spcAft>
              <a:buClr>
                <a:srgbClr val="0070C0"/>
              </a:buClr>
              <a:buFont typeface="Arial" panose="020B0604020202020204" pitchFamily="34" charset="0"/>
              <a:buChar char="•"/>
            </a:pPr>
            <a:r>
              <a:rPr lang="en-GB" sz="3200" i="1" dirty="0" smtClean="0">
                <a:solidFill>
                  <a:srgbClr val="0070C0"/>
                </a:solidFill>
                <a:latin typeface="Calibri" charset="0"/>
                <a:ea typeface="Calibri" charset="0"/>
                <a:cs typeface="Calibri" charset="0"/>
              </a:rPr>
              <a:t>The criteria are adapted to each type of actions, as specified in the WP</a:t>
            </a:r>
            <a:endParaRPr lang="fr-BE" sz="3200" b="1" i="1" dirty="0">
              <a:solidFill>
                <a:srgbClr val="0070C0"/>
              </a:solidFill>
              <a:latin typeface="Calibri" charset="0"/>
              <a:ea typeface="Calibri" charset="0"/>
              <a:cs typeface="Calibri" charset="0"/>
            </a:endParaRPr>
          </a:p>
        </p:txBody>
      </p:sp>
    </p:spTree>
    <p:extLst>
      <p:ext uri="{BB962C8B-B14F-4D97-AF65-F5344CB8AC3E}">
        <p14:creationId xmlns:p14="http://schemas.microsoft.com/office/powerpoint/2010/main" val="16208742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buClr>
                <a:srgbClr val="0070C0"/>
              </a:buClr>
            </a:pPr>
            <a:r>
              <a:rPr lang="en-US" sz="3600" dirty="0" smtClean="0">
                <a:solidFill>
                  <a:srgbClr val="0070C0"/>
                </a:solidFill>
                <a:latin typeface="Calibri" charset="0"/>
                <a:ea typeface="Calibri" charset="0"/>
                <a:cs typeface="Calibri" charset="0"/>
              </a:rPr>
              <a:t>Type of Actions</a:t>
            </a:r>
            <a:endParaRPr lang="en-US" sz="3600" dirty="0">
              <a:solidFill>
                <a:srgbClr val="0070C0"/>
              </a:solidFill>
              <a:latin typeface="Calibri" charset="0"/>
              <a:ea typeface="Calibri" charset="0"/>
              <a:cs typeface="Calibri" charset="0"/>
            </a:endParaRPr>
          </a:p>
        </p:txBody>
      </p:sp>
      <p:sp>
        <p:nvSpPr>
          <p:cNvPr id="3" name="Content Placeholder 2"/>
          <p:cNvSpPr>
            <a:spLocks noGrp="1"/>
          </p:cNvSpPr>
          <p:nvPr>
            <p:ph idx="1"/>
          </p:nvPr>
        </p:nvSpPr>
        <p:spPr>
          <a:xfrm>
            <a:off x="831846" y="1150374"/>
            <a:ext cx="7886700" cy="5026589"/>
          </a:xfrm>
        </p:spPr>
        <p:txBody>
          <a:bodyPr>
            <a:noAutofit/>
          </a:bodyPr>
          <a:lstStyle/>
          <a:p>
            <a:pPr marL="457200" indent="-457200">
              <a:lnSpc>
                <a:spcPct val="110000"/>
              </a:lnSpc>
              <a:spcAft>
                <a:spcPts val="1200"/>
              </a:spcAft>
              <a:buClr>
                <a:srgbClr val="0070C0"/>
              </a:buClr>
              <a:buFont typeface="Arial" panose="020B0604020202020204" pitchFamily="34" charset="0"/>
              <a:buChar char="•"/>
            </a:pPr>
            <a:r>
              <a:rPr lang="en-GB" sz="4000" dirty="0" smtClean="0">
                <a:solidFill>
                  <a:srgbClr val="0070C0"/>
                </a:solidFill>
                <a:latin typeface="Calibri" charset="0"/>
                <a:ea typeface="Calibri" charset="0"/>
                <a:cs typeface="Calibri" charset="0"/>
              </a:rPr>
              <a:t>RIA: Research &amp; Innovation Actions</a:t>
            </a:r>
          </a:p>
          <a:p>
            <a:pPr marL="457200" indent="-457200">
              <a:lnSpc>
                <a:spcPct val="110000"/>
              </a:lnSpc>
              <a:spcAft>
                <a:spcPts val="1200"/>
              </a:spcAft>
              <a:buClr>
                <a:srgbClr val="0070C0"/>
              </a:buClr>
              <a:buFont typeface="Arial" panose="020B0604020202020204" pitchFamily="34" charset="0"/>
              <a:buChar char="•"/>
            </a:pPr>
            <a:r>
              <a:rPr lang="en-GB" sz="4000" dirty="0" smtClean="0">
                <a:solidFill>
                  <a:srgbClr val="0070C0"/>
                </a:solidFill>
                <a:latin typeface="Calibri" charset="0"/>
                <a:ea typeface="Calibri" charset="0"/>
                <a:cs typeface="Calibri" charset="0"/>
              </a:rPr>
              <a:t>IA: Innovation Actions</a:t>
            </a:r>
          </a:p>
          <a:p>
            <a:pPr marL="457200" indent="-457200">
              <a:lnSpc>
                <a:spcPct val="110000"/>
              </a:lnSpc>
              <a:spcAft>
                <a:spcPts val="1200"/>
              </a:spcAft>
              <a:buClr>
                <a:srgbClr val="0070C0"/>
              </a:buClr>
              <a:buFont typeface="Arial" panose="020B0604020202020204" pitchFamily="34" charset="0"/>
              <a:buChar char="•"/>
            </a:pPr>
            <a:r>
              <a:rPr lang="en-GB" sz="4000" dirty="0" smtClean="0">
                <a:solidFill>
                  <a:srgbClr val="0070C0"/>
                </a:solidFill>
                <a:latin typeface="Calibri" charset="0"/>
                <a:ea typeface="Calibri" charset="0"/>
                <a:cs typeface="Calibri" charset="0"/>
              </a:rPr>
              <a:t>CSA: Coordination and Support Actions</a:t>
            </a:r>
          </a:p>
          <a:p>
            <a:pPr marL="457200" indent="-457200">
              <a:lnSpc>
                <a:spcPct val="110000"/>
              </a:lnSpc>
              <a:spcAft>
                <a:spcPts val="1200"/>
              </a:spcAft>
              <a:buClr>
                <a:srgbClr val="0070C0"/>
              </a:buClr>
              <a:buFont typeface="Arial" panose="020B0604020202020204" pitchFamily="34" charset="0"/>
              <a:buChar char="•"/>
            </a:pPr>
            <a:r>
              <a:rPr lang="en-GB" sz="4000" dirty="0" smtClean="0">
                <a:solidFill>
                  <a:srgbClr val="0070C0"/>
                </a:solidFill>
                <a:latin typeface="Calibri" charset="0"/>
                <a:ea typeface="Calibri" charset="0"/>
                <a:cs typeface="Calibri" charset="0"/>
              </a:rPr>
              <a:t>SME Instrument Phase 1 &amp; 2 </a:t>
            </a:r>
            <a:br>
              <a:rPr lang="en-GB" sz="4000" dirty="0" smtClean="0">
                <a:solidFill>
                  <a:srgbClr val="0070C0"/>
                </a:solidFill>
                <a:latin typeface="Calibri" charset="0"/>
                <a:ea typeface="Calibri" charset="0"/>
                <a:cs typeface="Calibri" charset="0"/>
              </a:rPr>
            </a:br>
            <a:r>
              <a:rPr lang="en-GB" sz="3600" dirty="0" smtClean="0">
                <a:solidFill>
                  <a:srgbClr val="0070C0"/>
                </a:solidFill>
                <a:latin typeface="Calibri" charset="0"/>
                <a:ea typeface="Calibri" charset="0"/>
                <a:cs typeface="Calibri" charset="0"/>
              </a:rPr>
              <a:t>(FTI is similar)</a:t>
            </a:r>
            <a:endParaRPr lang="en-GB" sz="4400" dirty="0">
              <a:solidFill>
                <a:srgbClr val="0070C0"/>
              </a:solidFill>
              <a:latin typeface="Calibri" charset="0"/>
              <a:ea typeface="Calibri" charset="0"/>
              <a:cs typeface="Calibri" charset="0"/>
            </a:endParaRPr>
          </a:p>
        </p:txBody>
      </p:sp>
    </p:spTree>
    <p:extLst>
      <p:ext uri="{BB962C8B-B14F-4D97-AF65-F5344CB8AC3E}">
        <p14:creationId xmlns:p14="http://schemas.microsoft.com/office/powerpoint/2010/main" val="1363763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buClr>
                <a:srgbClr val="0070C0"/>
              </a:buClr>
            </a:pPr>
            <a:r>
              <a:rPr lang="en-US" sz="3600" dirty="0">
                <a:solidFill>
                  <a:srgbClr val="0070C0"/>
                </a:solidFill>
                <a:latin typeface="Calibri" charset="0"/>
                <a:ea typeface="Calibri" charset="0"/>
                <a:cs typeface="Calibri" charset="0"/>
              </a:rPr>
              <a:t>Research and Innovation Action </a:t>
            </a:r>
          </a:p>
        </p:txBody>
      </p:sp>
      <p:sp>
        <p:nvSpPr>
          <p:cNvPr id="3" name="Content Placeholder 2"/>
          <p:cNvSpPr>
            <a:spLocks noGrp="1"/>
          </p:cNvSpPr>
          <p:nvPr>
            <p:ph idx="1"/>
          </p:nvPr>
        </p:nvSpPr>
        <p:spPr/>
        <p:txBody>
          <a:bodyPr>
            <a:noAutofit/>
          </a:bodyPr>
          <a:lstStyle/>
          <a:p>
            <a:pPr marL="457200" indent="-457200">
              <a:lnSpc>
                <a:spcPct val="110000"/>
              </a:lnSpc>
              <a:spcAft>
                <a:spcPts val="1200"/>
              </a:spcAft>
              <a:buClr>
                <a:srgbClr val="0070C0"/>
              </a:buClr>
              <a:buFont typeface="Arial" panose="020B0604020202020204" pitchFamily="34" charset="0"/>
              <a:buChar char="•"/>
            </a:pPr>
            <a:r>
              <a:rPr lang="el-GR" sz="2400" dirty="0" smtClean="0">
                <a:solidFill>
                  <a:srgbClr val="0070C0"/>
                </a:solidFill>
                <a:latin typeface="Calibri" charset="0"/>
                <a:ea typeface="Calibri" charset="0"/>
                <a:cs typeface="Calibri" charset="0"/>
              </a:rPr>
              <a:t>Α</a:t>
            </a:r>
            <a:r>
              <a:rPr lang="tr-TR" sz="2400" dirty="0" smtClean="0">
                <a:solidFill>
                  <a:srgbClr val="0070C0"/>
                </a:solidFill>
                <a:latin typeface="Calibri" charset="0"/>
                <a:ea typeface="Calibri" charset="0"/>
                <a:cs typeface="Calibri" charset="0"/>
              </a:rPr>
              <a:t>im </a:t>
            </a:r>
            <a:r>
              <a:rPr lang="en-GB" sz="2400" dirty="0" smtClean="0">
                <a:solidFill>
                  <a:srgbClr val="0070C0"/>
                </a:solidFill>
                <a:latin typeface="Calibri" charset="0"/>
                <a:ea typeface="Calibri" charset="0"/>
                <a:cs typeface="Calibri" charset="0"/>
              </a:rPr>
              <a:t>to </a:t>
            </a:r>
            <a:r>
              <a:rPr lang="en-GB" sz="2400" dirty="0">
                <a:solidFill>
                  <a:srgbClr val="0070C0"/>
                </a:solidFill>
                <a:latin typeface="Calibri" charset="0"/>
                <a:ea typeface="Calibri" charset="0"/>
                <a:cs typeface="Calibri" charset="0"/>
              </a:rPr>
              <a:t>establish </a:t>
            </a:r>
            <a:r>
              <a:rPr lang="en-GB" sz="2400" b="1" dirty="0">
                <a:solidFill>
                  <a:srgbClr val="0070C0"/>
                </a:solidFill>
                <a:latin typeface="Calibri" charset="0"/>
                <a:ea typeface="Calibri" charset="0"/>
                <a:cs typeface="Calibri" charset="0"/>
              </a:rPr>
              <a:t>new </a:t>
            </a:r>
            <a:r>
              <a:rPr lang="en-GB" sz="2400" b="1" dirty="0" smtClean="0">
                <a:solidFill>
                  <a:srgbClr val="0070C0"/>
                </a:solidFill>
                <a:latin typeface="Calibri" charset="0"/>
                <a:ea typeface="Calibri" charset="0"/>
                <a:cs typeface="Calibri" charset="0"/>
              </a:rPr>
              <a:t>knowledge </a:t>
            </a:r>
            <a:r>
              <a:rPr lang="en-GB" sz="2400" dirty="0" smtClean="0">
                <a:solidFill>
                  <a:srgbClr val="0070C0"/>
                </a:solidFill>
                <a:latin typeface="Calibri" charset="0"/>
                <a:ea typeface="Calibri" charset="0"/>
                <a:cs typeface="Calibri" charset="0"/>
              </a:rPr>
              <a:t>and/or </a:t>
            </a:r>
            <a:r>
              <a:rPr lang="en-GB" sz="2400" dirty="0">
                <a:solidFill>
                  <a:srgbClr val="0070C0"/>
                </a:solidFill>
                <a:latin typeface="Calibri" charset="0"/>
                <a:ea typeface="Calibri" charset="0"/>
                <a:cs typeface="Calibri" charset="0"/>
              </a:rPr>
              <a:t>to explore the </a:t>
            </a:r>
            <a:r>
              <a:rPr lang="en-GB" sz="2400" b="1" dirty="0">
                <a:solidFill>
                  <a:srgbClr val="0070C0"/>
                </a:solidFill>
                <a:latin typeface="Calibri" charset="0"/>
                <a:ea typeface="Calibri" charset="0"/>
                <a:cs typeface="Calibri" charset="0"/>
              </a:rPr>
              <a:t>feasibility</a:t>
            </a:r>
            <a:r>
              <a:rPr lang="en-GB" sz="2400" dirty="0">
                <a:solidFill>
                  <a:srgbClr val="0070C0"/>
                </a:solidFill>
                <a:latin typeface="Calibri" charset="0"/>
                <a:ea typeface="Calibri" charset="0"/>
                <a:cs typeface="Calibri" charset="0"/>
              </a:rPr>
              <a:t> of a </a:t>
            </a:r>
            <a:r>
              <a:rPr lang="en-GB" sz="2400" b="1" dirty="0">
                <a:solidFill>
                  <a:srgbClr val="0070C0"/>
                </a:solidFill>
                <a:latin typeface="Calibri" charset="0"/>
                <a:ea typeface="Calibri" charset="0"/>
                <a:cs typeface="Calibri" charset="0"/>
              </a:rPr>
              <a:t>new or improved </a:t>
            </a:r>
            <a:r>
              <a:rPr lang="en-GB" sz="2400" dirty="0">
                <a:solidFill>
                  <a:srgbClr val="0070C0"/>
                </a:solidFill>
                <a:latin typeface="Calibri" charset="0"/>
                <a:ea typeface="Calibri" charset="0"/>
                <a:cs typeface="Calibri" charset="0"/>
              </a:rPr>
              <a:t>technology, product, process, service </a:t>
            </a:r>
            <a:r>
              <a:rPr lang="en-GB" sz="2400" dirty="0" smtClean="0">
                <a:solidFill>
                  <a:srgbClr val="0070C0"/>
                </a:solidFill>
                <a:latin typeface="Calibri" charset="0"/>
                <a:ea typeface="Calibri" charset="0"/>
                <a:cs typeface="Calibri" charset="0"/>
              </a:rPr>
              <a:t>or solution.</a:t>
            </a:r>
            <a:endParaRPr lang="en-GB" sz="2400" dirty="0">
              <a:solidFill>
                <a:srgbClr val="0070C0"/>
              </a:solidFill>
              <a:latin typeface="Calibri" charset="0"/>
              <a:ea typeface="Calibri" charset="0"/>
              <a:cs typeface="Calibri" charset="0"/>
            </a:endParaRPr>
          </a:p>
          <a:p>
            <a:pPr marL="457200" indent="-457200">
              <a:lnSpc>
                <a:spcPct val="110000"/>
              </a:lnSpc>
              <a:spcAft>
                <a:spcPts val="1200"/>
              </a:spcAft>
              <a:buClr>
                <a:srgbClr val="0070C0"/>
              </a:buClr>
              <a:buFont typeface="Arial" panose="020B0604020202020204" pitchFamily="34" charset="0"/>
              <a:buChar char="•"/>
            </a:pPr>
            <a:r>
              <a:rPr lang="en-GB" sz="2400" dirty="0" smtClean="0">
                <a:solidFill>
                  <a:srgbClr val="0070C0"/>
                </a:solidFill>
                <a:latin typeface="Calibri" charset="0"/>
                <a:ea typeface="Calibri" charset="0"/>
                <a:cs typeface="Calibri" charset="0"/>
              </a:rPr>
              <a:t>May </a:t>
            </a:r>
            <a:r>
              <a:rPr lang="en-GB" sz="2400" dirty="0">
                <a:solidFill>
                  <a:srgbClr val="0070C0"/>
                </a:solidFill>
                <a:latin typeface="Calibri" charset="0"/>
                <a:ea typeface="Calibri" charset="0"/>
                <a:cs typeface="Calibri" charset="0"/>
              </a:rPr>
              <a:t>include basic and applied research, technology development and integration, testing and validation on a small-scale prototype in a laboratory or simulated </a:t>
            </a:r>
            <a:r>
              <a:rPr lang="en-GB" sz="2400" dirty="0" smtClean="0">
                <a:solidFill>
                  <a:srgbClr val="0070C0"/>
                </a:solidFill>
                <a:latin typeface="Calibri" charset="0"/>
                <a:ea typeface="Calibri" charset="0"/>
                <a:cs typeface="Calibri" charset="0"/>
              </a:rPr>
              <a:t>environment.</a:t>
            </a:r>
          </a:p>
          <a:p>
            <a:pPr marL="457200" indent="-457200">
              <a:lnSpc>
                <a:spcPct val="110000"/>
              </a:lnSpc>
              <a:spcAft>
                <a:spcPts val="1200"/>
              </a:spcAft>
              <a:buClr>
                <a:srgbClr val="0070C0"/>
              </a:buClr>
              <a:buFont typeface="Arial" panose="020B0604020202020204" pitchFamily="34" charset="0"/>
              <a:buChar char="•"/>
            </a:pPr>
            <a:r>
              <a:rPr lang="tr-TR" sz="2400" dirty="0">
                <a:solidFill>
                  <a:srgbClr val="0070C0"/>
                </a:solidFill>
                <a:latin typeface="Calibri" charset="0"/>
                <a:ea typeface="Calibri" charset="0"/>
                <a:cs typeface="Calibri" charset="0"/>
              </a:rPr>
              <a:t>L</a:t>
            </a:r>
            <a:r>
              <a:rPr lang="en-GB" sz="2400" dirty="0" err="1" smtClean="0">
                <a:solidFill>
                  <a:srgbClr val="0070C0"/>
                </a:solidFill>
                <a:latin typeface="Calibri" charset="0"/>
                <a:ea typeface="Calibri" charset="0"/>
                <a:cs typeface="Calibri" charset="0"/>
              </a:rPr>
              <a:t>imited</a:t>
            </a:r>
            <a:r>
              <a:rPr lang="en-GB" sz="2400" dirty="0" smtClean="0">
                <a:solidFill>
                  <a:srgbClr val="0070C0"/>
                </a:solidFill>
                <a:latin typeface="Calibri" charset="0"/>
                <a:ea typeface="Calibri" charset="0"/>
                <a:cs typeface="Calibri" charset="0"/>
              </a:rPr>
              <a:t> </a:t>
            </a:r>
            <a:r>
              <a:rPr lang="en-GB" sz="2400" dirty="0">
                <a:solidFill>
                  <a:srgbClr val="0070C0"/>
                </a:solidFill>
                <a:latin typeface="Calibri" charset="0"/>
                <a:ea typeface="Calibri" charset="0"/>
                <a:cs typeface="Calibri" charset="0"/>
              </a:rPr>
              <a:t>demonstration or pilot activities aiming to show technical feasibility in a near to operational </a:t>
            </a:r>
            <a:r>
              <a:rPr lang="en-GB" sz="2400" dirty="0" smtClean="0">
                <a:solidFill>
                  <a:srgbClr val="0070C0"/>
                </a:solidFill>
                <a:latin typeface="Calibri" charset="0"/>
                <a:ea typeface="Calibri" charset="0"/>
                <a:cs typeface="Calibri" charset="0"/>
              </a:rPr>
              <a:t>environment</a:t>
            </a:r>
            <a:r>
              <a:rPr lang="en-US" sz="2400" dirty="0" smtClean="0">
                <a:solidFill>
                  <a:srgbClr val="0070C0"/>
                </a:solidFill>
                <a:latin typeface="Calibri" charset="0"/>
                <a:ea typeface="Calibri" charset="0"/>
                <a:cs typeface="Calibri" charset="0"/>
              </a:rPr>
              <a:t>.</a:t>
            </a:r>
            <a:endParaRPr lang="en-GB" sz="2400" dirty="0">
              <a:solidFill>
                <a:srgbClr val="0070C0"/>
              </a:solidFill>
              <a:latin typeface="Calibri" charset="0"/>
              <a:ea typeface="Calibri" charset="0"/>
              <a:cs typeface="Calibri" charset="0"/>
            </a:endParaRPr>
          </a:p>
        </p:txBody>
      </p:sp>
    </p:spTree>
    <p:extLst>
      <p:ext uri="{BB962C8B-B14F-4D97-AF65-F5344CB8AC3E}">
        <p14:creationId xmlns:p14="http://schemas.microsoft.com/office/powerpoint/2010/main" val="1196669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1200"/>
              </a:spcAft>
              <a:buClr>
                <a:srgbClr val="0070C0"/>
              </a:buClr>
            </a:pPr>
            <a:r>
              <a:rPr lang="en-US" dirty="0">
                <a:solidFill>
                  <a:srgbClr val="0070C0"/>
                </a:solidFill>
                <a:latin typeface="Calibri" charset="0"/>
                <a:ea typeface="Calibri" charset="0"/>
                <a:cs typeface="Calibri" charset="0"/>
              </a:rPr>
              <a:t>Innovation Action</a:t>
            </a:r>
            <a:endParaRPr lang="en-GB" dirty="0">
              <a:solidFill>
                <a:srgbClr val="0070C0"/>
              </a:solidFill>
              <a:latin typeface="Calibri" charset="0"/>
              <a:ea typeface="Calibri" charset="0"/>
              <a:cs typeface="Calibri" charset="0"/>
            </a:endParaRPr>
          </a:p>
        </p:txBody>
      </p:sp>
      <p:sp>
        <p:nvSpPr>
          <p:cNvPr id="3" name="Content Placeholder 2"/>
          <p:cNvSpPr>
            <a:spLocks noGrp="1"/>
          </p:cNvSpPr>
          <p:nvPr>
            <p:ph idx="1"/>
          </p:nvPr>
        </p:nvSpPr>
        <p:spPr/>
        <p:txBody>
          <a:bodyPr>
            <a:normAutofit fontScale="92500" lnSpcReduction="10000"/>
          </a:bodyPr>
          <a:lstStyle/>
          <a:p>
            <a:pPr marL="457200" indent="-396000">
              <a:lnSpc>
                <a:spcPct val="110000"/>
              </a:lnSpc>
              <a:spcBef>
                <a:spcPts val="0"/>
              </a:spcBef>
              <a:buClr>
                <a:srgbClr val="0070C0"/>
              </a:buClr>
              <a:buFont typeface="Arial" panose="020B0604020202020204" pitchFamily="34" charset="0"/>
              <a:buChar char="•"/>
            </a:pPr>
            <a:r>
              <a:rPr lang="en-GB" b="1" dirty="0" smtClean="0">
                <a:solidFill>
                  <a:srgbClr val="0070C0"/>
                </a:solidFill>
                <a:latin typeface="Calibri" charset="0"/>
                <a:ea typeface="Calibri" charset="0"/>
                <a:cs typeface="Calibri" charset="0"/>
              </a:rPr>
              <a:t>Aim at producing plans and arrangements or designs for new, altered or improved products, processes or services:</a:t>
            </a:r>
          </a:p>
          <a:p>
            <a:pPr marL="1181100" lvl="1" indent="-396000">
              <a:lnSpc>
                <a:spcPct val="110000"/>
              </a:lnSpc>
              <a:spcBef>
                <a:spcPts val="0"/>
              </a:spcBef>
              <a:buClr>
                <a:srgbClr val="0070C0"/>
              </a:buClr>
              <a:buFont typeface="Arial" panose="020B0604020202020204" pitchFamily="34" charset="0"/>
              <a:buChar char="•"/>
            </a:pPr>
            <a:r>
              <a:rPr lang="en-GB" dirty="0">
                <a:solidFill>
                  <a:srgbClr val="0070C0"/>
                </a:solidFill>
                <a:latin typeface="Calibri" charset="0"/>
                <a:ea typeface="Calibri" charset="0"/>
                <a:cs typeface="Calibri" charset="0"/>
              </a:rPr>
              <a:t>Limited research and development </a:t>
            </a:r>
            <a:r>
              <a:rPr lang="en-GB" dirty="0" smtClean="0">
                <a:solidFill>
                  <a:srgbClr val="0070C0"/>
                </a:solidFill>
                <a:latin typeface="Calibri" charset="0"/>
                <a:ea typeface="Calibri" charset="0"/>
                <a:cs typeface="Calibri" charset="0"/>
              </a:rPr>
              <a:t>activities</a:t>
            </a:r>
            <a:endParaRPr lang="en-GB" dirty="0">
              <a:solidFill>
                <a:srgbClr val="0070C0"/>
              </a:solidFill>
              <a:latin typeface="Calibri" charset="0"/>
              <a:ea typeface="Calibri" charset="0"/>
              <a:cs typeface="Calibri" charset="0"/>
            </a:endParaRPr>
          </a:p>
          <a:p>
            <a:pPr marL="1181100" lvl="1" indent="-396000">
              <a:lnSpc>
                <a:spcPct val="110000"/>
              </a:lnSpc>
              <a:spcBef>
                <a:spcPts val="0"/>
              </a:spcBef>
              <a:buClr>
                <a:srgbClr val="0070C0"/>
              </a:buClr>
              <a:buFont typeface="Arial" panose="020B0604020202020204" pitchFamily="34" charset="0"/>
              <a:buChar char="•"/>
            </a:pPr>
            <a:r>
              <a:rPr lang="en-GB" dirty="0" smtClean="0">
                <a:solidFill>
                  <a:srgbClr val="0070C0"/>
                </a:solidFill>
                <a:latin typeface="Calibri" charset="0"/>
                <a:ea typeface="Calibri" charset="0"/>
                <a:cs typeface="Calibri" charset="0"/>
              </a:rPr>
              <a:t>Prototyping</a:t>
            </a:r>
            <a:r>
              <a:rPr lang="en-GB" dirty="0">
                <a:solidFill>
                  <a:srgbClr val="0070C0"/>
                </a:solidFill>
                <a:latin typeface="Calibri" charset="0"/>
                <a:ea typeface="Calibri" charset="0"/>
                <a:cs typeface="Calibri" charset="0"/>
              </a:rPr>
              <a:t>, testing, demonstrating, piloting, large-scale product validation and market </a:t>
            </a:r>
            <a:r>
              <a:rPr lang="en-GB" dirty="0" smtClean="0">
                <a:solidFill>
                  <a:srgbClr val="0070C0"/>
                </a:solidFill>
                <a:latin typeface="Calibri" charset="0"/>
                <a:ea typeface="Calibri" charset="0"/>
                <a:cs typeface="Calibri" charset="0"/>
              </a:rPr>
              <a:t>replication</a:t>
            </a:r>
          </a:p>
          <a:p>
            <a:pPr marL="1181100" lvl="1" indent="-396000">
              <a:lnSpc>
                <a:spcPct val="110000"/>
              </a:lnSpc>
              <a:spcBef>
                <a:spcPts val="0"/>
              </a:spcBef>
              <a:buClr>
                <a:srgbClr val="0070C0"/>
              </a:buClr>
              <a:buFont typeface="Arial" panose="020B0604020202020204" pitchFamily="34" charset="0"/>
              <a:buChar char="•"/>
            </a:pPr>
            <a:r>
              <a:rPr lang="en-GB" dirty="0">
                <a:solidFill>
                  <a:srgbClr val="0070C0"/>
                </a:solidFill>
                <a:latin typeface="Calibri" charset="0"/>
                <a:ea typeface="Calibri" charset="0"/>
                <a:cs typeface="Calibri" charset="0"/>
              </a:rPr>
              <a:t>V</a:t>
            </a:r>
            <a:r>
              <a:rPr lang="en-GB" dirty="0" smtClean="0">
                <a:solidFill>
                  <a:srgbClr val="0070C0"/>
                </a:solidFill>
                <a:latin typeface="Calibri" charset="0"/>
                <a:ea typeface="Calibri" charset="0"/>
                <a:cs typeface="Calibri" charset="0"/>
              </a:rPr>
              <a:t>alidate technical </a:t>
            </a:r>
            <a:r>
              <a:rPr lang="en-GB" dirty="0">
                <a:solidFill>
                  <a:srgbClr val="0070C0"/>
                </a:solidFill>
                <a:latin typeface="Calibri" charset="0"/>
                <a:ea typeface="Calibri" charset="0"/>
                <a:cs typeface="Calibri" charset="0"/>
              </a:rPr>
              <a:t>and economic viability </a:t>
            </a:r>
            <a:r>
              <a:rPr lang="en-GB" sz="2200" dirty="0" smtClean="0">
                <a:solidFill>
                  <a:schemeClr val="bg2"/>
                </a:solidFill>
                <a:latin typeface="Calibri" charset="0"/>
                <a:ea typeface="Calibri" charset="0"/>
                <a:cs typeface="Calibri" charset="0"/>
              </a:rPr>
              <a:t>in a </a:t>
            </a:r>
            <a:r>
              <a:rPr lang="en-GB" sz="2200" dirty="0">
                <a:solidFill>
                  <a:schemeClr val="bg2"/>
                </a:solidFill>
                <a:latin typeface="Calibri" charset="0"/>
                <a:ea typeface="Calibri" charset="0"/>
                <a:cs typeface="Calibri" charset="0"/>
              </a:rPr>
              <a:t>operational </a:t>
            </a:r>
            <a:r>
              <a:rPr lang="en-GB" sz="2200" dirty="0" smtClean="0">
                <a:solidFill>
                  <a:schemeClr val="bg2"/>
                </a:solidFill>
                <a:latin typeface="Calibri" charset="0"/>
                <a:ea typeface="Calibri" charset="0"/>
                <a:cs typeface="Calibri" charset="0"/>
              </a:rPr>
              <a:t>environment</a:t>
            </a:r>
            <a:endParaRPr lang="en-GB" sz="2200" dirty="0">
              <a:solidFill>
                <a:schemeClr val="bg2"/>
              </a:solidFill>
              <a:latin typeface="Calibri" charset="0"/>
              <a:ea typeface="Calibri" charset="0"/>
              <a:cs typeface="Calibri" charset="0"/>
            </a:endParaRPr>
          </a:p>
          <a:p>
            <a:pPr marL="1181100" lvl="1" indent="-396000">
              <a:lnSpc>
                <a:spcPct val="110000"/>
              </a:lnSpc>
              <a:spcBef>
                <a:spcPts val="0"/>
              </a:spcBef>
              <a:buClr>
                <a:srgbClr val="0070C0"/>
              </a:buClr>
              <a:buFont typeface="Arial" panose="020B0604020202020204" pitchFamily="34" charset="0"/>
              <a:buChar char="•"/>
            </a:pPr>
            <a:r>
              <a:rPr lang="en-GB" dirty="0" smtClean="0">
                <a:solidFill>
                  <a:srgbClr val="0070C0"/>
                </a:solidFill>
                <a:latin typeface="Calibri" charset="0"/>
                <a:ea typeface="Calibri" charset="0"/>
                <a:cs typeface="Calibri" charset="0"/>
              </a:rPr>
              <a:t>Support the first application/deployment in the market </a:t>
            </a:r>
            <a:r>
              <a:rPr lang="en-GB" sz="2100" i="1" dirty="0" smtClean="0">
                <a:solidFill>
                  <a:schemeClr val="bg2"/>
                </a:solidFill>
                <a:latin typeface="Calibri" charset="0"/>
                <a:ea typeface="Calibri" charset="0"/>
                <a:cs typeface="Calibri" charset="0"/>
              </a:rPr>
              <a:t>(innovation already demonstrated but not deployed due to market failures/barriers)</a:t>
            </a:r>
          </a:p>
        </p:txBody>
      </p:sp>
    </p:spTree>
    <p:extLst>
      <p:ext uri="{BB962C8B-B14F-4D97-AF65-F5344CB8AC3E}">
        <p14:creationId xmlns:p14="http://schemas.microsoft.com/office/powerpoint/2010/main" val="685104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6DBF"/>
                </a:solidFill>
                <a:latin typeface="Calibri" charset="0"/>
                <a:ea typeface="Calibri" charset="0"/>
                <a:cs typeface="Calibri" charset="0"/>
              </a:rPr>
              <a:t>Coordination &amp; Support Action </a:t>
            </a:r>
            <a:endParaRPr lang="en-US" dirty="0">
              <a:latin typeface="Calibri" charset="0"/>
              <a:ea typeface="Calibri" charset="0"/>
              <a:cs typeface="Calibri" charset="0"/>
            </a:endParaRPr>
          </a:p>
        </p:txBody>
      </p:sp>
      <p:sp>
        <p:nvSpPr>
          <p:cNvPr id="4" name="Rectangle 3"/>
          <p:cNvSpPr/>
          <p:nvPr/>
        </p:nvSpPr>
        <p:spPr>
          <a:xfrm>
            <a:off x="831846" y="1200841"/>
            <a:ext cx="7886700" cy="3863815"/>
          </a:xfrm>
          <a:prstGeom prst="rect">
            <a:avLst/>
          </a:prstGeom>
        </p:spPr>
        <p:txBody>
          <a:bodyPr wrap="square">
            <a:spAutoFit/>
          </a:bodyPr>
          <a:lstStyle/>
          <a:p>
            <a:pPr marL="457200" lvl="1" indent="-396000">
              <a:lnSpc>
                <a:spcPct val="110000"/>
              </a:lnSpc>
              <a:buClr>
                <a:srgbClr val="0070C0"/>
              </a:buClr>
              <a:buFont typeface="Arial" panose="020B0604020202020204" pitchFamily="34" charset="0"/>
              <a:buChar char="•"/>
            </a:pPr>
            <a:r>
              <a:rPr lang="en-US" sz="3200" dirty="0">
                <a:solidFill>
                  <a:srgbClr val="0070C0"/>
                </a:solidFill>
                <a:latin typeface="Calibri" charset="0"/>
                <a:ea typeface="Calibri" charset="0"/>
                <a:cs typeface="Calibri" charset="0"/>
                <a:sym typeface="Arial"/>
              </a:rPr>
              <a:t>Accompanying </a:t>
            </a:r>
            <a:r>
              <a:rPr lang="en-US" sz="3200" dirty="0" smtClean="0">
                <a:solidFill>
                  <a:srgbClr val="0070C0"/>
                </a:solidFill>
                <a:latin typeface="Calibri" charset="0"/>
                <a:ea typeface="Calibri" charset="0"/>
                <a:cs typeface="Calibri" charset="0"/>
                <a:sym typeface="Arial"/>
              </a:rPr>
              <a:t>measures:</a:t>
            </a:r>
            <a:endParaRPr lang="en-GB" sz="2400" dirty="0" smtClean="0">
              <a:solidFill>
                <a:srgbClr val="0070C0"/>
              </a:solidFill>
              <a:latin typeface="Calibri" charset="0"/>
              <a:ea typeface="Calibri" charset="0"/>
              <a:cs typeface="Calibri" charset="0"/>
            </a:endParaRPr>
          </a:p>
          <a:p>
            <a:pPr marL="1181100" lvl="1" indent="-396000">
              <a:lnSpc>
                <a:spcPct val="110000"/>
              </a:lnSpc>
              <a:buClr>
                <a:srgbClr val="0070C0"/>
              </a:buClr>
              <a:buFont typeface="Arial" panose="020B0604020202020204" pitchFamily="34" charset="0"/>
              <a:buChar char="•"/>
            </a:pPr>
            <a:r>
              <a:rPr lang="en-GB" sz="2400" dirty="0">
                <a:solidFill>
                  <a:srgbClr val="0070C0"/>
                </a:solidFill>
                <a:latin typeface="Calibri" charset="0"/>
                <a:ea typeface="Calibri" charset="0"/>
                <a:cs typeface="Calibri" charset="0"/>
              </a:rPr>
              <a:t>standardisation, dissemination, awareness-raising and communication, networking, coordination or support services, policy dialogues and mutual learning exercises and studies, including design studies for new infrastructure, and </a:t>
            </a:r>
          </a:p>
          <a:p>
            <a:pPr marL="1181100" lvl="1" indent="-396000">
              <a:lnSpc>
                <a:spcPct val="110000"/>
              </a:lnSpc>
              <a:buClr>
                <a:srgbClr val="0070C0"/>
              </a:buClr>
              <a:buFont typeface="Arial" panose="020B0604020202020204" pitchFamily="34" charset="0"/>
              <a:buChar char="•"/>
            </a:pPr>
            <a:r>
              <a:rPr lang="en-GB" sz="2400" dirty="0" smtClean="0">
                <a:solidFill>
                  <a:srgbClr val="0070C0"/>
                </a:solidFill>
                <a:latin typeface="Calibri" charset="0"/>
                <a:ea typeface="Calibri" charset="0"/>
                <a:cs typeface="Calibri" charset="0"/>
              </a:rPr>
              <a:t>complementary </a:t>
            </a:r>
            <a:r>
              <a:rPr lang="en-GB" sz="2400" dirty="0">
                <a:solidFill>
                  <a:srgbClr val="0070C0"/>
                </a:solidFill>
                <a:latin typeface="Calibri" charset="0"/>
                <a:ea typeface="Calibri" charset="0"/>
                <a:cs typeface="Calibri" charset="0"/>
              </a:rPr>
              <a:t>activities of strategic planning, networking and coordination between programmes in different </a:t>
            </a:r>
            <a:r>
              <a:rPr lang="en-GB" sz="2400" dirty="0" smtClean="0">
                <a:solidFill>
                  <a:srgbClr val="0070C0"/>
                </a:solidFill>
                <a:latin typeface="Calibri" charset="0"/>
                <a:ea typeface="Calibri" charset="0"/>
                <a:cs typeface="Calibri" charset="0"/>
              </a:rPr>
              <a:t>countries</a:t>
            </a:r>
            <a:endParaRPr lang="en-GB" sz="2400" dirty="0">
              <a:solidFill>
                <a:srgbClr val="0070C0"/>
              </a:solidFill>
              <a:latin typeface="Calibri" charset="0"/>
              <a:ea typeface="Calibri" charset="0"/>
              <a:cs typeface="Calibri" charset="0"/>
            </a:endParaRPr>
          </a:p>
        </p:txBody>
      </p:sp>
    </p:spTree>
    <p:extLst>
      <p:ext uri="{BB962C8B-B14F-4D97-AF65-F5344CB8AC3E}">
        <p14:creationId xmlns:p14="http://schemas.microsoft.com/office/powerpoint/2010/main" val="1389100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70C0"/>
                </a:solidFill>
                <a:latin typeface="+mn-lt"/>
              </a:rPr>
              <a:t>SME Instrument phase 1 </a:t>
            </a:r>
            <a:endParaRPr lang="en-US" dirty="0">
              <a:solidFill>
                <a:srgbClr val="0070C0"/>
              </a:solidFill>
              <a:effectLst/>
              <a:latin typeface="+mn-lt"/>
            </a:endParaRPr>
          </a:p>
        </p:txBody>
      </p:sp>
      <p:sp>
        <p:nvSpPr>
          <p:cNvPr id="3" name="Content Placeholder 2"/>
          <p:cNvSpPr>
            <a:spLocks noGrp="1"/>
          </p:cNvSpPr>
          <p:nvPr>
            <p:ph idx="1"/>
          </p:nvPr>
        </p:nvSpPr>
        <p:spPr>
          <a:xfrm>
            <a:off x="678427" y="1097280"/>
            <a:ext cx="8185354" cy="4917454"/>
          </a:xfrm>
        </p:spPr>
        <p:txBody>
          <a:bodyPr>
            <a:noAutofit/>
          </a:bodyPr>
          <a:lstStyle/>
          <a:p>
            <a:pPr marL="457200" indent="-457200">
              <a:lnSpc>
                <a:spcPct val="120000"/>
              </a:lnSpc>
              <a:spcBef>
                <a:spcPts val="0"/>
              </a:spcBef>
              <a:buClr>
                <a:srgbClr val="0070C0"/>
              </a:buClr>
              <a:buFont typeface="Arial" charset="0"/>
              <a:buChar char="•"/>
            </a:pPr>
            <a:r>
              <a:rPr lang="en-US" sz="2600" b="1" dirty="0">
                <a:solidFill>
                  <a:srgbClr val="0070C0"/>
                </a:solidFill>
                <a:latin typeface="Calibri" charset="0"/>
                <a:ea typeface="Calibri" charset="0"/>
                <a:cs typeface="Calibri" charset="0"/>
              </a:rPr>
              <a:t>Feasibility </a:t>
            </a:r>
            <a:r>
              <a:rPr lang="en-US" sz="2600" b="1" dirty="0" smtClean="0">
                <a:solidFill>
                  <a:srgbClr val="0070C0"/>
                </a:solidFill>
                <a:latin typeface="Calibri" charset="0"/>
                <a:ea typeface="Calibri" charset="0"/>
                <a:cs typeface="Calibri" charset="0"/>
              </a:rPr>
              <a:t>study: </a:t>
            </a:r>
            <a:r>
              <a:rPr lang="en-US" sz="2600" dirty="0" smtClean="0">
                <a:solidFill>
                  <a:srgbClr val="0070C0"/>
                </a:solidFill>
                <a:latin typeface="Calibri" charset="0"/>
                <a:ea typeface="Calibri" charset="0"/>
                <a:cs typeface="Calibri" charset="0"/>
              </a:rPr>
              <a:t>Verify technological, practical, economic </a:t>
            </a:r>
            <a:r>
              <a:rPr lang="en-US" sz="2600" dirty="0">
                <a:solidFill>
                  <a:srgbClr val="0070C0"/>
                </a:solidFill>
                <a:latin typeface="Calibri" charset="0"/>
                <a:ea typeface="Calibri" charset="0"/>
                <a:cs typeface="Calibri" charset="0"/>
              </a:rPr>
              <a:t>viability of innovation idea/concept </a:t>
            </a:r>
            <a:r>
              <a:rPr lang="en-US" sz="2600" dirty="0" smtClean="0">
                <a:solidFill>
                  <a:srgbClr val="0070C0"/>
                </a:solidFill>
                <a:latin typeface="Calibri" charset="0"/>
                <a:ea typeface="Calibri" charset="0"/>
                <a:cs typeface="Calibri" charset="0"/>
              </a:rPr>
              <a:t>considerable </a:t>
            </a:r>
            <a:r>
              <a:rPr lang="en-US" sz="2600" dirty="0">
                <a:solidFill>
                  <a:srgbClr val="0070C0"/>
                </a:solidFill>
                <a:latin typeface="Calibri" charset="0"/>
                <a:ea typeface="Calibri" charset="0"/>
                <a:cs typeface="Calibri" charset="0"/>
              </a:rPr>
              <a:t>novelty </a:t>
            </a:r>
            <a:r>
              <a:rPr lang="en-US" sz="2000" i="1" dirty="0" smtClean="0">
                <a:solidFill>
                  <a:schemeClr val="bg2"/>
                </a:solidFill>
                <a:latin typeface="Calibri" charset="0"/>
                <a:ea typeface="Calibri" charset="0"/>
                <a:cs typeface="Calibri" charset="0"/>
              </a:rPr>
              <a:t>(</a:t>
            </a:r>
            <a:r>
              <a:rPr lang="en-US" sz="2000" i="1" dirty="0">
                <a:solidFill>
                  <a:schemeClr val="bg2"/>
                </a:solidFill>
                <a:latin typeface="Calibri" charset="0"/>
                <a:ea typeface="Calibri" charset="0"/>
                <a:cs typeface="Calibri" charset="0"/>
              </a:rPr>
              <a:t>new products, processes, design, services and technologies or new market applications of existing </a:t>
            </a:r>
            <a:r>
              <a:rPr lang="en-US" sz="2000" i="1" dirty="0" smtClean="0">
                <a:solidFill>
                  <a:schemeClr val="bg2"/>
                </a:solidFill>
                <a:latin typeface="Calibri" charset="0"/>
                <a:ea typeface="Calibri" charset="0"/>
                <a:cs typeface="Calibri" charset="0"/>
              </a:rPr>
              <a:t>technologies)</a:t>
            </a:r>
          </a:p>
          <a:p>
            <a:pPr marL="1181100" lvl="1" indent="-457200">
              <a:lnSpc>
                <a:spcPct val="120000"/>
              </a:lnSpc>
              <a:spcBef>
                <a:spcPts val="0"/>
              </a:spcBef>
              <a:buClr>
                <a:srgbClr val="0070C0"/>
              </a:buClr>
              <a:buFont typeface="Arial" charset="0"/>
              <a:buChar char="•"/>
            </a:pPr>
            <a:r>
              <a:rPr lang="en-US" sz="2600" dirty="0" smtClean="0">
                <a:solidFill>
                  <a:srgbClr val="0070C0"/>
                </a:solidFill>
                <a:latin typeface="Calibri" charset="0"/>
                <a:ea typeface="Calibri" charset="0"/>
                <a:cs typeface="Calibri" charset="0"/>
              </a:rPr>
              <a:t>Risk, market, </a:t>
            </a:r>
            <a:r>
              <a:rPr lang="en-US" sz="2600" dirty="0">
                <a:solidFill>
                  <a:srgbClr val="0070C0"/>
                </a:solidFill>
                <a:latin typeface="Calibri" charset="0"/>
                <a:ea typeface="Calibri" charset="0"/>
                <a:cs typeface="Calibri" charset="0"/>
              </a:rPr>
              <a:t>user involvement, </a:t>
            </a:r>
            <a:r>
              <a:rPr lang="en-US" sz="2600" dirty="0" smtClean="0">
                <a:solidFill>
                  <a:srgbClr val="0070C0"/>
                </a:solidFill>
                <a:latin typeface="Calibri" charset="0"/>
                <a:ea typeface="Calibri" charset="0"/>
                <a:cs typeface="Calibri" charset="0"/>
              </a:rPr>
              <a:t>IP, </a:t>
            </a:r>
            <a:r>
              <a:rPr lang="en-US" sz="2600" dirty="0">
                <a:solidFill>
                  <a:srgbClr val="0070C0"/>
                </a:solidFill>
                <a:latin typeface="Calibri" charset="0"/>
                <a:ea typeface="Calibri" charset="0"/>
                <a:cs typeface="Calibri" charset="0"/>
              </a:rPr>
              <a:t>innovation </a:t>
            </a:r>
            <a:r>
              <a:rPr lang="en-US" sz="2600" dirty="0" smtClean="0">
                <a:solidFill>
                  <a:srgbClr val="0070C0"/>
                </a:solidFill>
                <a:latin typeface="Calibri" charset="0"/>
                <a:ea typeface="Calibri" charset="0"/>
                <a:cs typeface="Calibri" charset="0"/>
              </a:rPr>
              <a:t>strategy, </a:t>
            </a:r>
            <a:r>
              <a:rPr lang="en-US" sz="2600" dirty="0">
                <a:solidFill>
                  <a:srgbClr val="0070C0"/>
                </a:solidFill>
                <a:latin typeface="Calibri" charset="0"/>
                <a:ea typeface="Calibri" charset="0"/>
                <a:cs typeface="Calibri" charset="0"/>
              </a:rPr>
              <a:t>partner search, </a:t>
            </a:r>
            <a:r>
              <a:rPr lang="en-US" sz="2600" dirty="0" smtClean="0">
                <a:solidFill>
                  <a:srgbClr val="0070C0"/>
                </a:solidFill>
                <a:latin typeface="Calibri" charset="0"/>
                <a:ea typeface="Calibri" charset="0"/>
                <a:cs typeface="Calibri" charset="0"/>
              </a:rPr>
              <a:t>establish solid high-potential </a:t>
            </a:r>
            <a:r>
              <a:rPr lang="en-US" sz="2600" dirty="0">
                <a:solidFill>
                  <a:srgbClr val="0070C0"/>
                </a:solidFill>
                <a:latin typeface="Calibri" charset="0"/>
                <a:ea typeface="Calibri" charset="0"/>
                <a:cs typeface="Calibri" charset="0"/>
              </a:rPr>
              <a:t>innovation project </a:t>
            </a:r>
            <a:r>
              <a:rPr lang="en-US" sz="2000" i="1" dirty="0" smtClean="0">
                <a:solidFill>
                  <a:schemeClr val="bg2"/>
                </a:solidFill>
                <a:latin typeface="Calibri" charset="0"/>
                <a:ea typeface="Calibri" charset="0"/>
                <a:cs typeface="Calibri" charset="0"/>
              </a:rPr>
              <a:t>(enterprise </a:t>
            </a:r>
            <a:r>
              <a:rPr lang="en-US" sz="2000" i="1" dirty="0">
                <a:solidFill>
                  <a:schemeClr val="bg2"/>
                </a:solidFill>
                <a:latin typeface="Calibri" charset="0"/>
                <a:ea typeface="Calibri" charset="0"/>
                <a:cs typeface="Calibri" charset="0"/>
              </a:rPr>
              <a:t>strategy &amp;</a:t>
            </a:r>
            <a:r>
              <a:rPr lang="en-US" sz="2000" i="1" dirty="0" smtClean="0">
                <a:solidFill>
                  <a:schemeClr val="bg2"/>
                </a:solidFill>
                <a:latin typeface="Calibri" charset="0"/>
                <a:ea typeface="Calibri" charset="0"/>
                <a:cs typeface="Calibri" charset="0"/>
              </a:rPr>
              <a:t> </a:t>
            </a:r>
            <a:r>
              <a:rPr lang="en-US" sz="2000" i="1" dirty="0">
                <a:solidFill>
                  <a:schemeClr val="bg2"/>
                </a:solidFill>
                <a:latin typeface="Calibri" charset="0"/>
                <a:ea typeface="Calibri" charset="0"/>
                <a:cs typeface="Calibri" charset="0"/>
              </a:rPr>
              <a:t>European </a:t>
            </a:r>
            <a:r>
              <a:rPr lang="en-US" sz="2000" i="1" dirty="0" smtClean="0">
                <a:solidFill>
                  <a:schemeClr val="bg2"/>
                </a:solidFill>
                <a:latin typeface="Calibri" charset="0"/>
                <a:ea typeface="Calibri" charset="0"/>
                <a:cs typeface="Calibri" charset="0"/>
              </a:rPr>
              <a:t>dimension)</a:t>
            </a:r>
            <a:endParaRPr lang="en-US" sz="2600" i="1" dirty="0" smtClean="0">
              <a:solidFill>
                <a:schemeClr val="bg2"/>
              </a:solidFill>
              <a:latin typeface="Calibri" charset="0"/>
              <a:ea typeface="Calibri" charset="0"/>
              <a:cs typeface="Calibri" charset="0"/>
            </a:endParaRPr>
          </a:p>
          <a:p>
            <a:pPr marL="1181100" lvl="1" indent="-457200">
              <a:lnSpc>
                <a:spcPct val="120000"/>
              </a:lnSpc>
              <a:spcBef>
                <a:spcPts val="0"/>
              </a:spcBef>
              <a:buClr>
                <a:srgbClr val="0070C0"/>
              </a:buClr>
              <a:buFont typeface="Arial" charset="0"/>
              <a:buChar char="•"/>
            </a:pPr>
            <a:r>
              <a:rPr lang="en-US" sz="2600" dirty="0" smtClean="0">
                <a:solidFill>
                  <a:srgbClr val="0070C0"/>
                </a:solidFill>
                <a:latin typeface="Calibri" charset="0"/>
                <a:ea typeface="Calibri" charset="0"/>
                <a:cs typeface="Calibri" charset="0"/>
              </a:rPr>
              <a:t>Identify Bottlenecks </a:t>
            </a:r>
            <a:r>
              <a:rPr lang="en-US" sz="2000" i="1" dirty="0" smtClean="0">
                <a:solidFill>
                  <a:schemeClr val="bg2"/>
                </a:solidFill>
                <a:latin typeface="Calibri" charset="0"/>
                <a:ea typeface="Calibri" charset="0"/>
                <a:cs typeface="Calibri" charset="0"/>
              </a:rPr>
              <a:t>(analyse ability </a:t>
            </a:r>
            <a:r>
              <a:rPr lang="en-US" sz="2000" i="1" dirty="0">
                <a:solidFill>
                  <a:schemeClr val="bg2"/>
                </a:solidFill>
                <a:latin typeface="Calibri" charset="0"/>
                <a:ea typeface="Calibri" charset="0"/>
                <a:cs typeface="Calibri" charset="0"/>
              </a:rPr>
              <a:t>to </a:t>
            </a:r>
            <a:r>
              <a:rPr lang="en-US" sz="2000" i="1" dirty="0" smtClean="0">
                <a:solidFill>
                  <a:schemeClr val="bg2"/>
                </a:solidFill>
                <a:latin typeface="Calibri" charset="0"/>
                <a:ea typeface="Calibri" charset="0"/>
                <a:cs typeface="Calibri" charset="0"/>
              </a:rPr>
              <a:t>increase </a:t>
            </a:r>
            <a:r>
              <a:rPr lang="en-US" sz="2000" i="1" dirty="0">
                <a:solidFill>
                  <a:schemeClr val="bg2"/>
                </a:solidFill>
                <a:latin typeface="Calibri" charset="0"/>
                <a:ea typeface="Calibri" charset="0"/>
                <a:cs typeface="Calibri" charset="0"/>
              </a:rPr>
              <a:t>profitability </a:t>
            </a:r>
            <a:r>
              <a:rPr lang="en-US" sz="2000" i="1" dirty="0" smtClean="0">
                <a:solidFill>
                  <a:schemeClr val="bg2"/>
                </a:solidFill>
                <a:latin typeface="Calibri" charset="0"/>
                <a:ea typeface="Calibri" charset="0"/>
                <a:cs typeface="Calibri" charset="0"/>
              </a:rPr>
              <a:t>through innovation)</a:t>
            </a:r>
            <a:endParaRPr lang="en-US" sz="2000" i="1" dirty="0">
              <a:solidFill>
                <a:schemeClr val="bg2"/>
              </a:solidFill>
              <a:latin typeface="Calibri" charset="0"/>
              <a:ea typeface="Calibri" charset="0"/>
              <a:cs typeface="Calibri" charset="0"/>
            </a:endParaRPr>
          </a:p>
        </p:txBody>
      </p:sp>
    </p:spTree>
    <p:extLst>
      <p:ext uri="{BB962C8B-B14F-4D97-AF65-F5344CB8AC3E}">
        <p14:creationId xmlns:p14="http://schemas.microsoft.com/office/powerpoint/2010/main" val="1575866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70C0"/>
                </a:solidFill>
                <a:latin typeface="+mn-lt"/>
              </a:rPr>
              <a:t>SME Instrument phase </a:t>
            </a:r>
            <a:r>
              <a:rPr lang="en-US" dirty="0" smtClean="0">
                <a:solidFill>
                  <a:srgbClr val="0070C0"/>
                </a:solidFill>
                <a:latin typeface="+mn-lt"/>
              </a:rPr>
              <a:t>2 </a:t>
            </a:r>
            <a:endParaRPr lang="en-US" dirty="0">
              <a:solidFill>
                <a:srgbClr val="0070C0"/>
              </a:solidFill>
              <a:effectLst/>
              <a:latin typeface="+mn-lt"/>
            </a:endParaRPr>
          </a:p>
        </p:txBody>
      </p:sp>
      <p:sp>
        <p:nvSpPr>
          <p:cNvPr id="3" name="Content Placeholder 2"/>
          <p:cNvSpPr>
            <a:spLocks noGrp="1"/>
          </p:cNvSpPr>
          <p:nvPr>
            <p:ph idx="1"/>
          </p:nvPr>
        </p:nvSpPr>
        <p:spPr>
          <a:xfrm>
            <a:off x="678427" y="1002889"/>
            <a:ext cx="8185354" cy="5161937"/>
          </a:xfrm>
          <a:ln w="12700">
            <a:miter lim="400000"/>
          </a:ln>
        </p:spPr>
        <p:txBody>
          <a:bodyPr lIns="45719" rIns="45719">
            <a:noAutofit/>
          </a:bodyPr>
          <a:lstStyle/>
          <a:p>
            <a:pPr marL="457200" indent="-457200">
              <a:lnSpc>
                <a:spcPct val="120000"/>
              </a:lnSpc>
              <a:spcBef>
                <a:spcPts val="0"/>
              </a:spcBef>
              <a:buClr>
                <a:srgbClr val="0070C0"/>
              </a:buClr>
              <a:buFont typeface="Arial" charset="0"/>
              <a:buChar char="•"/>
            </a:pPr>
            <a:r>
              <a:rPr lang="en-US" sz="2600" dirty="0" smtClean="0">
                <a:solidFill>
                  <a:srgbClr val="0070C0"/>
                </a:solidFill>
                <a:latin typeface="Calibri" charset="0"/>
                <a:ea typeface="Calibri" charset="0"/>
                <a:cs typeface="Calibri" charset="0"/>
              </a:rPr>
              <a:t>Specific </a:t>
            </a:r>
            <a:r>
              <a:rPr lang="en-US" sz="2600" dirty="0">
                <a:solidFill>
                  <a:srgbClr val="0070C0"/>
                </a:solidFill>
                <a:latin typeface="Calibri" charset="0"/>
                <a:ea typeface="Calibri" charset="0"/>
                <a:cs typeface="Calibri" charset="0"/>
              </a:rPr>
              <a:t>challenge and demonstrate high potential </a:t>
            </a:r>
            <a:r>
              <a:rPr lang="en-US" sz="2000" i="1" dirty="0" smtClean="0">
                <a:solidFill>
                  <a:schemeClr val="bg2"/>
                </a:solidFill>
                <a:latin typeface="Calibri" charset="0"/>
                <a:ea typeface="Calibri" charset="0"/>
                <a:cs typeface="Calibri" charset="0"/>
              </a:rPr>
              <a:t>of company </a:t>
            </a:r>
            <a:r>
              <a:rPr lang="en-US" sz="2000" i="1" dirty="0">
                <a:solidFill>
                  <a:schemeClr val="bg2"/>
                </a:solidFill>
                <a:latin typeface="Calibri" charset="0"/>
                <a:ea typeface="Calibri" charset="0"/>
                <a:cs typeface="Calibri" charset="0"/>
              </a:rPr>
              <a:t>competitiveness and growth </a:t>
            </a:r>
            <a:r>
              <a:rPr lang="en-US" sz="2000" i="1" dirty="0" smtClean="0">
                <a:solidFill>
                  <a:schemeClr val="bg2"/>
                </a:solidFill>
                <a:latin typeface="Calibri" charset="0"/>
                <a:ea typeface="Calibri" charset="0"/>
                <a:cs typeface="Calibri" charset="0"/>
              </a:rPr>
              <a:t>based on </a:t>
            </a:r>
            <a:r>
              <a:rPr lang="en-US" sz="2000" i="1" dirty="0">
                <a:solidFill>
                  <a:schemeClr val="bg2"/>
                </a:solidFill>
                <a:latin typeface="Calibri" charset="0"/>
                <a:ea typeface="Calibri" charset="0"/>
                <a:cs typeface="Calibri" charset="0"/>
              </a:rPr>
              <a:t>strategic business </a:t>
            </a:r>
            <a:r>
              <a:rPr lang="en-US" sz="2000" i="1" dirty="0" smtClean="0">
                <a:solidFill>
                  <a:schemeClr val="bg2"/>
                </a:solidFill>
                <a:latin typeface="Calibri" charset="0"/>
                <a:ea typeface="Calibri" charset="0"/>
                <a:cs typeface="Calibri" charset="0"/>
              </a:rPr>
              <a:t>plan</a:t>
            </a:r>
          </a:p>
          <a:p>
            <a:pPr marL="1181100" lvl="1" indent="-457200">
              <a:lnSpc>
                <a:spcPct val="120000"/>
              </a:lnSpc>
              <a:spcBef>
                <a:spcPts val="0"/>
              </a:spcBef>
              <a:buClr>
                <a:srgbClr val="0070C0"/>
              </a:buClr>
              <a:buFont typeface="Arial" charset="0"/>
              <a:buChar char="•"/>
            </a:pPr>
            <a:r>
              <a:rPr lang="en-US" sz="2400" dirty="0">
                <a:solidFill>
                  <a:srgbClr val="0070C0"/>
                </a:solidFill>
                <a:latin typeface="Calibri" charset="0"/>
                <a:ea typeface="Calibri" charset="0"/>
                <a:cs typeface="Calibri" charset="0"/>
              </a:rPr>
              <a:t>D</a:t>
            </a:r>
            <a:r>
              <a:rPr lang="en-US" sz="2400" dirty="0" smtClean="0">
                <a:solidFill>
                  <a:srgbClr val="0070C0"/>
                </a:solidFill>
                <a:latin typeface="Calibri" charset="0"/>
                <a:ea typeface="Calibri" charset="0"/>
                <a:cs typeface="Calibri" charset="0"/>
              </a:rPr>
              <a:t>emonstration</a:t>
            </a:r>
            <a:r>
              <a:rPr lang="en-US" sz="2400" dirty="0">
                <a:solidFill>
                  <a:srgbClr val="0070C0"/>
                </a:solidFill>
                <a:latin typeface="Calibri" charset="0"/>
                <a:ea typeface="Calibri" charset="0"/>
                <a:cs typeface="Calibri" charset="0"/>
              </a:rPr>
              <a:t>, prototyping, piloting, scaling-up, </a:t>
            </a:r>
            <a:r>
              <a:rPr lang="en-US" sz="2400" dirty="0" err="1">
                <a:solidFill>
                  <a:srgbClr val="0070C0"/>
                </a:solidFill>
                <a:latin typeface="Calibri" charset="0"/>
                <a:ea typeface="Calibri" charset="0"/>
                <a:cs typeface="Calibri" charset="0"/>
              </a:rPr>
              <a:t>miniaturisation</a:t>
            </a:r>
            <a:r>
              <a:rPr lang="en-US" sz="2400" dirty="0">
                <a:solidFill>
                  <a:srgbClr val="0070C0"/>
                </a:solidFill>
                <a:latin typeface="Calibri" charset="0"/>
                <a:ea typeface="Calibri" charset="0"/>
                <a:cs typeface="Calibri" charset="0"/>
              </a:rPr>
              <a:t>, design, market </a:t>
            </a:r>
            <a:r>
              <a:rPr lang="en-US" sz="2400" dirty="0" smtClean="0">
                <a:solidFill>
                  <a:srgbClr val="0070C0"/>
                </a:solidFill>
                <a:latin typeface="Calibri" charset="0"/>
                <a:ea typeface="Calibri" charset="0"/>
                <a:cs typeface="Calibri" charset="0"/>
              </a:rPr>
              <a:t>replication </a:t>
            </a:r>
            <a:r>
              <a:rPr lang="en-US" sz="2000" i="1" dirty="0" smtClean="0">
                <a:solidFill>
                  <a:schemeClr val="bg2"/>
                </a:solidFill>
                <a:latin typeface="Calibri" charset="0"/>
                <a:ea typeface="Calibri" charset="0"/>
                <a:cs typeface="Calibri" charset="0"/>
              </a:rPr>
              <a:t>innovation </a:t>
            </a:r>
            <a:r>
              <a:rPr lang="en-US" sz="2000" i="1" dirty="0">
                <a:solidFill>
                  <a:schemeClr val="bg2"/>
                </a:solidFill>
                <a:latin typeface="Calibri" charset="0"/>
                <a:ea typeface="Calibri" charset="0"/>
                <a:cs typeface="Calibri" charset="0"/>
              </a:rPr>
              <a:t>idea (product, process, service etc.) to industrial readiness and maturity for market introduction, </a:t>
            </a:r>
            <a:r>
              <a:rPr lang="en-US" sz="2000" i="1" dirty="0" smtClean="0">
                <a:solidFill>
                  <a:schemeClr val="bg2"/>
                </a:solidFill>
                <a:latin typeface="Calibri" charset="0"/>
                <a:ea typeface="Calibri" charset="0"/>
                <a:cs typeface="Calibri" charset="0"/>
              </a:rPr>
              <a:t>may include </a:t>
            </a:r>
            <a:r>
              <a:rPr lang="en-US" sz="2000" i="1" dirty="0">
                <a:solidFill>
                  <a:schemeClr val="bg2"/>
                </a:solidFill>
                <a:latin typeface="Calibri" charset="0"/>
                <a:ea typeface="Calibri" charset="0"/>
                <a:cs typeface="Calibri" charset="0"/>
              </a:rPr>
              <a:t>some research </a:t>
            </a:r>
            <a:endParaRPr lang="en-US" sz="2400" i="1" dirty="0" smtClean="0">
              <a:solidFill>
                <a:schemeClr val="bg2"/>
              </a:solidFill>
              <a:latin typeface="Calibri" charset="0"/>
              <a:ea typeface="Calibri" charset="0"/>
              <a:cs typeface="Calibri" charset="0"/>
            </a:endParaRPr>
          </a:p>
          <a:p>
            <a:pPr marL="1181100" lvl="1" indent="-457200">
              <a:lnSpc>
                <a:spcPct val="120000"/>
              </a:lnSpc>
              <a:spcBef>
                <a:spcPts val="0"/>
              </a:spcBef>
              <a:buClr>
                <a:srgbClr val="0070C0"/>
              </a:buClr>
              <a:buFont typeface="Arial" charset="0"/>
              <a:buChar char="•"/>
            </a:pPr>
            <a:r>
              <a:rPr lang="en-US" sz="2600" dirty="0" smtClean="0">
                <a:solidFill>
                  <a:srgbClr val="0070C0"/>
                </a:solidFill>
                <a:latin typeface="Calibri" charset="0"/>
                <a:ea typeface="Calibri" charset="0"/>
                <a:cs typeface="Calibri" charset="0"/>
              </a:rPr>
              <a:t>Strong Research in exceptional circumstances: </a:t>
            </a:r>
            <a:r>
              <a:rPr lang="en-US" sz="2000" i="1" dirty="0" smtClean="0">
                <a:solidFill>
                  <a:schemeClr val="bg2"/>
                </a:solidFill>
                <a:latin typeface="Calibri" charset="0"/>
                <a:ea typeface="Calibri" charset="0"/>
                <a:cs typeface="Calibri" charset="0"/>
              </a:rPr>
              <a:t>research </a:t>
            </a:r>
            <a:r>
              <a:rPr lang="en-US" sz="2000" i="1" dirty="0">
                <a:solidFill>
                  <a:schemeClr val="bg2"/>
                </a:solidFill>
                <a:latin typeface="Calibri" charset="0"/>
                <a:ea typeface="Calibri" charset="0"/>
                <a:cs typeface="Calibri" charset="0"/>
              </a:rPr>
              <a:t>component may be strongly </a:t>
            </a:r>
            <a:r>
              <a:rPr lang="en-US" sz="2000" i="1" dirty="0" smtClean="0">
                <a:solidFill>
                  <a:schemeClr val="bg2"/>
                </a:solidFill>
                <a:latin typeface="Calibri" charset="0"/>
                <a:ea typeface="Calibri" charset="0"/>
                <a:cs typeface="Calibri" charset="0"/>
              </a:rPr>
              <a:t>present (Duly justified), </a:t>
            </a:r>
            <a:r>
              <a:rPr lang="en-US" sz="2000" i="1" dirty="0">
                <a:solidFill>
                  <a:schemeClr val="bg2"/>
                </a:solidFill>
                <a:latin typeface="Calibri" charset="0"/>
                <a:ea typeface="Calibri" charset="0"/>
                <a:cs typeface="Calibri" charset="0"/>
              </a:rPr>
              <a:t>as an alternative to the innovation actions described above </a:t>
            </a:r>
            <a:endParaRPr lang="en-US" sz="2000" i="1" dirty="0" smtClean="0">
              <a:solidFill>
                <a:schemeClr val="bg2"/>
              </a:solidFill>
              <a:latin typeface="Calibri" charset="0"/>
              <a:ea typeface="Calibri" charset="0"/>
              <a:cs typeface="Calibri" charset="0"/>
            </a:endParaRPr>
          </a:p>
          <a:p>
            <a:pPr marL="1181100" lvl="1" indent="-457200">
              <a:lnSpc>
                <a:spcPct val="120000"/>
              </a:lnSpc>
              <a:spcBef>
                <a:spcPts val="0"/>
              </a:spcBef>
              <a:buClr>
                <a:srgbClr val="0070C0"/>
              </a:buClr>
              <a:buFont typeface="Arial" charset="0"/>
              <a:buChar char="•"/>
            </a:pPr>
            <a:r>
              <a:rPr lang="en-US" sz="2600" dirty="0" smtClean="0">
                <a:solidFill>
                  <a:srgbClr val="0070C0"/>
                </a:solidFill>
                <a:latin typeface="Calibri" charset="0"/>
                <a:ea typeface="Calibri" charset="0"/>
                <a:cs typeface="Calibri" charset="0"/>
              </a:rPr>
              <a:t>Based on strategic </a:t>
            </a:r>
            <a:r>
              <a:rPr lang="en-US" sz="2600" dirty="0">
                <a:solidFill>
                  <a:srgbClr val="0070C0"/>
                </a:solidFill>
                <a:latin typeface="Calibri" charset="0"/>
                <a:ea typeface="Calibri" charset="0"/>
                <a:cs typeface="Calibri" charset="0"/>
              </a:rPr>
              <a:t>business plan </a:t>
            </a:r>
            <a:r>
              <a:rPr lang="en-US" sz="2000" i="1" dirty="0" smtClean="0">
                <a:solidFill>
                  <a:schemeClr val="bg2"/>
                </a:solidFill>
                <a:latin typeface="Calibri" charset="0"/>
                <a:ea typeface="Calibri" charset="0"/>
                <a:cs typeface="Calibri" charset="0"/>
              </a:rPr>
              <a:t>developed </a:t>
            </a:r>
            <a:r>
              <a:rPr lang="en-US" sz="2000" i="1" dirty="0">
                <a:solidFill>
                  <a:schemeClr val="bg2"/>
                </a:solidFill>
                <a:latin typeface="Calibri" charset="0"/>
                <a:ea typeface="Calibri" charset="0"/>
                <a:cs typeface="Calibri" charset="0"/>
              </a:rPr>
              <a:t>through phase 1 or another means </a:t>
            </a:r>
            <a:endParaRPr lang="en-US" sz="2000" i="1" dirty="0" smtClean="0">
              <a:solidFill>
                <a:schemeClr val="bg2"/>
              </a:solidFill>
              <a:latin typeface="Calibri" charset="0"/>
              <a:ea typeface="Calibri" charset="0"/>
              <a:cs typeface="Calibri" charset="0"/>
            </a:endParaRPr>
          </a:p>
          <a:p>
            <a:pPr marL="1181100" lvl="1" indent="-457200">
              <a:lnSpc>
                <a:spcPct val="120000"/>
              </a:lnSpc>
              <a:spcBef>
                <a:spcPts val="0"/>
              </a:spcBef>
              <a:buClr>
                <a:srgbClr val="0070C0"/>
              </a:buClr>
              <a:buFont typeface="Arial" charset="0"/>
              <a:buChar char="•"/>
            </a:pPr>
            <a:r>
              <a:rPr lang="en-US" sz="2600" dirty="0">
                <a:solidFill>
                  <a:srgbClr val="0070C0"/>
                </a:solidFill>
                <a:latin typeface="Calibri" charset="0"/>
                <a:ea typeface="Calibri" charset="0"/>
                <a:cs typeface="Calibri" charset="0"/>
              </a:rPr>
              <a:t>Can subcontract </a:t>
            </a:r>
            <a:r>
              <a:rPr lang="en-US" sz="2000" i="1" dirty="0" smtClean="0">
                <a:solidFill>
                  <a:schemeClr val="bg2"/>
                </a:solidFill>
                <a:latin typeface="Calibri" charset="0"/>
                <a:ea typeface="Calibri" charset="0"/>
                <a:cs typeface="Calibri" charset="0"/>
              </a:rPr>
              <a:t>(Like in Innovation Voucher)</a:t>
            </a:r>
            <a:endParaRPr lang="en-US" sz="2000" i="1" dirty="0">
              <a:solidFill>
                <a:schemeClr val="bg2"/>
              </a:solidFill>
              <a:latin typeface="Calibri" charset="0"/>
              <a:ea typeface="Calibri" charset="0"/>
              <a:cs typeface="Calibri" charset="0"/>
            </a:endParaRPr>
          </a:p>
        </p:txBody>
      </p:sp>
    </p:spTree>
    <p:extLst>
      <p:ext uri="{BB962C8B-B14F-4D97-AF65-F5344CB8AC3E}">
        <p14:creationId xmlns:p14="http://schemas.microsoft.com/office/powerpoint/2010/main" val="1628223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5888"/>
            <a:ext cx="8229600" cy="936625"/>
          </a:xfrm>
        </p:spPr>
        <p:txBody>
          <a:bodyPr/>
          <a:lstStyle/>
          <a:p>
            <a:pPr marL="0" indent="0"/>
            <a:r>
              <a:rPr lang="en-US" dirty="0">
                <a:latin typeface="Calibri" charset="0"/>
                <a:ea typeface="Calibri" charset="0"/>
                <a:cs typeface="Calibri" charset="0"/>
              </a:rPr>
              <a:t>Evaluation criteria </a:t>
            </a:r>
            <a:r>
              <a:rPr lang="en-US" dirty="0" smtClean="0">
                <a:latin typeface="Calibri" charset="0"/>
                <a:ea typeface="Calibri" charset="0"/>
                <a:cs typeface="Calibri" charset="0"/>
              </a:rPr>
              <a:t>: Excellence</a:t>
            </a:r>
            <a:endParaRPr lang="fr-BE" sz="2000" dirty="0">
              <a:solidFill>
                <a:schemeClr val="tx1"/>
              </a:solidFill>
              <a:latin typeface="Calibri" charset="0"/>
              <a:ea typeface="Calibri" charset="0"/>
              <a:cs typeface="Calibri" charset="0"/>
            </a:endParaRPr>
          </a:p>
        </p:txBody>
      </p:sp>
      <p:grpSp>
        <p:nvGrpSpPr>
          <p:cNvPr id="8" name="Group 7"/>
          <p:cNvGrpSpPr/>
          <p:nvPr/>
        </p:nvGrpSpPr>
        <p:grpSpPr>
          <a:xfrm>
            <a:off x="697668" y="1052513"/>
            <a:ext cx="8280920" cy="5010084"/>
            <a:chOff x="395536" y="1196752"/>
            <a:chExt cx="8280920" cy="1656184"/>
          </a:xfrm>
        </p:grpSpPr>
        <p:sp>
          <p:nvSpPr>
            <p:cNvPr id="6" name="Rounded Rectangle 5"/>
            <p:cNvSpPr/>
            <p:nvPr/>
          </p:nvSpPr>
          <p:spPr>
            <a:xfrm>
              <a:off x="395536" y="1196752"/>
              <a:ext cx="8280920" cy="1656184"/>
            </a:xfrm>
            <a:prstGeom prst="roundRect">
              <a:avLst/>
            </a:prstGeom>
            <a:solidFill>
              <a:schemeClr val="accent1">
                <a:lumMod val="9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defTabSz="457200" fontAlgn="auto">
                <a:spcBef>
                  <a:spcPts val="0"/>
                </a:spcBef>
                <a:spcAft>
                  <a:spcPts val="0"/>
                </a:spcAft>
              </a:pPr>
              <a:endParaRPr lang="en-GB" sz="1200" b="0" dirty="0">
                <a:solidFill>
                  <a:schemeClr val="tx1"/>
                </a:solidFill>
                <a:ea typeface="Verdana" panose="020B0604030504040204" pitchFamily="34" charset="0"/>
                <a:cs typeface="Verdana" panose="020B0604030504040204" pitchFamily="34" charset="0"/>
              </a:endParaRPr>
            </a:p>
          </p:txBody>
        </p:sp>
        <p:sp>
          <p:nvSpPr>
            <p:cNvPr id="9" name="Rounded Rectangle 8"/>
            <p:cNvSpPr/>
            <p:nvPr/>
          </p:nvSpPr>
          <p:spPr>
            <a:xfrm>
              <a:off x="1125631" y="1247499"/>
              <a:ext cx="7391197" cy="1578039"/>
            </a:xfrm>
            <a:prstGeom prst="roundRect">
              <a:avLst/>
            </a:prstGeom>
            <a:solidFill>
              <a:schemeClr val="accent1">
                <a:lumMod val="50000"/>
              </a:schemeClr>
            </a:solidFill>
            <a:effectLst>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600"/>
                </a:spcBef>
                <a:spcAft>
                  <a:spcPts val="0"/>
                </a:spcAft>
              </a:pPr>
              <a:r>
                <a:rPr lang="en-GB" sz="1600" i="1" dirty="0" smtClean="0">
                  <a:solidFill>
                    <a:srgbClr val="FFC000"/>
                  </a:solidFill>
                </a:rPr>
                <a:t>To the extent that the proposed work corresponds to he topic description in the work programme:</a:t>
              </a:r>
            </a:p>
            <a:p>
              <a:pPr marL="180975" indent="-168275">
                <a:spcBef>
                  <a:spcPts val="600"/>
                </a:spcBef>
                <a:spcAft>
                  <a:spcPts val="0"/>
                </a:spcAft>
                <a:buFont typeface="Arial" charset="0"/>
                <a:buChar char="•"/>
              </a:pPr>
              <a:r>
                <a:rPr lang="en-GB" sz="2400" b="1" dirty="0" smtClean="0">
                  <a:solidFill>
                    <a:schemeClr val="bg1"/>
                  </a:solidFill>
                </a:rPr>
                <a:t>Clarity</a:t>
              </a:r>
              <a:r>
                <a:rPr lang="en-GB" sz="2000" dirty="0" smtClean="0">
                  <a:solidFill>
                    <a:srgbClr val="FFC000"/>
                  </a:solidFill>
                </a:rPr>
                <a:t> and pertinence </a:t>
              </a:r>
              <a:r>
                <a:rPr lang="en-GB" sz="2400" b="1" dirty="0" smtClean="0">
                  <a:solidFill>
                    <a:schemeClr val="bg1"/>
                  </a:solidFill>
                </a:rPr>
                <a:t>of</a:t>
              </a:r>
              <a:r>
                <a:rPr lang="en-GB" sz="2000" dirty="0" smtClean="0">
                  <a:solidFill>
                    <a:srgbClr val="FFC000"/>
                  </a:solidFill>
                </a:rPr>
                <a:t> the </a:t>
              </a:r>
              <a:r>
                <a:rPr lang="en-GB" sz="2400" b="1" dirty="0" smtClean="0">
                  <a:solidFill>
                    <a:schemeClr val="bg1"/>
                  </a:solidFill>
                </a:rPr>
                <a:t>objectives </a:t>
              </a:r>
              <a:endParaRPr lang="en-GB" sz="2000" b="1" dirty="0" smtClean="0">
                <a:solidFill>
                  <a:schemeClr val="bg1"/>
                </a:solidFill>
              </a:endParaRPr>
            </a:p>
            <a:p>
              <a:pPr marL="180975" indent="-168275">
                <a:spcBef>
                  <a:spcPts val="600"/>
                </a:spcBef>
                <a:spcAft>
                  <a:spcPts val="0"/>
                </a:spcAft>
                <a:buFont typeface="Arial" charset="0"/>
                <a:buChar char="•"/>
              </a:pPr>
              <a:r>
                <a:rPr lang="en-GB" sz="2400" b="1" dirty="0" smtClean="0">
                  <a:solidFill>
                    <a:schemeClr val="bg1"/>
                  </a:solidFill>
                </a:rPr>
                <a:t>Soundness</a:t>
              </a:r>
              <a:r>
                <a:rPr lang="en-GB" sz="2000" dirty="0" smtClean="0">
                  <a:solidFill>
                    <a:srgbClr val="FFC000"/>
                  </a:solidFill>
                </a:rPr>
                <a:t> </a:t>
              </a:r>
              <a:r>
                <a:rPr lang="en-GB" sz="2400" b="1" dirty="0">
                  <a:solidFill>
                    <a:schemeClr val="bg1"/>
                  </a:solidFill>
                </a:rPr>
                <a:t>of</a:t>
              </a:r>
              <a:r>
                <a:rPr lang="en-GB" sz="2000" dirty="0" smtClean="0">
                  <a:solidFill>
                    <a:srgbClr val="FFC000"/>
                  </a:solidFill>
                </a:rPr>
                <a:t> the </a:t>
              </a:r>
              <a:r>
                <a:rPr lang="en-GB" sz="2400" b="1" dirty="0">
                  <a:solidFill>
                    <a:schemeClr val="bg1"/>
                  </a:solidFill>
                </a:rPr>
                <a:t>concept</a:t>
              </a:r>
              <a:r>
                <a:rPr lang="en-GB" sz="2000" dirty="0" smtClean="0">
                  <a:solidFill>
                    <a:srgbClr val="FFC000"/>
                  </a:solidFill>
                </a:rPr>
                <a:t>, credibility of the proposed </a:t>
              </a:r>
              <a:r>
                <a:rPr lang="en-GB" sz="2400" b="1" dirty="0">
                  <a:solidFill>
                    <a:schemeClr val="bg1"/>
                  </a:solidFill>
                </a:rPr>
                <a:t>methodology</a:t>
              </a:r>
            </a:p>
            <a:p>
              <a:pPr marL="180975" indent="-168275">
                <a:spcBef>
                  <a:spcPts val="600"/>
                </a:spcBef>
                <a:spcAft>
                  <a:spcPts val="0"/>
                </a:spcAft>
                <a:buFont typeface="Arial" charset="0"/>
                <a:buChar char="•"/>
              </a:pPr>
              <a:r>
                <a:rPr lang="en-GB" sz="2000" dirty="0" smtClean="0">
                  <a:solidFill>
                    <a:srgbClr val="FFC000"/>
                  </a:solidFill>
                </a:rPr>
                <a:t>Extent that the proposed work is </a:t>
              </a:r>
              <a:r>
                <a:rPr lang="en-GB" sz="2400" b="1" dirty="0">
                  <a:solidFill>
                    <a:schemeClr val="bg1"/>
                  </a:solidFill>
                </a:rPr>
                <a:t>beyond</a:t>
              </a:r>
              <a:r>
                <a:rPr lang="en-GB" sz="2000" dirty="0" smtClean="0">
                  <a:solidFill>
                    <a:srgbClr val="FFC000"/>
                  </a:solidFill>
                </a:rPr>
                <a:t> the </a:t>
              </a:r>
              <a:r>
                <a:rPr lang="en-GB" sz="2400" b="1" dirty="0">
                  <a:solidFill>
                    <a:schemeClr val="bg1"/>
                  </a:solidFill>
                </a:rPr>
                <a:t>state</a:t>
              </a:r>
              <a:r>
                <a:rPr lang="en-GB" sz="2000" dirty="0" smtClean="0">
                  <a:solidFill>
                    <a:srgbClr val="FFC000"/>
                  </a:solidFill>
                </a:rPr>
                <a:t> </a:t>
              </a:r>
              <a:r>
                <a:rPr lang="en-GB" sz="2400" b="1" dirty="0">
                  <a:solidFill>
                    <a:schemeClr val="bg1"/>
                  </a:solidFill>
                </a:rPr>
                <a:t>of</a:t>
              </a:r>
              <a:r>
                <a:rPr lang="en-GB" sz="2000" dirty="0" smtClean="0">
                  <a:solidFill>
                    <a:srgbClr val="FFC000"/>
                  </a:solidFill>
                </a:rPr>
                <a:t> </a:t>
              </a:r>
              <a:r>
                <a:rPr lang="en-GB" sz="2400" b="1" dirty="0">
                  <a:solidFill>
                    <a:schemeClr val="bg1"/>
                  </a:solidFill>
                </a:rPr>
                <a:t>the</a:t>
              </a:r>
              <a:r>
                <a:rPr lang="en-GB" sz="2000" dirty="0" smtClean="0">
                  <a:solidFill>
                    <a:srgbClr val="FFC000"/>
                  </a:solidFill>
                </a:rPr>
                <a:t> </a:t>
              </a:r>
              <a:r>
                <a:rPr lang="en-GB" sz="2400" b="1" dirty="0">
                  <a:solidFill>
                    <a:schemeClr val="bg1"/>
                  </a:solidFill>
                </a:rPr>
                <a:t>art</a:t>
              </a:r>
              <a:r>
                <a:rPr lang="en-GB" sz="2000" dirty="0" smtClean="0">
                  <a:solidFill>
                    <a:srgbClr val="FFC000"/>
                  </a:solidFill>
                </a:rPr>
                <a:t>, and demonstrates </a:t>
              </a:r>
              <a:r>
                <a:rPr lang="en-GB" sz="2400" b="1" dirty="0">
                  <a:solidFill>
                    <a:schemeClr val="bg1"/>
                  </a:solidFill>
                </a:rPr>
                <a:t>innovation</a:t>
              </a:r>
              <a:r>
                <a:rPr lang="en-GB" sz="2000" dirty="0" smtClean="0">
                  <a:solidFill>
                    <a:srgbClr val="FFC000"/>
                  </a:solidFill>
                </a:rPr>
                <a:t> </a:t>
              </a:r>
              <a:r>
                <a:rPr lang="en-GB" sz="2400" b="1" dirty="0">
                  <a:solidFill>
                    <a:schemeClr val="bg1"/>
                  </a:solidFill>
                </a:rPr>
                <a:t>potential</a:t>
              </a:r>
              <a:r>
                <a:rPr lang="en-GB" sz="2000" dirty="0" smtClean="0">
                  <a:solidFill>
                    <a:srgbClr val="FFC000"/>
                  </a:solidFill>
                </a:rPr>
                <a:t> </a:t>
              </a:r>
              <a:r>
                <a:rPr lang="en-GB" dirty="0" smtClean="0">
                  <a:solidFill>
                    <a:srgbClr val="FFC000"/>
                  </a:solidFill>
                </a:rPr>
                <a:t>(e.g. ground-braking objectives, novel concepts and approaches, new products, services or business and organisational models)</a:t>
              </a:r>
            </a:p>
            <a:p>
              <a:pPr marL="180975" indent="-168275">
                <a:spcBef>
                  <a:spcPts val="600"/>
                </a:spcBef>
                <a:spcAft>
                  <a:spcPts val="0"/>
                </a:spcAft>
                <a:buFont typeface="Arial" charset="0"/>
                <a:buChar char="•"/>
              </a:pPr>
              <a:r>
                <a:rPr lang="en-GB" sz="2000" dirty="0" smtClean="0">
                  <a:solidFill>
                    <a:srgbClr val="FFC000"/>
                  </a:solidFill>
                </a:rPr>
                <a:t>Appropriate consideration of </a:t>
              </a:r>
              <a:r>
                <a:rPr lang="en-GB" sz="2400" b="1" dirty="0">
                  <a:solidFill>
                    <a:schemeClr val="bg1"/>
                  </a:solidFill>
                </a:rPr>
                <a:t>interdisciplinary considerations</a:t>
              </a:r>
              <a:r>
                <a:rPr lang="en-GB" sz="2000" dirty="0" smtClean="0">
                  <a:solidFill>
                    <a:srgbClr val="FFC000"/>
                  </a:solidFill>
                </a:rPr>
                <a:t>, where relevant, use of shareholder</a:t>
              </a:r>
              <a:r>
                <a:rPr lang="pl-PL" sz="2000" dirty="0" smtClean="0">
                  <a:solidFill>
                    <a:srgbClr val="FFC000"/>
                  </a:solidFill>
                </a:rPr>
                <a:t> </a:t>
              </a:r>
              <a:r>
                <a:rPr lang="en-GB" sz="2000" dirty="0" smtClean="0">
                  <a:solidFill>
                    <a:srgbClr val="FFC000"/>
                  </a:solidFill>
                </a:rPr>
                <a:t>knowledge</a:t>
              </a:r>
            </a:p>
            <a:p>
              <a:pPr marL="180975" indent="-168275">
                <a:spcBef>
                  <a:spcPts val="600"/>
                </a:spcBef>
                <a:spcAft>
                  <a:spcPts val="0"/>
                </a:spcAft>
                <a:buFont typeface="Arial" charset="0"/>
                <a:buChar char="•"/>
              </a:pPr>
              <a:endParaRPr lang="en-GB" sz="2000" dirty="0" smtClean="0">
                <a:solidFill>
                  <a:srgbClr val="FFC000"/>
                </a:solidFill>
              </a:endParaRPr>
            </a:p>
          </p:txBody>
        </p:sp>
        <p:sp>
          <p:nvSpPr>
            <p:cNvPr id="12" name="TextBox 11"/>
            <p:cNvSpPr txBox="1"/>
            <p:nvPr/>
          </p:nvSpPr>
          <p:spPr>
            <a:xfrm>
              <a:off x="499534" y="1196752"/>
              <a:ext cx="544074" cy="1656184"/>
            </a:xfrm>
            <a:prstGeom prst="rect">
              <a:avLst/>
            </a:prstGeom>
            <a:noFill/>
          </p:spPr>
          <p:txBody>
            <a:bodyPr vert="vert270" wrap="none" rtlCol="0">
              <a:noAutofit/>
            </a:bodyPr>
            <a:lstStyle/>
            <a:p>
              <a:pPr algn="ctr"/>
              <a:r>
                <a:rPr lang="fr-BE" sz="3200" b="1" dirty="0" smtClean="0">
                  <a:solidFill>
                    <a:schemeClr val="bg1"/>
                  </a:solidFill>
                  <a:latin typeface="+mn-lt"/>
                </a:rPr>
                <a:t>Excellence</a:t>
              </a:r>
              <a:endParaRPr lang="en-GB" sz="1200" b="1" dirty="0">
                <a:solidFill>
                  <a:schemeClr val="bg1"/>
                </a:solidFill>
                <a:latin typeface="+mn-lt"/>
                <a:ea typeface="Verdana" panose="020B0604030504040204" pitchFamily="34" charset="0"/>
                <a:cs typeface="Verdana" panose="020B0604030504040204" pitchFamily="34" charset="0"/>
              </a:endParaRPr>
            </a:p>
          </p:txBody>
        </p:sp>
      </p:grpSp>
      <p:sp>
        <p:nvSpPr>
          <p:cNvPr id="24" name="Rectangle 23"/>
          <p:cNvSpPr/>
          <p:nvPr/>
        </p:nvSpPr>
        <p:spPr>
          <a:xfrm>
            <a:off x="539552" y="548680"/>
            <a:ext cx="8496944" cy="400110"/>
          </a:xfrm>
          <a:prstGeom prst="rect">
            <a:avLst/>
          </a:prstGeom>
        </p:spPr>
        <p:txBody>
          <a:bodyPr wrap="square">
            <a:spAutoFit/>
          </a:bodyPr>
          <a:lstStyle/>
          <a:p>
            <a:r>
              <a:rPr lang="en-US" sz="2000" dirty="0" smtClean="0">
                <a:solidFill>
                  <a:srgbClr val="0070C0"/>
                </a:solidFill>
              </a:rPr>
              <a:t>Research and Innovation Actions/Innovation Actions/Coordination Actions</a:t>
            </a:r>
            <a:endParaRPr lang="en-GB" sz="2000" dirty="0">
              <a:solidFill>
                <a:srgbClr val="0070C0"/>
              </a:solidFill>
            </a:endParaRPr>
          </a:p>
        </p:txBody>
      </p:sp>
      <p:sp>
        <p:nvSpPr>
          <p:cNvPr id="11" name="Rectangle 10"/>
          <p:cNvSpPr/>
          <p:nvPr/>
        </p:nvSpPr>
        <p:spPr>
          <a:xfrm>
            <a:off x="1666068" y="5594887"/>
            <a:ext cx="7103084" cy="400110"/>
          </a:xfrm>
          <a:prstGeom prst="rect">
            <a:avLst/>
          </a:prstGeom>
        </p:spPr>
        <p:txBody>
          <a:bodyPr wrap="square">
            <a:spAutoFit/>
          </a:bodyPr>
          <a:lstStyle/>
          <a:p>
            <a:pPr marL="180975" indent="-168275">
              <a:spcBef>
                <a:spcPts val="600"/>
              </a:spcBef>
              <a:buFont typeface="Arial" charset="0"/>
              <a:buChar char="•"/>
            </a:pPr>
            <a:r>
              <a:rPr lang="en-GB" sz="2000" i="1" dirty="0">
                <a:solidFill>
                  <a:schemeClr val="tx2"/>
                </a:solidFill>
              </a:rPr>
              <a:t>Quality of the proposed coordination and/or support measures</a:t>
            </a:r>
          </a:p>
        </p:txBody>
      </p:sp>
    </p:spTree>
    <p:extLst>
      <p:ext uri="{BB962C8B-B14F-4D97-AF65-F5344CB8AC3E}">
        <p14:creationId xmlns:p14="http://schemas.microsoft.com/office/powerpoint/2010/main" val="44600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2557</TotalTime>
  <Words>1228</Words>
  <Application>Microsoft Macintosh PowerPoint</Application>
  <PresentationFormat>On-screen Show (4:3)</PresentationFormat>
  <Paragraphs>130</Paragraphs>
  <Slides>16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Mangal</vt:lpstr>
      <vt:lpstr>Tahoma</vt:lpstr>
      <vt:lpstr>Verdana</vt:lpstr>
      <vt:lpstr>Wingdings</vt:lpstr>
      <vt:lpstr>Office Theme</vt:lpstr>
      <vt:lpstr>“H2020: Project Proposal Evaluation” Assess Integrity and Completeness of a proposal: Evaluator’s Perspective</vt:lpstr>
      <vt:lpstr>Some basics on PM</vt:lpstr>
      <vt:lpstr>Type of Actions</vt:lpstr>
      <vt:lpstr>Research and Innovation Action </vt:lpstr>
      <vt:lpstr>Innovation Action</vt:lpstr>
      <vt:lpstr>Coordination &amp; Support Action </vt:lpstr>
      <vt:lpstr>SME Instrument phase 1 </vt:lpstr>
      <vt:lpstr>SME Instrument phase 2 </vt:lpstr>
      <vt:lpstr>Evaluation criteria : Excellence</vt:lpstr>
      <vt:lpstr>Evaluation criteria: Impact </vt:lpstr>
      <vt:lpstr>Evaluation criteria: Implementation </vt:lpstr>
      <vt:lpstr>Evaluation criteria: Differences with SME Instrument</vt:lpstr>
      <vt:lpstr>Evaluation criteria: Let’s wrap it up:</vt:lpstr>
      <vt:lpstr>PowerPoint Presentation</vt:lpstr>
      <vt:lpstr>Thank you!</vt:lpstr>
      <vt:lpstr>Credits / Disclaimer</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IPR Workshop:  “Intellectual Property &amp; Horizon 2020: How to deal with your intellectual Assets” </dc:title>
  <cp:lastModifiedBy>Odysseas Spyroglou</cp:lastModifiedBy>
  <cp:revision>148</cp:revision>
  <dcterms:modified xsi:type="dcterms:W3CDTF">2016-12-06T09:02:48Z</dcterms:modified>
</cp:coreProperties>
</file>