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36" r:id="rId3"/>
    <p:sldId id="338" r:id="rId4"/>
    <p:sldId id="339" r:id="rId5"/>
    <p:sldId id="340" r:id="rId6"/>
    <p:sldId id="341" r:id="rId7"/>
    <p:sldId id="335" r:id="rId8"/>
    <p:sldId id="274" r:id="rId9"/>
    <p:sldId id="275" r:id="rId10"/>
    <p:sldId id="276"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29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3"/>
    <p:restoredTop sz="86182"/>
  </p:normalViewPr>
  <p:slideViewPr>
    <p:cSldViewPr snapToGrid="0" snapToObjects="1">
      <p:cViewPr varScale="1">
        <p:scale>
          <a:sx n="87" d="100"/>
          <a:sy n="87" d="100"/>
        </p:scale>
        <p:origin x="864" y="200"/>
      </p:cViewPr>
      <p:guideLst/>
    </p:cSldViewPr>
  </p:slideViewPr>
  <p:outlineViewPr>
    <p:cViewPr>
      <p:scale>
        <a:sx n="33" d="100"/>
        <a:sy n="33" d="100"/>
      </p:scale>
      <p:origin x="0" y="-88"/>
    </p:cViewPr>
  </p:outlin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1143000" y="685800"/>
            <a:ext cx="4572000" cy="3429000"/>
          </a:xfrm>
          <a:prstGeom prst="rect">
            <a:avLst/>
          </a:prstGeom>
        </p:spPr>
        <p:txBody>
          <a:bodyPr/>
          <a:lstStyle/>
          <a:p>
            <a:endParaRPr/>
          </a:p>
        </p:txBody>
      </p:sp>
      <p:sp>
        <p:nvSpPr>
          <p:cNvPr id="201" name="Shape 20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0388791"/>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lang="en-US" sz="1200" dirty="0" smtClean="0">
                <a:effectLst/>
                <a:latin typeface="+mj-lt"/>
                <a:ea typeface="+mj-ea"/>
                <a:cs typeface="+mj-cs"/>
                <a:sym typeface="Calibri"/>
              </a:rPr>
              <a:t>Guidelines for evaluation of Implementation of the proposal.</a:t>
            </a:r>
            <a:endParaRPr lang="en-US" dirty="0" smtClean="0"/>
          </a:p>
          <a:p>
            <a:r>
              <a:rPr lang="en-US" sz="1200" i="1" dirty="0" smtClean="0">
                <a:effectLst/>
                <a:latin typeface="+mj-lt"/>
                <a:ea typeface="+mj-ea"/>
                <a:cs typeface="+mj-cs"/>
                <a:sym typeface="Calibri"/>
              </a:rPr>
              <a:t>Evaluation criteria, guidelines for implementation evaluation and preparation of evaluation report.</a:t>
            </a:r>
            <a:endParaRPr lang="en-US" dirty="0" smtClean="0"/>
          </a:p>
          <a:p>
            <a:endParaRPr dirty="0"/>
          </a:p>
        </p:txBody>
      </p:sp>
    </p:spTree>
    <p:extLst>
      <p:ext uri="{BB962C8B-B14F-4D97-AF65-F5344CB8AC3E}">
        <p14:creationId xmlns:p14="http://schemas.microsoft.com/office/powerpoint/2010/main" val="2909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9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70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32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477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r>
              <a:t>And don’t forget that we are all here to help, especially you as Information Multipliers to achieve better results for Turkey in H2020.</a:t>
            </a:r>
          </a:p>
        </p:txBody>
      </p:sp>
    </p:spTree>
    <p:extLst>
      <p:ext uri="{BB962C8B-B14F-4D97-AF65-F5344CB8AC3E}">
        <p14:creationId xmlns:p14="http://schemas.microsoft.com/office/powerpoint/2010/main" val="184478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defRPr>
                <a:solidFill>
                  <a:srgbClr val="FFFFFF"/>
                </a:solidFill>
              </a:defRPr>
            </a:pPr>
            <a:r>
              <a:t>Teşekkür ederim!</a:t>
            </a:r>
          </a:p>
          <a:p>
            <a:endParaRPr/>
          </a:p>
          <a:p>
            <a:r>
              <a:t>Thank you very much for your attention.</a:t>
            </a:r>
          </a:p>
          <a:p>
            <a:endParaRPr/>
          </a:p>
          <a:p>
            <a:r>
              <a:t>I hope it wasn’t too painful.</a:t>
            </a:r>
          </a:p>
          <a:p>
            <a:endParaRPr/>
          </a:p>
          <a:p>
            <a:r>
              <a:t>All presentations will be available in our website the following days.</a:t>
            </a:r>
          </a:p>
        </p:txBody>
      </p:sp>
    </p:spTree>
    <p:extLst>
      <p:ext uri="{BB962C8B-B14F-4D97-AF65-F5344CB8AC3E}">
        <p14:creationId xmlns:p14="http://schemas.microsoft.com/office/powerpoint/2010/main" val="206300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41033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2"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23"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24"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25" name="Shape 25"/>
          <p:cNvSpPr>
            <a:spLocks noGrp="1"/>
          </p:cNvSpPr>
          <p:nvPr>
            <p:ph type="title"/>
          </p:nvPr>
        </p:nvSpPr>
        <p:spPr>
          <a:xfrm>
            <a:off x="1143000" y="1904999"/>
            <a:ext cx="6858000" cy="1604964"/>
          </a:xfrm>
          <a:prstGeom prst="rect">
            <a:avLst/>
          </a:prstGeom>
        </p:spPr>
        <p:txBody>
          <a:bodyPr/>
          <a:lstStyle>
            <a:lvl1pPr algn="ctr">
              <a:defRPr sz="4000" b="0"/>
            </a:lvl1pPr>
          </a:lstStyle>
          <a:p>
            <a:r>
              <a:t>Title Text</a:t>
            </a:r>
          </a:p>
        </p:txBody>
      </p:sp>
      <p:sp>
        <p:nvSpPr>
          <p:cNvPr id="26" name="Shape 26"/>
          <p:cNvSpPr>
            <a:spLocks noGrp="1"/>
          </p:cNvSpPr>
          <p:nvPr>
            <p:ph type="body" sz="quarter" idx="1"/>
          </p:nvPr>
        </p:nvSpPr>
        <p:spPr>
          <a:xfrm>
            <a:off x="1143000" y="4000500"/>
            <a:ext cx="6858000" cy="1762125"/>
          </a:xfrm>
          <a:prstGeom prst="rect">
            <a:avLst/>
          </a:prstGeom>
        </p:spPr>
        <p:txBody>
          <a:bodyPr/>
          <a:lstStyle>
            <a:lvl1pPr algn="ct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
        <p:nvSpPr>
          <p:cNvPr id="28" name="Shape 28"/>
          <p:cNvSpPr/>
          <p:nvPr/>
        </p:nvSpPr>
        <p:spPr>
          <a:xfrm>
            <a:off x="2548915" y="529379"/>
            <a:ext cx="4045517" cy="5499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1600" i="1">
                <a:latin typeface="Calibri Light"/>
                <a:ea typeface="Calibri Light"/>
                <a:cs typeface="Calibri Light"/>
                <a:sym typeface="Calibri Light"/>
              </a:defRPr>
            </a:pPr>
            <a:r>
              <a:t>TURKEY IN HORIZON 2020</a:t>
            </a:r>
          </a:p>
          <a:p>
            <a:pPr algn="ctr">
              <a:lnSpc>
                <a:spcPct val="90000"/>
              </a:lnSpc>
              <a:defRPr sz="1600" i="1">
                <a:latin typeface="Calibri Light"/>
                <a:ea typeface="Calibri Light"/>
                <a:cs typeface="Calibri Light"/>
                <a:sym typeface="Calibri Light"/>
              </a:defRPr>
            </a:pPr>
            <a:r>
              <a:t>ALTUN/HORIZ/TR2012/0740.14-2/SER/005</a:t>
            </a:r>
          </a:p>
        </p:txBody>
      </p:sp>
      <p:pic>
        <p:nvPicPr>
          <p:cNvPr id="29" name="image4.png" descr="C:\Users\KonradN\Desktop\H2020 Logo\H2020-HORIZONTAL-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3608" y="458893"/>
            <a:ext cx="2018666" cy="690882"/>
          </a:xfrm>
          <a:prstGeom prst="rect">
            <a:avLst/>
          </a:prstGeom>
          <a:ln w="12700">
            <a:miter lim="400000"/>
          </a:ln>
        </p:spPr>
      </p:pic>
      <p:pic>
        <p:nvPicPr>
          <p:cNvPr id="30" name="image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1074" y="258233"/>
            <a:ext cx="2013586" cy="1092201"/>
          </a:xfrm>
          <a:prstGeom prst="rect">
            <a:avLst/>
          </a:prstGeom>
          <a:ln w="12700">
            <a:miter lim="400000"/>
          </a:ln>
        </p:spPr>
      </p:pic>
      <p:sp>
        <p:nvSpPr>
          <p:cNvPr id="31" name="Shape 31"/>
          <p:cNvSpPr/>
          <p:nvPr/>
        </p:nvSpPr>
        <p:spPr>
          <a:xfrm>
            <a:off x="0" y="1500963"/>
            <a:ext cx="9144000" cy="1"/>
          </a:xfrm>
          <a:prstGeom prst="line">
            <a:avLst/>
          </a:prstGeom>
          <a:ln w="28575">
            <a:solidFill>
              <a:srgbClr val="000000"/>
            </a:solidFill>
          </a:ln>
        </p:spPr>
        <p:txBody>
          <a:bodyPr lIns="45719" rIns="45719"/>
          <a:lstStyle/>
          <a:p>
            <a:endParaRPr/>
          </a:p>
        </p:txBody>
      </p:sp>
      <p:sp>
        <p:nvSpPr>
          <p:cNvPr id="32" name="Shape 32"/>
          <p:cNvSpPr/>
          <p:nvPr/>
        </p:nvSpPr>
        <p:spPr>
          <a:xfrm>
            <a:off x="0" y="1547001"/>
            <a:ext cx="9144000" cy="1"/>
          </a:xfrm>
          <a:prstGeom prst="line">
            <a:avLst/>
          </a:prstGeom>
          <a:ln w="12700">
            <a:solidFill>
              <a:srgbClr val="000000"/>
            </a:solidFill>
          </a:ln>
        </p:spPr>
        <p:txBody>
          <a:bodyPr lIns="45719" rIns="45719"/>
          <a:lstStyle/>
          <a:p>
            <a:endParaRPr/>
          </a:p>
        </p:txBody>
      </p:sp>
      <p:sp>
        <p:nvSpPr>
          <p:cNvPr id="33" name="Shape 33"/>
          <p:cNvSpPr/>
          <p:nvPr/>
        </p:nvSpPr>
        <p:spPr>
          <a:xfrm>
            <a:off x="0" y="1520013"/>
            <a:ext cx="9144000" cy="1"/>
          </a:xfrm>
          <a:prstGeom prst="line">
            <a:avLst/>
          </a:prstGeom>
          <a:ln w="28575">
            <a:solidFill>
              <a:srgbClr val="0000FF"/>
            </a:solidFill>
          </a:ln>
        </p:spPr>
        <p:txBody>
          <a:bodyPr lIns="45719" rIns="45719"/>
          <a:lstStyle/>
          <a:p>
            <a:endParaRPr/>
          </a:p>
        </p:txBody>
      </p:sp>
      <p:sp>
        <p:nvSpPr>
          <p:cNvPr id="34" name="Shape 34"/>
          <p:cNvSpPr/>
          <p:nvPr/>
        </p:nvSpPr>
        <p:spPr>
          <a:xfrm>
            <a:off x="0" y="6095174"/>
            <a:ext cx="9144000" cy="1"/>
          </a:xfrm>
          <a:prstGeom prst="line">
            <a:avLst/>
          </a:prstGeom>
          <a:ln w="28575">
            <a:solidFill>
              <a:srgbClr val="000000"/>
            </a:solidFill>
          </a:ln>
        </p:spPr>
        <p:txBody>
          <a:bodyPr lIns="45719" rIns="45719"/>
          <a:lstStyle/>
          <a:p>
            <a:endParaRPr/>
          </a:p>
        </p:txBody>
      </p:sp>
      <p:sp>
        <p:nvSpPr>
          <p:cNvPr id="35" name="Shape 35"/>
          <p:cNvSpPr/>
          <p:nvPr/>
        </p:nvSpPr>
        <p:spPr>
          <a:xfrm>
            <a:off x="0" y="6141211"/>
            <a:ext cx="9144000" cy="1"/>
          </a:xfrm>
          <a:prstGeom prst="line">
            <a:avLst/>
          </a:prstGeom>
          <a:ln w="12700">
            <a:solidFill>
              <a:srgbClr val="000000"/>
            </a:solidFill>
          </a:ln>
        </p:spPr>
        <p:txBody>
          <a:bodyPr lIns="45719" rIns="45719"/>
          <a:lstStyle/>
          <a:p>
            <a:endParaRPr/>
          </a:p>
        </p:txBody>
      </p:sp>
      <p:sp>
        <p:nvSpPr>
          <p:cNvPr id="36" name="Shape 36"/>
          <p:cNvSpPr/>
          <p:nvPr/>
        </p:nvSpPr>
        <p:spPr>
          <a:xfrm>
            <a:off x="0" y="6114224"/>
            <a:ext cx="9144000" cy="1"/>
          </a:xfrm>
          <a:prstGeom prst="line">
            <a:avLst/>
          </a:prstGeom>
          <a:ln w="28575">
            <a:solidFill>
              <a:srgbClr val="0000FF"/>
            </a:solidFill>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0"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61"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62"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63" name="Shape 163"/>
          <p:cNvSpPr>
            <a:spLocks noGrp="1"/>
          </p:cNvSpPr>
          <p:nvPr>
            <p:ph type="title"/>
          </p:nvPr>
        </p:nvSpPr>
        <p:spPr>
          <a:xfrm>
            <a:off x="1143000" y="1904999"/>
            <a:ext cx="6858000" cy="1604964"/>
          </a:xfrm>
          <a:prstGeom prst="rect">
            <a:avLst/>
          </a:prstGeom>
        </p:spPr>
        <p:txBody>
          <a:bodyPr/>
          <a:lstStyle>
            <a:lvl1pPr algn="ctr">
              <a:defRPr sz="4000" b="0"/>
            </a:lvl1pPr>
          </a:lstStyle>
          <a:p>
            <a:r>
              <a:t>Title Text</a:t>
            </a:r>
          </a:p>
        </p:txBody>
      </p:sp>
      <p:sp>
        <p:nvSpPr>
          <p:cNvPr id="164" name="Shape 164"/>
          <p:cNvSpPr>
            <a:spLocks noGrp="1"/>
          </p:cNvSpPr>
          <p:nvPr>
            <p:ph type="body" sz="quarter" idx="1"/>
          </p:nvPr>
        </p:nvSpPr>
        <p:spPr>
          <a:xfrm>
            <a:off x="1143000" y="4000500"/>
            <a:ext cx="6858000" cy="1762125"/>
          </a:xfrm>
          <a:prstGeom prst="rect">
            <a:avLst/>
          </a:prstGeom>
        </p:spPr>
        <p:txBody>
          <a:bodyPr/>
          <a:lstStyle>
            <a:lvl1pPr algn="ct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65" name="Shape 165"/>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
        <p:nvSpPr>
          <p:cNvPr id="166" name="Shape 166"/>
          <p:cNvSpPr/>
          <p:nvPr/>
        </p:nvSpPr>
        <p:spPr>
          <a:xfrm>
            <a:off x="2548915" y="529379"/>
            <a:ext cx="4045517" cy="5499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1600" i="1">
                <a:latin typeface="Calibri Light"/>
                <a:ea typeface="Calibri Light"/>
                <a:cs typeface="Calibri Light"/>
                <a:sym typeface="Calibri Light"/>
              </a:defRPr>
            </a:pPr>
            <a:r>
              <a:t>TURKEY IN HORIZON 2020</a:t>
            </a:r>
          </a:p>
          <a:p>
            <a:pPr algn="ctr">
              <a:lnSpc>
                <a:spcPct val="90000"/>
              </a:lnSpc>
              <a:defRPr sz="1600" i="1">
                <a:latin typeface="Calibri Light"/>
                <a:ea typeface="Calibri Light"/>
                <a:cs typeface="Calibri Light"/>
                <a:sym typeface="Calibri Light"/>
              </a:defRPr>
            </a:pPr>
            <a:r>
              <a:t>ALTUN/HORIZ/TR2012/0740.14-2/SER/005</a:t>
            </a:r>
          </a:p>
        </p:txBody>
      </p:sp>
      <p:pic>
        <p:nvPicPr>
          <p:cNvPr id="167" name="image4.png" descr="C:\Users\KonradN\Desktop\H2020 Logo\H2020-HORIZONTAL-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3608" y="458893"/>
            <a:ext cx="2018666" cy="690882"/>
          </a:xfrm>
          <a:prstGeom prst="rect">
            <a:avLst/>
          </a:prstGeom>
          <a:ln w="12700">
            <a:miter lim="400000"/>
          </a:ln>
        </p:spPr>
      </p:pic>
      <p:pic>
        <p:nvPicPr>
          <p:cNvPr id="168" name="image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1074" y="258233"/>
            <a:ext cx="2013586" cy="1092201"/>
          </a:xfrm>
          <a:prstGeom prst="rect">
            <a:avLst/>
          </a:prstGeom>
          <a:ln w="12700">
            <a:miter lim="400000"/>
          </a:ln>
        </p:spPr>
      </p:pic>
      <p:sp>
        <p:nvSpPr>
          <p:cNvPr id="169" name="Shape 169"/>
          <p:cNvSpPr/>
          <p:nvPr/>
        </p:nvSpPr>
        <p:spPr>
          <a:xfrm>
            <a:off x="0" y="1500963"/>
            <a:ext cx="9144000" cy="1"/>
          </a:xfrm>
          <a:prstGeom prst="line">
            <a:avLst/>
          </a:prstGeom>
          <a:ln w="28575">
            <a:solidFill>
              <a:srgbClr val="000000"/>
            </a:solidFill>
          </a:ln>
        </p:spPr>
        <p:txBody>
          <a:bodyPr lIns="45719" rIns="45719"/>
          <a:lstStyle/>
          <a:p>
            <a:endParaRPr/>
          </a:p>
        </p:txBody>
      </p:sp>
      <p:sp>
        <p:nvSpPr>
          <p:cNvPr id="170" name="Shape 170"/>
          <p:cNvSpPr/>
          <p:nvPr/>
        </p:nvSpPr>
        <p:spPr>
          <a:xfrm>
            <a:off x="0" y="1547001"/>
            <a:ext cx="9144000" cy="1"/>
          </a:xfrm>
          <a:prstGeom prst="line">
            <a:avLst/>
          </a:prstGeom>
          <a:ln w="12700">
            <a:solidFill>
              <a:srgbClr val="000000"/>
            </a:solidFill>
          </a:ln>
        </p:spPr>
        <p:txBody>
          <a:bodyPr lIns="45719" rIns="45719"/>
          <a:lstStyle/>
          <a:p>
            <a:endParaRPr/>
          </a:p>
        </p:txBody>
      </p:sp>
      <p:sp>
        <p:nvSpPr>
          <p:cNvPr id="171" name="Shape 171"/>
          <p:cNvSpPr/>
          <p:nvPr/>
        </p:nvSpPr>
        <p:spPr>
          <a:xfrm>
            <a:off x="0" y="1520013"/>
            <a:ext cx="9144000" cy="1"/>
          </a:xfrm>
          <a:prstGeom prst="line">
            <a:avLst/>
          </a:prstGeom>
          <a:ln w="28575">
            <a:solidFill>
              <a:srgbClr val="0000FF"/>
            </a:solidFill>
          </a:ln>
        </p:spPr>
        <p:txBody>
          <a:bodyPr lIns="45719" rIns="45719"/>
          <a:lstStyle/>
          <a:p>
            <a:endParaRPr/>
          </a:p>
        </p:txBody>
      </p:sp>
      <p:sp>
        <p:nvSpPr>
          <p:cNvPr id="172" name="Shape 172"/>
          <p:cNvSpPr/>
          <p:nvPr/>
        </p:nvSpPr>
        <p:spPr>
          <a:xfrm>
            <a:off x="0" y="6095174"/>
            <a:ext cx="9144000" cy="1"/>
          </a:xfrm>
          <a:prstGeom prst="line">
            <a:avLst/>
          </a:prstGeom>
          <a:ln w="28575">
            <a:solidFill>
              <a:srgbClr val="000000"/>
            </a:solidFill>
          </a:ln>
        </p:spPr>
        <p:txBody>
          <a:bodyPr lIns="45719" rIns="45719"/>
          <a:lstStyle/>
          <a:p>
            <a:endParaRPr/>
          </a:p>
        </p:txBody>
      </p:sp>
      <p:sp>
        <p:nvSpPr>
          <p:cNvPr id="173" name="Shape 173"/>
          <p:cNvSpPr/>
          <p:nvPr/>
        </p:nvSpPr>
        <p:spPr>
          <a:xfrm>
            <a:off x="0" y="6141211"/>
            <a:ext cx="9144000" cy="1"/>
          </a:xfrm>
          <a:prstGeom prst="line">
            <a:avLst/>
          </a:prstGeom>
          <a:ln w="12700">
            <a:solidFill>
              <a:srgbClr val="000000"/>
            </a:solidFill>
          </a:ln>
        </p:spPr>
        <p:txBody>
          <a:bodyPr lIns="45719" rIns="45719"/>
          <a:lstStyle/>
          <a:p>
            <a:endParaRPr/>
          </a:p>
        </p:txBody>
      </p:sp>
      <p:sp>
        <p:nvSpPr>
          <p:cNvPr id="174" name="Shape 174"/>
          <p:cNvSpPr/>
          <p:nvPr/>
        </p:nvSpPr>
        <p:spPr>
          <a:xfrm>
            <a:off x="0" y="6114224"/>
            <a:ext cx="9144000" cy="1"/>
          </a:xfrm>
          <a:prstGeom prst="line">
            <a:avLst/>
          </a:prstGeom>
          <a:ln w="28575">
            <a:solidFill>
              <a:srgbClr val="0000FF"/>
            </a:solidFill>
          </a:ln>
        </p:spPr>
        <p:txBody>
          <a:bodyPr lIns="45719" rIns="45719"/>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4069644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31846" y="269877"/>
            <a:ext cx="7886700" cy="587374"/>
          </a:xfrm>
        </p:spPr>
        <p:txBody>
          <a:bodyPr>
            <a:normAutofit/>
          </a:bodyPr>
          <a:lstStyle>
            <a:lvl1pPr>
              <a:defRPr sz="3400"/>
            </a:lvl1pPr>
          </a:lstStyle>
          <a:p>
            <a:r>
              <a:rPr lang="pl-PL" smtClean="0"/>
              <a:t>Kliknij, aby edytować styl</a:t>
            </a:r>
            <a:endParaRPr lang="tr-TR"/>
          </a:p>
        </p:txBody>
      </p:sp>
      <p:sp>
        <p:nvSpPr>
          <p:cNvPr id="3" name="Content Placeholder 2"/>
          <p:cNvSpPr>
            <a:spLocks noGrp="1"/>
          </p:cNvSpPr>
          <p:nvPr>
            <p:ph idx="1"/>
          </p:nvPr>
        </p:nvSpPr>
        <p:spPr>
          <a:xfrm>
            <a:off x="831846" y="1111250"/>
            <a:ext cx="7886700" cy="5065713"/>
          </a:xfrm>
        </p:spPr>
        <p:txBody>
          <a:bodyPr/>
          <a:lstStyle>
            <a:lvl1pPr marL="0" indent="0">
              <a:buNone/>
              <a:defRPr/>
            </a:lvl1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tr-TR" dirty="0"/>
          </a:p>
        </p:txBody>
      </p:sp>
      <p:sp>
        <p:nvSpPr>
          <p:cNvPr id="4" name="Date Placeholder 3"/>
          <p:cNvSpPr>
            <a:spLocks noGrp="1"/>
          </p:cNvSpPr>
          <p:nvPr>
            <p:ph type="dt" sz="half" idx="10"/>
          </p:nvPr>
        </p:nvSpPr>
        <p:spPr>
          <a:xfrm>
            <a:off x="1660525" y="6337302"/>
            <a:ext cx="2057400" cy="365125"/>
          </a:xfrm>
          <a:prstGeom prst="rect">
            <a:avLst/>
          </a:prstGeom>
        </p:spPr>
        <p:txBody>
          <a:bodyPr/>
          <a:lstStyle>
            <a:lvl1pPr algn="ctr">
              <a:defRPr sz="1200"/>
            </a:lvl1pPr>
          </a:lstStyle>
          <a:p>
            <a:pPr>
              <a:defRPr/>
            </a:pPr>
            <a:endParaRPr lang="en-GB" dirty="0"/>
          </a:p>
        </p:txBody>
      </p:sp>
      <p:sp>
        <p:nvSpPr>
          <p:cNvPr id="5" name="Footer Placeholder 4"/>
          <p:cNvSpPr>
            <a:spLocks noGrp="1"/>
          </p:cNvSpPr>
          <p:nvPr>
            <p:ph type="ftr" sz="quarter" idx="11"/>
          </p:nvPr>
        </p:nvSpPr>
        <p:spPr>
          <a:xfrm>
            <a:off x="4943793" y="6350319"/>
            <a:ext cx="2279332" cy="339091"/>
          </a:xfrm>
          <a:prstGeom prst="rect">
            <a:avLst/>
          </a:prstGeom>
        </p:spPr>
        <p:txBody>
          <a:bodyPr/>
          <a:lstStyle/>
          <a:p>
            <a:endParaRPr lang="tr-TR" dirty="0"/>
          </a:p>
        </p:txBody>
      </p:sp>
      <p:sp>
        <p:nvSpPr>
          <p:cNvPr id="6" name="Slide Number Placeholder 5"/>
          <p:cNvSpPr>
            <a:spLocks noGrp="1"/>
          </p:cNvSpPr>
          <p:nvPr>
            <p:ph type="sldNum" sz="quarter" idx="12"/>
          </p:nvPr>
        </p:nvSpPr>
        <p:spPr>
          <a:xfrm>
            <a:off x="8016874" y="6318251"/>
            <a:ext cx="498475" cy="403226"/>
          </a:xfrm>
        </p:spPr>
        <p:txBody>
          <a:bodyPr/>
          <a:lstStyle/>
          <a:p>
            <a:pPr>
              <a:defRPr/>
            </a:pPr>
            <a:fld id="{9C8D21B7-B314-438C-91E9-7FF9087DC078}" type="slidenum">
              <a:rPr lang="en-GB" smtClean="0"/>
              <a:pPr>
                <a:defRPr/>
              </a:pPr>
              <a:t>‹#›</a:t>
            </a:fld>
            <a:endParaRPr lang="en-GB" dirty="0"/>
          </a:p>
        </p:txBody>
      </p:sp>
      <p:cxnSp>
        <p:nvCxnSpPr>
          <p:cNvPr id="8" name="Straight Connector 7"/>
          <p:cNvCxnSpPr/>
          <p:nvPr/>
        </p:nvCxnSpPr>
        <p:spPr>
          <a:xfrm>
            <a:off x="0" y="625475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Line 6"/>
          <p:cNvSpPr>
            <a:spLocks noChangeShapeType="1"/>
          </p:cNvSpPr>
          <p:nvPr/>
        </p:nvSpPr>
        <p:spPr bwMode="auto">
          <a:xfrm>
            <a:off x="0" y="967843"/>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
          <p:cNvSpPr>
            <a:spLocks noChangeShapeType="1"/>
          </p:cNvSpPr>
          <p:nvPr/>
        </p:nvSpPr>
        <p:spPr bwMode="auto">
          <a:xfrm>
            <a:off x="0" y="1013881"/>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6"/>
          <p:cNvSpPr>
            <a:spLocks noChangeShapeType="1"/>
          </p:cNvSpPr>
          <p:nvPr/>
        </p:nvSpPr>
        <p:spPr bwMode="auto">
          <a:xfrm>
            <a:off x="0" y="986893"/>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
          <p:cNvSpPr>
            <a:spLocks noChangeShapeType="1"/>
          </p:cNvSpPr>
          <p:nvPr/>
        </p:nvSpPr>
        <p:spPr bwMode="auto">
          <a:xfrm>
            <a:off x="0" y="6234113"/>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a:off x="0" y="6280151"/>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6"/>
          <p:cNvSpPr>
            <a:spLocks noChangeShapeType="1"/>
          </p:cNvSpPr>
          <p:nvPr/>
        </p:nvSpPr>
        <p:spPr bwMode="auto">
          <a:xfrm>
            <a:off x="0" y="6253163"/>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descr="C:\Users\KonradN\Desktop\H2020 Logo\H2020-HORIZONTAL-02.png"/>
          <p:cNvPicPr/>
          <p:nvPr/>
        </p:nvPicPr>
        <p:blipFill rotWithShape="1">
          <a:blip r:embed="rId2" cstate="print">
            <a:extLst>
              <a:ext uri="{28A0092B-C50C-407E-A947-70E740481C1C}">
                <a14:useLocalDpi xmlns:a14="http://schemas.microsoft.com/office/drawing/2010/main" val="0"/>
              </a:ext>
            </a:extLst>
          </a:blip>
          <a:srcRect l="7393" t="28831" r="6290" b="29344"/>
          <a:stretch/>
        </p:blipFill>
        <p:spPr bwMode="auto">
          <a:xfrm rot="16200000">
            <a:off x="-597257" y="2900190"/>
            <a:ext cx="1854914" cy="66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41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r>
              <a:t>Title Text</a:t>
            </a:r>
          </a:p>
        </p:txBody>
      </p:sp>
      <p:sp>
        <p:nvSpPr>
          <p:cNvPr id="44" name="Shape 4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2"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53"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54"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55" name="Shape 55"/>
          <p:cNvSpPr>
            <a:spLocks noGrp="1"/>
          </p:cNvSpPr>
          <p:nvPr>
            <p:ph type="title"/>
          </p:nvPr>
        </p:nvSpPr>
        <p:spPr>
          <a:xfrm>
            <a:off x="623887" y="1709739"/>
            <a:ext cx="7886701" cy="2852737"/>
          </a:xfrm>
          <a:prstGeom prst="rect">
            <a:avLst/>
          </a:prstGeom>
        </p:spPr>
        <p:txBody>
          <a:bodyPr anchor="b"/>
          <a:lstStyle>
            <a:lvl1pPr>
              <a:defRPr sz="6000" b="0"/>
            </a:lvl1pPr>
          </a:lstStyle>
          <a:p>
            <a:r>
              <a:t>Title Text</a:t>
            </a:r>
          </a:p>
        </p:txBody>
      </p:sp>
      <p:sp>
        <p:nvSpPr>
          <p:cNvPr id="56" name="Shape 56"/>
          <p:cNvSpPr>
            <a:spLocks noGrp="1"/>
          </p:cNvSpPr>
          <p:nvPr>
            <p:ph type="body" sz="quarter" idx="1"/>
          </p:nvPr>
        </p:nvSpPr>
        <p:spPr>
          <a:xfrm>
            <a:off x="623887" y="4589464"/>
            <a:ext cx="7886701"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4"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65"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66"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67" name="Shape 67"/>
          <p:cNvSpPr>
            <a:spLocks noGrp="1"/>
          </p:cNvSpPr>
          <p:nvPr>
            <p:ph type="title"/>
          </p:nvPr>
        </p:nvSpPr>
        <p:spPr>
          <a:xfrm>
            <a:off x="628650" y="365125"/>
            <a:ext cx="7886700" cy="1325564"/>
          </a:xfrm>
          <a:prstGeom prst="rect">
            <a:avLst/>
          </a:prstGeom>
        </p:spPr>
        <p:txBody>
          <a:bodyPr/>
          <a:lstStyle>
            <a:lvl1pPr>
              <a:defRPr sz="4400" b="0"/>
            </a:lvl1pPr>
          </a:lstStyle>
          <a:p>
            <a:r>
              <a:t>Title Text</a:t>
            </a:r>
          </a:p>
        </p:txBody>
      </p:sp>
      <p:sp>
        <p:nvSpPr>
          <p:cNvPr id="68" name="Shape 68"/>
          <p:cNvSpPr>
            <a:spLocks noGrp="1"/>
          </p:cNvSpPr>
          <p:nvPr>
            <p:ph type="body" sz="half" idx="1"/>
          </p:nvPr>
        </p:nvSpPr>
        <p:spPr>
          <a:xfrm>
            <a:off x="628650" y="1825625"/>
            <a:ext cx="3886200" cy="43513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6"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77"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78"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79" name="Shape 79"/>
          <p:cNvSpPr>
            <a:spLocks noGrp="1"/>
          </p:cNvSpPr>
          <p:nvPr>
            <p:ph type="title"/>
          </p:nvPr>
        </p:nvSpPr>
        <p:spPr>
          <a:xfrm>
            <a:off x="629841" y="365125"/>
            <a:ext cx="7886701" cy="1325564"/>
          </a:xfrm>
          <a:prstGeom prst="rect">
            <a:avLst/>
          </a:prstGeom>
        </p:spPr>
        <p:txBody>
          <a:bodyPr/>
          <a:lstStyle>
            <a:lvl1pPr>
              <a:defRPr sz="4400" b="0"/>
            </a:lvl1pPr>
          </a:lstStyle>
          <a:p>
            <a:r>
              <a:t>Title Text</a:t>
            </a:r>
          </a:p>
        </p:txBody>
      </p:sp>
      <p:sp>
        <p:nvSpPr>
          <p:cNvPr id="80" name="Shape 80"/>
          <p:cNvSpPr>
            <a:spLocks noGrp="1"/>
          </p:cNvSpPr>
          <p:nvPr>
            <p:ph type="body" sz="quarter" idx="1"/>
          </p:nvPr>
        </p:nvSpPr>
        <p:spPr>
          <a:xfrm>
            <a:off x="629841" y="1681163"/>
            <a:ext cx="3868341" cy="823913"/>
          </a:xfrm>
          <a:prstGeom prst="rect">
            <a:avLst/>
          </a:prstGeom>
        </p:spPr>
        <p:txBody>
          <a:bodyPr anchor="b"/>
          <a:lstStyle>
            <a:lvl1pPr>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29150" y="1681163"/>
            <a:ext cx="3887392" cy="823913"/>
          </a:xfrm>
          <a:prstGeom prst="rect">
            <a:avLst/>
          </a:prstGeom>
        </p:spPr>
        <p:txBody>
          <a:bodyPr anchor="b"/>
          <a:lstStyle/>
          <a:p>
            <a:pPr>
              <a:defRPr sz="2400" b="1"/>
            </a:pPr>
            <a:endParaRPr/>
          </a:p>
        </p:txBody>
      </p:sp>
      <p:sp>
        <p:nvSpPr>
          <p:cNvPr id="82" name="Shape 82"/>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0"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11"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12"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13" name="Shape 113"/>
          <p:cNvSpPr>
            <a:spLocks noGrp="1"/>
          </p:cNvSpPr>
          <p:nvPr>
            <p:ph type="title"/>
          </p:nvPr>
        </p:nvSpPr>
        <p:spPr>
          <a:xfrm>
            <a:off x="629841" y="457200"/>
            <a:ext cx="2949178" cy="1600200"/>
          </a:xfrm>
          <a:prstGeom prst="rect">
            <a:avLst/>
          </a:prstGeom>
        </p:spPr>
        <p:txBody>
          <a:bodyPr anchor="b"/>
          <a:lstStyle>
            <a:lvl1pPr>
              <a:defRPr sz="3200" b="0"/>
            </a:lvl1pPr>
          </a:lstStyle>
          <a:p>
            <a:r>
              <a:t>Title Text</a:t>
            </a:r>
          </a:p>
        </p:txBody>
      </p:sp>
      <p:sp>
        <p:nvSpPr>
          <p:cNvPr id="114" name="Shape 114"/>
          <p:cNvSpPr>
            <a:spLocks noGrp="1"/>
          </p:cNvSpPr>
          <p:nvPr>
            <p:ph type="body" sz="half" idx="1"/>
          </p:nvPr>
        </p:nvSpPr>
        <p:spPr>
          <a:xfrm>
            <a:off x="3887391" y="987425"/>
            <a:ext cx="4629151" cy="4873626"/>
          </a:xfrm>
          <a:prstGeom prst="rect">
            <a:avLst/>
          </a:prstGeom>
        </p:spPr>
        <p:txBody>
          <a:bodyPr/>
          <a:lstStyle>
            <a:lvl1pPr marL="228600" indent="-228600">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body" sz="quarter" idx="13"/>
          </p:nvPr>
        </p:nvSpPr>
        <p:spPr>
          <a:xfrm>
            <a:off x="629840" y="2057400"/>
            <a:ext cx="2949180" cy="3811588"/>
          </a:xfrm>
          <a:prstGeom prst="rect">
            <a:avLst/>
          </a:prstGeom>
        </p:spPr>
        <p:txBody>
          <a:bodyPr/>
          <a:lstStyle/>
          <a:p>
            <a:pPr>
              <a:defRPr sz="1600"/>
            </a:pPr>
            <a:endParaRPr/>
          </a:p>
        </p:txBody>
      </p:sp>
      <p:sp>
        <p:nvSpPr>
          <p:cNvPr id="116" name="Shape 116"/>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23"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24"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25"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26" name="Shape 126"/>
          <p:cNvSpPr>
            <a:spLocks noGrp="1"/>
          </p:cNvSpPr>
          <p:nvPr>
            <p:ph type="title"/>
          </p:nvPr>
        </p:nvSpPr>
        <p:spPr>
          <a:xfrm>
            <a:off x="629841" y="457200"/>
            <a:ext cx="2949178" cy="1600200"/>
          </a:xfrm>
          <a:prstGeom prst="rect">
            <a:avLst/>
          </a:prstGeom>
        </p:spPr>
        <p:txBody>
          <a:bodyPr anchor="b"/>
          <a:lstStyle>
            <a:lvl1pPr>
              <a:defRPr sz="3200" b="0"/>
            </a:lvl1pPr>
          </a:lstStyle>
          <a:p>
            <a:r>
              <a:t>Title Text</a:t>
            </a:r>
          </a:p>
        </p:txBody>
      </p:sp>
      <p:sp>
        <p:nvSpPr>
          <p:cNvPr id="127" name="Shape 127"/>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128" name="Shape 128"/>
          <p:cNvSpPr>
            <a:spLocks noGrp="1"/>
          </p:cNvSpPr>
          <p:nvPr>
            <p:ph type="body" sz="quarter" idx="1"/>
          </p:nvPr>
        </p:nvSpPr>
        <p:spPr>
          <a:xfrm>
            <a:off x="629841" y="2057400"/>
            <a:ext cx="2949178" cy="3811588"/>
          </a:xfrm>
          <a:prstGeom prst="rect">
            <a:avLst/>
          </a:prstGeom>
        </p:spPr>
        <p:txBody>
          <a:bodyPr/>
          <a:lstStyle>
            <a:lvl1pPr>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36"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37"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38"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39" name="Shape 139"/>
          <p:cNvSpPr>
            <a:spLocks noGrp="1"/>
          </p:cNvSpPr>
          <p:nvPr>
            <p:ph type="title"/>
          </p:nvPr>
        </p:nvSpPr>
        <p:spPr>
          <a:xfrm>
            <a:off x="628650" y="365125"/>
            <a:ext cx="7886700" cy="1325564"/>
          </a:xfrm>
          <a:prstGeom prst="rect">
            <a:avLst/>
          </a:prstGeom>
        </p:spPr>
        <p:txBody>
          <a:bodyPr/>
          <a:lstStyle>
            <a:lvl1pPr>
              <a:defRPr sz="4400" b="0"/>
            </a:lvl1pPr>
          </a:lstStyle>
          <a:p>
            <a:r>
              <a:t>Title Text</a:t>
            </a:r>
          </a:p>
        </p:txBody>
      </p:sp>
      <p:sp>
        <p:nvSpPr>
          <p:cNvPr id="140" name="Shape 140"/>
          <p:cNvSpPr>
            <a:spLocks noGrp="1"/>
          </p:cNvSpPr>
          <p:nvPr>
            <p:ph type="body" idx="1"/>
          </p:nvPr>
        </p:nvSpPr>
        <p:spPr>
          <a:xfrm>
            <a:off x="628650" y="1825625"/>
            <a:ext cx="7886700" cy="43513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41" name="Shape 141"/>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48"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49"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50"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51" name="Shape 151"/>
          <p:cNvSpPr>
            <a:spLocks noGrp="1"/>
          </p:cNvSpPr>
          <p:nvPr>
            <p:ph type="title"/>
          </p:nvPr>
        </p:nvSpPr>
        <p:spPr>
          <a:xfrm>
            <a:off x="6543675" y="365125"/>
            <a:ext cx="1971675" cy="5811838"/>
          </a:xfrm>
          <a:prstGeom prst="rect">
            <a:avLst/>
          </a:prstGeom>
        </p:spPr>
        <p:txBody>
          <a:bodyPr/>
          <a:lstStyle>
            <a:lvl1pPr>
              <a:defRPr sz="4400" b="0"/>
            </a:lvl1pPr>
          </a:lstStyle>
          <a:p>
            <a:r>
              <a:t>Title Text</a:t>
            </a:r>
          </a:p>
        </p:txBody>
      </p:sp>
      <p:sp>
        <p:nvSpPr>
          <p:cNvPr id="152" name="Shape 152"/>
          <p:cNvSpPr>
            <a:spLocks noGrp="1"/>
          </p:cNvSpPr>
          <p:nvPr>
            <p:ph type="body" idx="1"/>
          </p:nvPr>
        </p:nvSpPr>
        <p:spPr>
          <a:xfrm>
            <a:off x="628650" y="365125"/>
            <a:ext cx="5800725" cy="58118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3" name="image2.jpe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4" name="image3.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5" name="Shape 5"/>
          <p:cNvSpPr>
            <a:spLocks noGrp="1"/>
          </p:cNvSpPr>
          <p:nvPr>
            <p:ph type="title"/>
          </p:nvPr>
        </p:nvSpPr>
        <p:spPr>
          <a:xfrm>
            <a:off x="831846" y="210805"/>
            <a:ext cx="7886701" cy="58737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6" name="Shape 6"/>
          <p:cNvSpPr>
            <a:spLocks noGrp="1"/>
          </p:cNvSpPr>
          <p:nvPr>
            <p:ph type="body" idx="1"/>
          </p:nvPr>
        </p:nvSpPr>
        <p:spPr>
          <a:xfrm>
            <a:off x="831846" y="1111250"/>
            <a:ext cx="7886701" cy="50657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8723879" y="6385244"/>
            <a:ext cx="263982"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8" name="Shape 8"/>
          <p:cNvSpPr/>
          <p:nvPr/>
        </p:nvSpPr>
        <p:spPr>
          <a:xfrm>
            <a:off x="0" y="6254750"/>
            <a:ext cx="9144000" cy="0"/>
          </a:xfrm>
          <a:prstGeom prst="line">
            <a:avLst/>
          </a:prstGeom>
          <a:ln w="12700">
            <a:solidFill>
              <a:schemeClr val="accent1"/>
            </a:solidFill>
            <a:miter/>
          </a:ln>
        </p:spPr>
        <p:txBody>
          <a:bodyPr lIns="45719" rIns="45719"/>
          <a:lstStyle/>
          <a:p>
            <a:endParaRPr/>
          </a:p>
        </p:txBody>
      </p:sp>
      <p:sp>
        <p:nvSpPr>
          <p:cNvPr id="9" name="Shape 9"/>
          <p:cNvSpPr/>
          <p:nvPr/>
        </p:nvSpPr>
        <p:spPr>
          <a:xfrm>
            <a:off x="0" y="967842"/>
            <a:ext cx="9144000" cy="1"/>
          </a:xfrm>
          <a:prstGeom prst="line">
            <a:avLst/>
          </a:prstGeom>
          <a:ln w="28575">
            <a:solidFill>
              <a:srgbClr val="000000"/>
            </a:solidFill>
          </a:ln>
        </p:spPr>
        <p:txBody>
          <a:bodyPr lIns="45719" rIns="45719"/>
          <a:lstStyle/>
          <a:p>
            <a:endParaRPr/>
          </a:p>
        </p:txBody>
      </p:sp>
      <p:sp>
        <p:nvSpPr>
          <p:cNvPr id="10" name="Shape 10"/>
          <p:cNvSpPr/>
          <p:nvPr/>
        </p:nvSpPr>
        <p:spPr>
          <a:xfrm>
            <a:off x="0" y="1013881"/>
            <a:ext cx="9144000" cy="1"/>
          </a:xfrm>
          <a:prstGeom prst="line">
            <a:avLst/>
          </a:prstGeom>
          <a:ln w="12700">
            <a:solidFill>
              <a:srgbClr val="000000"/>
            </a:solidFill>
          </a:ln>
        </p:spPr>
        <p:txBody>
          <a:bodyPr lIns="45719" rIns="45719"/>
          <a:lstStyle/>
          <a:p>
            <a:endParaRPr/>
          </a:p>
        </p:txBody>
      </p:sp>
      <p:sp>
        <p:nvSpPr>
          <p:cNvPr id="11" name="Shape 11"/>
          <p:cNvSpPr/>
          <p:nvPr/>
        </p:nvSpPr>
        <p:spPr>
          <a:xfrm>
            <a:off x="0" y="986892"/>
            <a:ext cx="9144000" cy="1"/>
          </a:xfrm>
          <a:prstGeom prst="line">
            <a:avLst/>
          </a:prstGeom>
          <a:ln w="28575">
            <a:solidFill>
              <a:srgbClr val="0000FF"/>
            </a:solidFill>
          </a:ln>
        </p:spPr>
        <p:txBody>
          <a:bodyPr lIns="45719" rIns="45719"/>
          <a:lstStyle/>
          <a:p>
            <a:endParaRPr/>
          </a:p>
        </p:txBody>
      </p:sp>
      <p:sp>
        <p:nvSpPr>
          <p:cNvPr id="12" name="Shape 12"/>
          <p:cNvSpPr/>
          <p:nvPr/>
        </p:nvSpPr>
        <p:spPr>
          <a:xfrm>
            <a:off x="0" y="6234112"/>
            <a:ext cx="9144000" cy="1"/>
          </a:xfrm>
          <a:prstGeom prst="line">
            <a:avLst/>
          </a:prstGeom>
          <a:ln w="28575">
            <a:solidFill>
              <a:srgbClr val="000000"/>
            </a:solidFill>
          </a:ln>
        </p:spPr>
        <p:txBody>
          <a:bodyPr lIns="45719" rIns="45719"/>
          <a:lstStyle/>
          <a:p>
            <a:endParaRPr/>
          </a:p>
        </p:txBody>
      </p:sp>
      <p:sp>
        <p:nvSpPr>
          <p:cNvPr id="13" name="Shape 13"/>
          <p:cNvSpPr/>
          <p:nvPr/>
        </p:nvSpPr>
        <p:spPr>
          <a:xfrm>
            <a:off x="0" y="6280151"/>
            <a:ext cx="9144000" cy="1"/>
          </a:xfrm>
          <a:prstGeom prst="line">
            <a:avLst/>
          </a:prstGeom>
          <a:ln w="12700">
            <a:solidFill>
              <a:srgbClr val="000000"/>
            </a:solidFill>
          </a:ln>
        </p:spPr>
        <p:txBody>
          <a:bodyPr lIns="45719" rIns="45719"/>
          <a:lstStyle/>
          <a:p>
            <a:endParaRPr/>
          </a:p>
        </p:txBody>
      </p:sp>
      <p:sp>
        <p:nvSpPr>
          <p:cNvPr id="14" name="Shape 14"/>
          <p:cNvSpPr/>
          <p:nvPr/>
        </p:nvSpPr>
        <p:spPr>
          <a:xfrm>
            <a:off x="0" y="6253162"/>
            <a:ext cx="9144000" cy="1"/>
          </a:xfrm>
          <a:prstGeom prst="line">
            <a:avLst/>
          </a:prstGeom>
          <a:ln w="28575">
            <a:solidFill>
              <a:srgbClr val="0000FF"/>
            </a:solidFill>
          </a:ln>
        </p:spPr>
        <p:txBody>
          <a:bodyPr lIns="45719" rIns="45719"/>
          <a:lstStyle/>
          <a:p>
            <a:endParaRPr/>
          </a:p>
        </p:txBody>
      </p:sp>
      <p:pic>
        <p:nvPicPr>
          <p:cNvPr id="15" name="image4.png" descr="C:\Users\KonradN\Desktop\H2020 Logo\H2020-HORIZONTAL-02.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rot="16200000">
            <a:off x="-597258" y="2900190"/>
            <a:ext cx="1854915" cy="6604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https://www.flickr.com/photos/horiavarlan/" TargetMode="External"/><Relationship Id="rId12" Type="http://schemas.openxmlformats.org/officeDocument/2006/relationships/hyperlink" Target="https://creativecommons.org/license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 Id="rId4" Type="http://schemas.openxmlformats.org/officeDocument/2006/relationships/hyperlink" Target="https://www.flickr.com/photos/babileta/" TargetMode="External"/><Relationship Id="rId5" Type="http://schemas.openxmlformats.org/officeDocument/2006/relationships/hyperlink" Target="https://www.flickr.com/photos/small_realm/" TargetMode="External"/><Relationship Id="rId6" Type="http://schemas.openxmlformats.org/officeDocument/2006/relationships/hyperlink" Target="https://www.flickr.com/photos/aftab/" TargetMode="External"/><Relationship Id="rId7" Type="http://schemas.openxmlformats.org/officeDocument/2006/relationships/hyperlink" Target="https://www.flickr.com/photos/larszi/" TargetMode="External"/><Relationship Id="rId8" Type="http://schemas.openxmlformats.org/officeDocument/2006/relationships/hyperlink" Target="https://www.flickr.com/photos/ksider/" TargetMode="External"/><Relationship Id="rId9" Type="http://schemas.openxmlformats.org/officeDocument/2006/relationships/hyperlink" Target="https://www.flickr.com/photos/franganillo/" TargetMode="External"/><Relationship Id="rId10" Type="http://schemas.openxmlformats.org/officeDocument/2006/relationships/hyperlink" Target="https://www.flickr.com/photos/10527553@N0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turkeyinh2020.eu/"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t="12291" b="3665"/>
          <a:stretch/>
        </p:blipFill>
        <p:spPr>
          <a:xfrm>
            <a:off x="0" y="1537252"/>
            <a:ext cx="9144000" cy="4545495"/>
          </a:xfrm>
          <a:prstGeom prst="rect">
            <a:avLst/>
          </a:prstGeom>
        </p:spPr>
      </p:pic>
      <p:sp>
        <p:nvSpPr>
          <p:cNvPr id="8" name="Shape 210"/>
          <p:cNvSpPr>
            <a:spLocks noGrp="1"/>
          </p:cNvSpPr>
          <p:nvPr>
            <p:ph type="title"/>
          </p:nvPr>
        </p:nvSpPr>
        <p:spPr>
          <a:xfrm>
            <a:off x="-854" y="2138516"/>
            <a:ext cx="9144854" cy="2225368"/>
          </a:xfrm>
          <a:prstGeom prst="rect">
            <a:avLst/>
          </a:prstGeom>
        </p:spPr>
        <p:txBody>
          <a:bodyPr>
            <a:noAutofit/>
          </a:bodyPr>
          <a:lstStyle/>
          <a:p>
            <a:pPr defTabSz="530351">
              <a:lnSpc>
                <a:spcPct val="150000"/>
              </a:lnSpc>
              <a:defRPr sz="2320">
                <a:solidFill>
                  <a:srgbClr val="CECECE"/>
                </a:solidFill>
                <a:latin typeface="Tahoma"/>
                <a:ea typeface="Tahoma"/>
                <a:cs typeface="Tahoma"/>
                <a:sym typeface="Tahoma"/>
              </a:defRPr>
            </a:pPr>
            <a:r>
              <a:rPr dirty="0" smtClean="0"/>
              <a:t>“</a:t>
            </a:r>
            <a:r>
              <a:rPr lang="en-US" sz="2320" b="1" dirty="0">
                <a:sym typeface="Tahoma"/>
              </a:rPr>
              <a:t>H2020: Project Proposal Evaluation</a:t>
            </a:r>
            <a:r>
              <a:rPr dirty="0" smtClean="0"/>
              <a:t>”</a:t>
            </a:r>
            <a:endParaRPr dirty="0"/>
          </a:p>
          <a:p>
            <a:pPr defTabSz="530351">
              <a:lnSpc>
                <a:spcPct val="150000"/>
              </a:lnSpc>
              <a:defRPr sz="2842">
                <a:solidFill>
                  <a:srgbClr val="FFFFFF"/>
                </a:solidFill>
                <a:latin typeface="Tahoma"/>
                <a:ea typeface="Tahoma"/>
                <a:cs typeface="Tahoma"/>
                <a:sym typeface="Tahoma"/>
              </a:defRPr>
            </a:pPr>
            <a:r>
              <a:rPr lang="en-GB" sz="3600" dirty="0" smtClean="0"/>
              <a:t>Implementation Evaluation Guidelines</a:t>
            </a:r>
            <a:endParaRPr lang="en-GB" sz="3600" dirty="0"/>
          </a:p>
        </p:txBody>
      </p:sp>
      <p:sp>
        <p:nvSpPr>
          <p:cNvPr id="9" name="Shape 211"/>
          <p:cNvSpPr>
            <a:spLocks noGrp="1"/>
          </p:cNvSpPr>
          <p:nvPr>
            <p:ph type="body" sz="quarter" idx="1"/>
          </p:nvPr>
        </p:nvSpPr>
        <p:spPr>
          <a:xfrm>
            <a:off x="0" y="5073445"/>
            <a:ext cx="9144000" cy="930480"/>
          </a:xfrm>
          <a:prstGeom prst="rect">
            <a:avLst/>
          </a:prstGeom>
        </p:spPr>
        <p:txBody>
          <a:bodyPr>
            <a:noAutofit/>
          </a:bodyPr>
          <a:lstStyle/>
          <a:p>
            <a:pPr defTabSz="886968">
              <a:lnSpc>
                <a:spcPct val="72000"/>
              </a:lnSpc>
              <a:spcBef>
                <a:spcPts val="900"/>
              </a:spcBef>
              <a:defRPr sz="2037">
                <a:solidFill>
                  <a:srgbClr val="D2D2D2"/>
                </a:solidFill>
              </a:defRPr>
            </a:pPr>
            <a:r>
              <a:rPr sz="2400" dirty="0">
                <a:solidFill>
                  <a:schemeClr val="bg1"/>
                </a:solidFill>
                <a:latin typeface="Calibri" charset="0"/>
                <a:ea typeface="Calibri" charset="0"/>
                <a:cs typeface="Calibri" charset="0"/>
              </a:rPr>
              <a:t>Odysseas Spyroglou</a:t>
            </a:r>
          </a:p>
          <a:p>
            <a:pPr defTabSz="886968">
              <a:lnSpc>
                <a:spcPct val="72000"/>
              </a:lnSpc>
              <a:spcBef>
                <a:spcPts val="900"/>
              </a:spcBef>
              <a:defRPr sz="1261">
                <a:solidFill>
                  <a:srgbClr val="D2D2D2"/>
                </a:solidFill>
              </a:defRPr>
            </a:pPr>
            <a:r>
              <a:rPr sz="1600" dirty="0">
                <a:solidFill>
                  <a:schemeClr val="bg1"/>
                </a:solidFill>
                <a:latin typeface="Calibri" charset="0"/>
                <a:ea typeface="Calibri" charset="0"/>
                <a:cs typeface="Calibri" charset="0"/>
              </a:rPr>
              <a:t>IPR, Legal &amp; Financial Issues </a:t>
            </a:r>
            <a:r>
              <a:rPr sz="1600" dirty="0" smtClean="0">
                <a:solidFill>
                  <a:schemeClr val="bg1"/>
                </a:solidFill>
                <a:latin typeface="Calibri" charset="0"/>
                <a:ea typeface="Calibri" charset="0"/>
                <a:cs typeface="Calibri" charset="0"/>
              </a:rPr>
              <a:t>Expert</a:t>
            </a:r>
            <a:endParaRPr sz="1800" dirty="0">
              <a:solidFill>
                <a:schemeClr val="bg1"/>
              </a:solidFill>
              <a:latin typeface="Calibri" charset="0"/>
              <a:ea typeface="Calibri" charset="0"/>
              <a:cs typeface="Calibri" charset="0"/>
            </a:endParaRPr>
          </a:p>
          <a:p>
            <a:pPr defTabSz="886968">
              <a:lnSpc>
                <a:spcPct val="72000"/>
              </a:lnSpc>
              <a:spcBef>
                <a:spcPts val="900"/>
              </a:spcBef>
              <a:defRPr sz="1358">
                <a:solidFill>
                  <a:srgbClr val="D2D2D2"/>
                </a:solidFill>
              </a:defRPr>
            </a:pPr>
            <a:r>
              <a:rPr lang="en-US" sz="1600" dirty="0" smtClean="0">
                <a:solidFill>
                  <a:schemeClr val="bg1"/>
                </a:solidFill>
                <a:latin typeface="Calibri" charset="0"/>
                <a:ea typeface="Calibri" charset="0"/>
                <a:cs typeface="Calibri" charset="0"/>
              </a:rPr>
              <a:t>Istanbul</a:t>
            </a:r>
            <a:r>
              <a:rPr sz="1600" dirty="0" smtClean="0">
                <a:solidFill>
                  <a:schemeClr val="bg1"/>
                </a:solidFill>
                <a:latin typeface="Calibri" charset="0"/>
                <a:ea typeface="Calibri" charset="0"/>
                <a:cs typeface="Calibri" charset="0"/>
              </a:rPr>
              <a:t>, </a:t>
            </a:r>
            <a:r>
              <a:rPr lang="en-US" sz="1600" dirty="0" smtClean="0">
                <a:solidFill>
                  <a:schemeClr val="bg1"/>
                </a:solidFill>
                <a:latin typeface="Calibri" charset="0"/>
                <a:ea typeface="Calibri" charset="0"/>
                <a:cs typeface="Calibri" charset="0"/>
              </a:rPr>
              <a:t>8-9/12/2016</a:t>
            </a:r>
            <a:endParaRPr sz="1600" dirty="0">
              <a:solidFill>
                <a:schemeClr val="bg1"/>
              </a:solidFill>
              <a:latin typeface="Calibri" charset="0"/>
              <a:ea typeface="Calibri" charset="0"/>
              <a:cs typeface="Calibri"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24.jpeg"/>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11871" y="1045027"/>
            <a:ext cx="9132130" cy="5130143"/>
          </a:xfrm>
          <a:prstGeom prst="rect">
            <a:avLst/>
          </a:prstGeom>
          <a:ln w="12700">
            <a:miter lim="400000"/>
          </a:ln>
        </p:spPr>
      </p:pic>
      <p:sp>
        <p:nvSpPr>
          <p:cNvPr id="344" name="Shape 344"/>
          <p:cNvSpPr>
            <a:spLocks noGrp="1"/>
          </p:cNvSpPr>
          <p:nvPr>
            <p:ph type="title"/>
          </p:nvPr>
        </p:nvSpPr>
        <p:spPr>
          <a:xfrm>
            <a:off x="831846" y="210804"/>
            <a:ext cx="7886701" cy="587376"/>
          </a:xfrm>
          <a:prstGeom prst="rect">
            <a:avLst/>
          </a:prstGeom>
        </p:spPr>
        <p:txBody>
          <a:bodyPr/>
          <a:lstStyle/>
          <a:p>
            <a:r>
              <a:t>Credits / Disclaimer</a:t>
            </a:r>
          </a:p>
        </p:txBody>
      </p:sp>
      <p:sp>
        <p:nvSpPr>
          <p:cNvPr id="345" name="Shape 345"/>
          <p:cNvSpPr>
            <a:spLocks noGrp="1"/>
          </p:cNvSpPr>
          <p:nvPr>
            <p:ph type="body" idx="1"/>
          </p:nvPr>
        </p:nvSpPr>
        <p:spPr>
          <a:xfrm>
            <a:off x="831845" y="1111249"/>
            <a:ext cx="7886701" cy="5063921"/>
          </a:xfrm>
          <a:prstGeom prst="rect">
            <a:avLst/>
          </a:prstGeom>
        </p:spPr>
        <p:txBody>
          <a:bodyPr>
            <a:normAutofit/>
          </a:bodyPr>
          <a:lstStyle/>
          <a:p>
            <a:pPr>
              <a:lnSpc>
                <a:spcPct val="120000"/>
              </a:lnSpc>
              <a:spcBef>
                <a:spcPts val="200"/>
              </a:spcBef>
              <a:spcAft>
                <a:spcPts val="200"/>
              </a:spcAft>
              <a:defRPr sz="1500" b="1"/>
            </a:pPr>
            <a:r>
              <a:rPr dirty="0"/>
              <a:t>© “Turkey in Horizon 2020”</a:t>
            </a:r>
            <a:endParaRPr sz="4900" dirty="0"/>
          </a:p>
          <a:p>
            <a:pPr>
              <a:lnSpc>
                <a:spcPct val="120000"/>
              </a:lnSpc>
              <a:spcBef>
                <a:spcPts val="200"/>
              </a:spcBef>
              <a:spcAft>
                <a:spcPts val="200"/>
              </a:spcAft>
              <a:defRPr sz="800">
                <a:solidFill>
                  <a:srgbClr val="808080"/>
                </a:solidFill>
              </a:defRPr>
            </a:pPr>
            <a:r>
              <a:rPr sz="1400" dirty="0">
                <a:latin typeface="+mn-lt"/>
              </a:rPr>
              <a:t>The information and advice contained in this </a:t>
            </a:r>
            <a:r>
              <a:rPr lang="en-US" sz="1400" dirty="0" smtClean="0">
                <a:latin typeface="+mn-lt"/>
              </a:rPr>
              <a:t>presentation</a:t>
            </a:r>
            <a:r>
              <a:rPr sz="1400" dirty="0">
                <a:latin typeface="+mn-lt"/>
              </a:rPr>
              <a:t> are the sole responsibility of the project team and can in no way be taken to reflect the views of the European Union. The team of "Turkey in Horizon 2020" project is not responsible for the consequences of errors or omissions herein enclosed. Re-use of information contained in </a:t>
            </a:r>
            <a:r>
              <a:rPr lang="en-US" sz="1400" dirty="0" smtClean="0">
                <a:latin typeface="+mn-lt"/>
              </a:rPr>
              <a:t>this presentation </a:t>
            </a:r>
            <a:r>
              <a:rPr sz="1400" dirty="0" smtClean="0">
                <a:latin typeface="+mn-lt"/>
              </a:rPr>
              <a:t>for </a:t>
            </a:r>
            <a:r>
              <a:rPr sz="1400" dirty="0">
                <a:latin typeface="+mn-lt"/>
              </a:rPr>
              <a:t>non-commercial purposes is authorised and free of charge, provided the source is acknowledged. Our project team is not responsible for any impact or adverse effects on third parties connected with the use or re-use made of the information contained in this </a:t>
            </a:r>
            <a:r>
              <a:rPr lang="en-US" sz="1400" dirty="0" smtClean="0">
                <a:latin typeface="+mn-lt"/>
              </a:rPr>
              <a:t>presentation</a:t>
            </a:r>
            <a:r>
              <a:rPr sz="1400" dirty="0" smtClean="0">
                <a:latin typeface="+mn-lt"/>
              </a:rPr>
              <a:t>.</a:t>
            </a:r>
            <a:endParaRPr lang="en-US" sz="1300" dirty="0" smtClean="0"/>
          </a:p>
          <a:p>
            <a:pPr>
              <a:lnSpc>
                <a:spcPct val="120000"/>
              </a:lnSpc>
              <a:spcBef>
                <a:spcPts val="200"/>
              </a:spcBef>
              <a:spcAft>
                <a:spcPts val="200"/>
              </a:spcAft>
              <a:defRPr sz="1500" b="1"/>
            </a:pPr>
            <a:r>
              <a:rPr dirty="0" smtClean="0"/>
              <a:t>Credits</a:t>
            </a:r>
            <a:endParaRPr sz="4900" dirty="0"/>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No name (CC </a:t>
            </a:r>
            <a:r>
              <a:rPr lang="en-US" sz="1200" dirty="0">
                <a:solidFill>
                  <a:srgbClr val="808080"/>
                </a:solidFill>
                <a:latin typeface="Tahoma" charset="0"/>
                <a:ea typeface="Tahoma" charset="0"/>
                <a:cs typeface="Tahoma" charset="0"/>
              </a:rPr>
              <a:t>BY-NC 2.0) / Slide 1 / </a:t>
            </a:r>
            <a:r>
              <a:rPr lang="en-US" sz="1200" dirty="0">
                <a:solidFill>
                  <a:srgbClr val="808080"/>
                </a:solidFill>
                <a:latin typeface="Tahoma" charset="0"/>
                <a:ea typeface="Tahoma" charset="0"/>
                <a:cs typeface="Tahoma" charset="0"/>
                <a:hlinkClick r:id="rId4"/>
              </a:rPr>
              <a:t>barbara carneiro, </a:t>
            </a:r>
            <a:r>
              <a:rPr lang="en-US" sz="1200" dirty="0" err="1" smtClean="0">
                <a:solidFill>
                  <a:srgbClr val="808080"/>
                </a:solidFill>
                <a:latin typeface="Tahoma" charset="0"/>
                <a:ea typeface="Tahoma" charset="0"/>
                <a:cs typeface="Tahoma" charset="0"/>
              </a:rPr>
              <a:t>Flickr.com</a:t>
            </a:r>
            <a:endParaRPr lang="en-US" sz="1200" dirty="0" smtClean="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Data Center (CC BY-NC 2.0) / Slide 2 / </a:t>
            </a:r>
            <a:r>
              <a:rPr lang="en-US" sz="1200" dirty="0">
                <a:solidFill>
                  <a:srgbClr val="808080"/>
                </a:solidFill>
                <a:latin typeface="Tahoma" charset="0"/>
                <a:ea typeface="Tahoma" charset="0"/>
                <a:cs typeface="Tahoma" charset="0"/>
                <a:hlinkClick r:id="rId5"/>
              </a:rPr>
              <a:t>Bob Mical</a:t>
            </a:r>
            <a:r>
              <a:rPr lang="en-US" sz="1200" dirty="0">
                <a:solidFill>
                  <a:srgbClr val="808080"/>
                </a:solidFill>
                <a:latin typeface="Tahoma" charset="0"/>
                <a:ea typeface="Tahoma" charset="0"/>
                <a:cs typeface="Tahoma" charset="0"/>
              </a:rPr>
              <a:t>, </a:t>
            </a:r>
            <a:r>
              <a:rPr lang="en-US" sz="1200" dirty="0" err="1">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Pick Me (CC BY-NC 2.0) / </a:t>
            </a:r>
            <a:r>
              <a:rPr lang="en-US" sz="1200" dirty="0">
                <a:solidFill>
                  <a:srgbClr val="808080"/>
                </a:solidFill>
                <a:latin typeface="Tahoma" charset="0"/>
                <a:ea typeface="Tahoma" charset="0"/>
                <a:cs typeface="Tahoma" charset="0"/>
              </a:rPr>
              <a:t>Slide 3 / </a:t>
            </a:r>
            <a:r>
              <a:rPr lang="en-US" sz="1200" dirty="0">
                <a:solidFill>
                  <a:srgbClr val="808080"/>
                </a:solidFill>
                <a:latin typeface="Tahoma" charset="0"/>
                <a:ea typeface="Tahoma" charset="0"/>
                <a:cs typeface="Tahoma" charset="0"/>
                <a:hlinkClick r:id="rId6"/>
              </a:rPr>
              <a:t>Aftab Uzzaman</a:t>
            </a:r>
            <a:r>
              <a:rPr lang="en-US" sz="1200" dirty="0">
                <a:solidFill>
                  <a:srgbClr val="808080"/>
                </a:solidFill>
                <a:latin typeface="Tahoma" charset="0"/>
                <a:ea typeface="Tahoma" charset="0"/>
                <a:cs typeface="Tahoma" charset="0"/>
              </a:rPr>
              <a:t>, </a:t>
            </a:r>
            <a:r>
              <a:rPr lang="en-US" sz="1200" dirty="0" err="1">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Internet (CC BY-ND 2.0</a:t>
            </a:r>
            <a:r>
              <a:rPr sz="1200" dirty="0" smtClean="0">
                <a:solidFill>
                  <a:srgbClr val="808080"/>
                </a:solidFill>
                <a:latin typeface="Tahoma" charset="0"/>
                <a:ea typeface="Tahoma" charset="0"/>
                <a:cs typeface="Tahoma" charset="0"/>
              </a:rPr>
              <a:t>) </a:t>
            </a:r>
            <a:r>
              <a:rPr sz="1200" dirty="0">
                <a:solidFill>
                  <a:srgbClr val="808080"/>
                </a:solidFill>
                <a:latin typeface="Tahoma" charset="0"/>
                <a:ea typeface="Tahoma" charset="0"/>
                <a:cs typeface="Tahoma" charset="0"/>
              </a:rPr>
              <a:t>/ Slide </a:t>
            </a:r>
            <a:r>
              <a:rPr lang="en-US" sz="1200" dirty="0" smtClean="0">
                <a:solidFill>
                  <a:srgbClr val="808080"/>
                </a:solidFill>
                <a:latin typeface="Tahoma" charset="0"/>
                <a:ea typeface="Tahoma" charset="0"/>
                <a:cs typeface="Tahoma" charset="0"/>
              </a:rPr>
              <a:t>5 </a:t>
            </a:r>
            <a:r>
              <a:rPr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7"/>
              </a:rPr>
              <a:t>Lars Zimmermann</a:t>
            </a:r>
            <a:r>
              <a:rPr lang="en-US" sz="1000" b="1" u="sng" dirty="0" smtClean="0"/>
              <a:t>,</a:t>
            </a:r>
            <a:r>
              <a:rPr lang="en-US" sz="1000" b="1" dirty="0" smtClean="0"/>
              <a:t> </a:t>
            </a:r>
            <a:r>
              <a:rPr lang="en-US" sz="1200" dirty="0" err="1" smtClean="0">
                <a:solidFill>
                  <a:srgbClr val="808080"/>
                </a:solidFill>
                <a:latin typeface="Tahoma" charset="0"/>
                <a:ea typeface="Tahoma" charset="0"/>
                <a:cs typeface="Tahoma" charset="0"/>
              </a:rPr>
              <a:t>Flickr.com</a:t>
            </a:r>
            <a:endParaRPr lang="en-US" sz="1200" dirty="0" smtClean="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Stone (CC </a:t>
            </a:r>
            <a:r>
              <a:rPr lang="en-US" sz="1200" dirty="0">
                <a:solidFill>
                  <a:srgbClr val="808080"/>
                </a:solidFill>
                <a:latin typeface="Tahoma" charset="0"/>
                <a:ea typeface="Tahoma" charset="0"/>
                <a:cs typeface="Tahoma" charset="0"/>
              </a:rPr>
              <a:t>BY 2.0) / Slide 5 / </a:t>
            </a:r>
            <a:r>
              <a:rPr lang="en-US" sz="1200" dirty="0">
                <a:hlinkClick r:id="rId8"/>
              </a:rPr>
              <a:t>nikolay </a:t>
            </a:r>
            <a:r>
              <a:rPr lang="en-US" sz="1200" dirty="0" smtClean="0">
                <a:hlinkClick r:id="rId8"/>
              </a:rPr>
              <a:t>semenov</a:t>
            </a:r>
            <a:r>
              <a:rPr lang="en-US" sz="1000" u="sng" dirty="0" smtClean="0"/>
              <a:t>,</a:t>
            </a:r>
            <a:r>
              <a:rPr lang="en-US" sz="1000" dirty="0" smtClean="0"/>
              <a:t> </a:t>
            </a:r>
            <a:r>
              <a:rPr lang="en-US" sz="1200" dirty="0" err="1" smtClean="0">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pPr>
            <a:r>
              <a:rPr lang="en-US" sz="1200" dirty="0" smtClean="0">
                <a:solidFill>
                  <a:schemeClr val="bg1">
                    <a:lumMod val="50000"/>
                  </a:schemeClr>
                </a:solidFill>
              </a:rPr>
              <a:t>Ankara </a:t>
            </a:r>
            <a:r>
              <a:rPr lang="en-US" sz="1200" dirty="0">
                <a:solidFill>
                  <a:schemeClr val="bg1">
                    <a:lumMod val="50000"/>
                  </a:schemeClr>
                </a:solidFill>
              </a:rPr>
              <a:t>(</a:t>
            </a:r>
            <a:r>
              <a:rPr lang="tr-TR" sz="1200" dirty="0">
                <a:solidFill>
                  <a:schemeClr val="bg1">
                    <a:lumMod val="50000"/>
                  </a:schemeClr>
                </a:solidFill>
              </a:rPr>
              <a:t>CC BY 2.0)</a:t>
            </a:r>
            <a:r>
              <a:rPr lang="en-US" sz="1200" dirty="0">
                <a:solidFill>
                  <a:schemeClr val="bg1">
                    <a:lumMod val="50000"/>
                  </a:schemeClr>
                </a:solidFill>
              </a:rPr>
              <a:t> / Slide </a:t>
            </a:r>
            <a:r>
              <a:rPr lang="el-GR" sz="1200" dirty="0" smtClean="0">
                <a:solidFill>
                  <a:schemeClr val="bg1">
                    <a:lumMod val="50000"/>
                  </a:schemeClr>
                </a:solidFill>
              </a:rPr>
              <a:t>9</a:t>
            </a:r>
            <a:r>
              <a:rPr lang="en-US" sz="1200" dirty="0" smtClean="0">
                <a:solidFill>
                  <a:schemeClr val="bg1">
                    <a:lumMod val="50000"/>
                  </a:schemeClr>
                </a:solidFill>
              </a:rPr>
              <a:t>/ </a:t>
            </a:r>
            <a:r>
              <a:rPr lang="en-US" sz="1200" dirty="0">
                <a:solidFill>
                  <a:schemeClr val="bg1">
                    <a:lumMod val="50000"/>
                  </a:schemeClr>
                </a:solidFill>
                <a:hlinkClick r:id="rId9"/>
              </a:rPr>
              <a:t>Jorge Franganillo</a:t>
            </a:r>
            <a:r>
              <a:rPr lang="en-US" sz="1200" dirty="0">
                <a:solidFill>
                  <a:schemeClr val="bg1">
                    <a:lumMod val="50000"/>
                  </a:schemeClr>
                </a:solidFill>
              </a:rPr>
              <a:t>, </a:t>
            </a:r>
            <a:r>
              <a:rPr lang="en-US" sz="1200" dirty="0" err="1">
                <a:solidFill>
                  <a:schemeClr val="bg1">
                    <a:lumMod val="50000"/>
                  </a:schemeClr>
                </a:solidFill>
              </a:rPr>
              <a:t>Flickr.com</a:t>
            </a:r>
            <a:endParaRPr lang="en-US" sz="1200" dirty="0">
              <a:solidFill>
                <a:schemeClr val="bg1">
                  <a:lumMod val="50000"/>
                </a:schemeClr>
              </a:solidFill>
            </a:endParaRPr>
          </a:p>
          <a:p>
            <a:pPr>
              <a:lnSpc>
                <a:spcPct val="120000"/>
              </a:lnSpc>
              <a:spcBef>
                <a:spcPts val="200"/>
              </a:spcBef>
              <a:spcAft>
                <a:spcPts val="200"/>
              </a:spcAft>
            </a:pPr>
            <a:r>
              <a:rPr lang="en-US" sz="1200" dirty="0" smtClean="0">
                <a:solidFill>
                  <a:srgbClr val="808080"/>
                </a:solidFill>
                <a:latin typeface="Tahoma" charset="0"/>
                <a:ea typeface="Tahoma" charset="0"/>
                <a:cs typeface="Tahoma" charset="0"/>
              </a:rPr>
              <a:t>Tea </a:t>
            </a:r>
            <a:r>
              <a:rPr lang="en-US" sz="1200" dirty="0">
                <a:solidFill>
                  <a:srgbClr val="808080"/>
                </a:solidFill>
                <a:latin typeface="Tahoma" charset="0"/>
                <a:ea typeface="Tahoma" charset="0"/>
                <a:cs typeface="Tahoma" charset="0"/>
              </a:rPr>
              <a:t>in the spotlight (</a:t>
            </a:r>
            <a:r>
              <a:rPr lang="tr-TR" sz="1200" dirty="0">
                <a:solidFill>
                  <a:srgbClr val="808080"/>
                </a:solidFill>
                <a:latin typeface="Tahoma" charset="0"/>
                <a:ea typeface="Tahoma" charset="0"/>
                <a:cs typeface="Tahoma" charset="0"/>
              </a:rPr>
              <a:t>CC BY-ND 2.0) / </a:t>
            </a:r>
            <a:r>
              <a:rPr lang="tr-TR" sz="1200" dirty="0" err="1">
                <a:solidFill>
                  <a:srgbClr val="808080"/>
                </a:solidFill>
                <a:latin typeface="Tahoma" charset="0"/>
                <a:ea typeface="Tahoma" charset="0"/>
                <a:cs typeface="Tahoma" charset="0"/>
              </a:rPr>
              <a:t>Slide</a:t>
            </a:r>
            <a:r>
              <a:rPr lang="tr-TR" sz="1200" dirty="0">
                <a:solidFill>
                  <a:srgbClr val="808080"/>
                </a:solidFill>
                <a:latin typeface="Tahoma" charset="0"/>
                <a:ea typeface="Tahoma" charset="0"/>
                <a:cs typeface="Tahoma" charset="0"/>
              </a:rPr>
              <a:t> </a:t>
            </a:r>
            <a:r>
              <a:rPr lang="el-GR" sz="1200" dirty="0" smtClean="0">
                <a:solidFill>
                  <a:srgbClr val="808080"/>
                </a:solidFill>
                <a:latin typeface="Tahoma" charset="0"/>
                <a:ea typeface="Tahoma" charset="0"/>
                <a:cs typeface="Tahoma" charset="0"/>
              </a:rPr>
              <a:t>10</a:t>
            </a:r>
            <a:r>
              <a:rPr lang="tr-TR"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10"/>
              </a:rPr>
              <a:t>captain.orange</a:t>
            </a:r>
            <a:r>
              <a:rPr lang="en-US" sz="1200" dirty="0">
                <a:solidFill>
                  <a:srgbClr val="808080"/>
                </a:solidFill>
                <a:latin typeface="Tahoma" charset="0"/>
                <a:ea typeface="Tahoma" charset="0"/>
                <a:cs typeface="Tahoma" charset="0"/>
              </a:rPr>
              <a:t>, </a:t>
            </a:r>
            <a:r>
              <a:rPr lang="tr-TR" sz="1200" dirty="0">
                <a:solidFill>
                  <a:srgbClr val="808080"/>
                </a:solidFill>
                <a:latin typeface="Tahoma" charset="0"/>
                <a:ea typeface="Tahoma" charset="0"/>
                <a:cs typeface="Tahoma" charset="0"/>
              </a:rPr>
              <a:t> </a:t>
            </a:r>
            <a:r>
              <a:rPr lang="tr-TR" sz="1200" dirty="0" err="1">
                <a:solidFill>
                  <a:srgbClr val="808080"/>
                </a:solidFill>
                <a:latin typeface="Tahoma" charset="0"/>
                <a:ea typeface="Tahoma" charset="0"/>
                <a:cs typeface="Tahoma" charset="0"/>
              </a:rPr>
              <a:t>Flickr.com</a:t>
            </a:r>
            <a:endParaRPr lang="tr-TR" sz="1200" dirty="0">
              <a:solidFill>
                <a:srgbClr val="808080"/>
              </a:solidFill>
              <a:latin typeface="Tahoma" charset="0"/>
              <a:ea typeface="Tahoma" charset="0"/>
              <a:cs typeface="Tahoma" charset="0"/>
            </a:endParaRPr>
          </a:p>
          <a:p>
            <a:pPr>
              <a:lnSpc>
                <a:spcPct val="120000"/>
              </a:lnSpc>
              <a:spcBef>
                <a:spcPts val="200"/>
              </a:spcBef>
              <a:spcAft>
                <a:spcPts val="200"/>
              </a:spcAft>
            </a:pPr>
            <a:r>
              <a:rPr lang="en-US" sz="1200" dirty="0">
                <a:solidFill>
                  <a:srgbClr val="808080"/>
                </a:solidFill>
                <a:latin typeface="Tahoma" charset="0"/>
                <a:ea typeface="Tahoma" charset="0"/>
                <a:cs typeface="Tahoma" charset="0"/>
              </a:rPr>
              <a:t>Large copyright sign made of jigsaw puzzle pieces (</a:t>
            </a:r>
            <a:r>
              <a:rPr lang="tr-TR" sz="1200" dirty="0">
                <a:solidFill>
                  <a:srgbClr val="808080"/>
                </a:solidFill>
                <a:latin typeface="Tahoma" charset="0"/>
                <a:ea typeface="Tahoma" charset="0"/>
                <a:cs typeface="Tahoma" charset="0"/>
              </a:rPr>
              <a:t>CC BY- 2.0</a:t>
            </a:r>
            <a:r>
              <a:rPr lang="en-US" sz="1200" dirty="0">
                <a:solidFill>
                  <a:srgbClr val="808080"/>
                </a:solidFill>
                <a:latin typeface="Tahoma" charset="0"/>
                <a:ea typeface="Tahoma" charset="0"/>
                <a:cs typeface="Tahoma" charset="0"/>
              </a:rPr>
              <a:t>) / Slide </a:t>
            </a:r>
            <a:r>
              <a:rPr lang="el-GR" sz="1200" dirty="0" smtClean="0">
                <a:solidFill>
                  <a:srgbClr val="808080"/>
                </a:solidFill>
                <a:latin typeface="Tahoma" charset="0"/>
                <a:ea typeface="Tahoma" charset="0"/>
                <a:cs typeface="Tahoma" charset="0"/>
              </a:rPr>
              <a:t>11</a:t>
            </a:r>
            <a:r>
              <a:rPr lang="en-US"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11"/>
              </a:rPr>
              <a:t>Horia Varlan</a:t>
            </a:r>
            <a:r>
              <a:rPr lang="en-US" sz="1200" dirty="0">
                <a:solidFill>
                  <a:srgbClr val="808080"/>
                </a:solidFill>
                <a:latin typeface="Tahoma" charset="0"/>
                <a:ea typeface="Tahoma" charset="0"/>
                <a:cs typeface="Tahoma" charset="0"/>
              </a:rPr>
              <a:t>, </a:t>
            </a:r>
            <a:r>
              <a:rPr lang="en-US" sz="1200" dirty="0" err="1" smtClean="0">
                <a:solidFill>
                  <a:srgbClr val="808080"/>
                </a:solidFill>
                <a:latin typeface="Tahoma" charset="0"/>
                <a:ea typeface="Tahoma" charset="0"/>
                <a:cs typeface="Tahoma" charset="0"/>
              </a:rPr>
              <a:t>Flickr.com</a:t>
            </a:r>
            <a:endParaRPr sz="3600" dirty="0" smtClean="0">
              <a:latin typeface="Tahoma" charset="0"/>
              <a:ea typeface="Tahoma" charset="0"/>
              <a:cs typeface="Tahoma" charset="0"/>
            </a:endParaRPr>
          </a:p>
          <a:p>
            <a:pPr>
              <a:lnSpc>
                <a:spcPct val="120000"/>
              </a:lnSpc>
              <a:spcBef>
                <a:spcPts val="200"/>
              </a:spcBef>
              <a:spcAft>
                <a:spcPts val="200"/>
              </a:spcAft>
              <a:defRPr sz="1000" i="1">
                <a:solidFill>
                  <a:srgbClr val="808080"/>
                </a:solidFill>
              </a:defRPr>
            </a:pPr>
            <a:r>
              <a:rPr sz="1200" dirty="0" smtClean="0">
                <a:latin typeface="Tahoma" charset="0"/>
                <a:ea typeface="Tahoma" charset="0"/>
                <a:cs typeface="Tahoma" charset="0"/>
              </a:rPr>
              <a:t>You can check the Creative Commons Licences here: </a:t>
            </a:r>
            <a:r>
              <a:rPr sz="1200" u="sng" dirty="0" smtClean="0">
                <a:solidFill>
                  <a:srgbClr val="F49100"/>
                </a:solidFill>
                <a:uFill>
                  <a:solidFill>
                    <a:srgbClr val="F49100"/>
                  </a:solidFill>
                </a:uFill>
                <a:latin typeface="Tahoma" charset="0"/>
                <a:ea typeface="Tahoma" charset="0"/>
                <a:cs typeface="Tahoma" charset="0"/>
                <a:hlinkClick r:id="rId12"/>
              </a:rPr>
              <a:t>https://creativecommons.org/licenses/</a:t>
            </a:r>
            <a:endParaRPr sz="1200" u="sng" dirty="0">
              <a:solidFill>
                <a:srgbClr val="F49100"/>
              </a:solidFill>
              <a:uFill>
                <a:solidFill>
                  <a:srgbClr val="F49100"/>
                </a:solidFill>
              </a:uFill>
              <a:latin typeface="Tahoma" charset="0"/>
              <a:ea typeface="Tahoma" charset="0"/>
              <a:cs typeface="Tahoma" charset="0"/>
              <a:hlinkClick r:id="rId12"/>
            </a:endParaRPr>
          </a:p>
        </p:txBody>
      </p:sp>
      <p:sp>
        <p:nvSpPr>
          <p:cNvPr id="346" name="Shape 346"/>
          <p:cNvSpPr>
            <a:spLocks noGrp="1"/>
          </p:cNvSpPr>
          <p:nvPr>
            <p:ph type="sldNum" sz="quarter" idx="2"/>
          </p:nvPr>
        </p:nvSpPr>
        <p:spPr>
          <a:xfrm>
            <a:off x="8723879" y="6385244"/>
            <a:ext cx="2639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888"/>
            <a:ext cx="8229600" cy="936625"/>
          </a:xfrm>
        </p:spPr>
        <p:txBody>
          <a:bodyPr/>
          <a:lstStyle/>
          <a:p>
            <a:pPr marL="0" indent="0"/>
            <a:r>
              <a:rPr lang="en-US" dirty="0">
                <a:latin typeface="Calibri" charset="0"/>
                <a:ea typeface="Calibri" charset="0"/>
                <a:cs typeface="Calibri" charset="0"/>
              </a:rPr>
              <a:t>Evaluation </a:t>
            </a:r>
            <a:r>
              <a:rPr lang="en-US" dirty="0" smtClean="0">
                <a:latin typeface="Calibri" charset="0"/>
                <a:ea typeface="Calibri" charset="0"/>
                <a:cs typeface="Calibri" charset="0"/>
              </a:rPr>
              <a:t>criteria: Implementation </a:t>
            </a:r>
            <a:endParaRPr lang="fr-BE" sz="2000" dirty="0">
              <a:solidFill>
                <a:schemeClr val="tx1"/>
              </a:solidFill>
              <a:latin typeface="Calibri" charset="0"/>
              <a:ea typeface="Calibri" charset="0"/>
              <a:cs typeface="Calibri" charset="0"/>
            </a:endParaRPr>
          </a:p>
        </p:txBody>
      </p:sp>
      <p:sp>
        <p:nvSpPr>
          <p:cNvPr id="24" name="Rectangle 23"/>
          <p:cNvSpPr/>
          <p:nvPr/>
        </p:nvSpPr>
        <p:spPr>
          <a:xfrm>
            <a:off x="539552" y="548680"/>
            <a:ext cx="8496944" cy="400110"/>
          </a:xfrm>
          <a:prstGeom prst="rect">
            <a:avLst/>
          </a:prstGeom>
        </p:spPr>
        <p:txBody>
          <a:bodyPr wrap="square">
            <a:spAutoFit/>
          </a:bodyPr>
          <a:lstStyle/>
          <a:p>
            <a:r>
              <a:rPr lang="en-US" sz="2000" dirty="0">
                <a:solidFill>
                  <a:srgbClr val="0070C0"/>
                </a:solidFill>
              </a:rPr>
              <a:t>Research and Innovation Actions/Innovation Actions/Coordination Actions</a:t>
            </a:r>
            <a:endParaRPr lang="en-GB" sz="2000" dirty="0">
              <a:solidFill>
                <a:srgbClr val="0070C0"/>
              </a:solidFill>
            </a:endParaRPr>
          </a:p>
        </p:txBody>
      </p:sp>
      <p:grpSp>
        <p:nvGrpSpPr>
          <p:cNvPr id="21" name="Group 20"/>
          <p:cNvGrpSpPr/>
          <p:nvPr/>
        </p:nvGrpSpPr>
        <p:grpSpPr>
          <a:xfrm>
            <a:off x="755576" y="1070625"/>
            <a:ext cx="8280920" cy="5092180"/>
            <a:chOff x="395536" y="1196752"/>
            <a:chExt cx="8280920" cy="1656184"/>
          </a:xfrm>
        </p:grpSpPr>
        <p:sp>
          <p:nvSpPr>
            <p:cNvPr id="25" name="Rounded Rectangle 24"/>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26" name="Rounded Rectangle 25"/>
            <p:cNvSpPr/>
            <p:nvPr/>
          </p:nvSpPr>
          <p:spPr>
            <a:xfrm>
              <a:off x="1176964" y="1230487"/>
              <a:ext cx="7272808" cy="1560205"/>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spcBef>
                  <a:spcPts val="600"/>
                </a:spcBef>
                <a:buFont typeface="Arial" charset="0"/>
                <a:buChar char="•"/>
              </a:pPr>
              <a:r>
                <a:rPr lang="en-GB" sz="2400" b="1" dirty="0">
                  <a:solidFill>
                    <a:schemeClr val="bg1"/>
                  </a:solidFill>
                </a:rPr>
                <a:t>Quality</a:t>
              </a:r>
              <a:r>
                <a:rPr lang="en-GB" sz="2000" dirty="0" smtClean="0">
                  <a:solidFill>
                    <a:srgbClr val="FFC000"/>
                  </a:solidFill>
                </a:rPr>
                <a:t> and </a:t>
              </a:r>
              <a:r>
                <a:rPr lang="en-GB" sz="2400" b="1" dirty="0">
                  <a:solidFill>
                    <a:schemeClr val="bg1"/>
                  </a:solidFill>
                </a:rPr>
                <a:t>effectiveness</a:t>
              </a:r>
              <a:r>
                <a:rPr lang="en-GB" sz="2000" dirty="0" smtClean="0">
                  <a:solidFill>
                    <a:srgbClr val="FFC000"/>
                  </a:solidFill>
                </a:rPr>
                <a:t> of the </a:t>
              </a:r>
              <a:r>
                <a:rPr lang="en-GB" sz="2400" b="1" dirty="0">
                  <a:solidFill>
                    <a:schemeClr val="bg1"/>
                  </a:solidFill>
                </a:rPr>
                <a:t>work plan</a:t>
              </a:r>
              <a:r>
                <a:rPr lang="en-GB" sz="2000" dirty="0" smtClean="0">
                  <a:solidFill>
                    <a:srgbClr val="FFC000"/>
                  </a:solidFill>
                </a:rPr>
                <a:t>, including extent to which the </a:t>
              </a:r>
              <a:r>
                <a:rPr lang="en-GB" sz="2400" b="1" dirty="0">
                  <a:solidFill>
                    <a:schemeClr val="bg1"/>
                  </a:solidFill>
                </a:rPr>
                <a:t>resources</a:t>
              </a:r>
              <a:r>
                <a:rPr lang="en-GB" sz="2000" dirty="0" smtClean="0">
                  <a:solidFill>
                    <a:srgbClr val="FFC000"/>
                  </a:solidFill>
                </a:rPr>
                <a:t> assigned to </a:t>
              </a:r>
              <a:r>
                <a:rPr lang="en-GB" sz="2400" b="1" dirty="0">
                  <a:solidFill>
                    <a:schemeClr val="bg1"/>
                  </a:solidFill>
                </a:rPr>
                <a:t>work</a:t>
              </a:r>
              <a:r>
                <a:rPr lang="en-GB" sz="2000" dirty="0" smtClean="0">
                  <a:solidFill>
                    <a:srgbClr val="FFC000"/>
                  </a:solidFill>
                </a:rPr>
                <a:t> </a:t>
              </a:r>
              <a:r>
                <a:rPr lang="en-GB" sz="2400" b="1" dirty="0">
                  <a:solidFill>
                    <a:schemeClr val="bg1"/>
                  </a:solidFill>
                </a:rPr>
                <a:t>packages</a:t>
              </a:r>
              <a:r>
                <a:rPr lang="en-GB" sz="2000" dirty="0" smtClean="0">
                  <a:solidFill>
                    <a:srgbClr val="FFC000"/>
                  </a:solidFill>
                </a:rPr>
                <a:t> are in line with their objectives and </a:t>
              </a:r>
              <a:r>
                <a:rPr lang="en-GB" sz="2400" b="1" dirty="0">
                  <a:solidFill>
                    <a:schemeClr val="bg1"/>
                  </a:solidFill>
                </a:rPr>
                <a:t>deliverables</a:t>
              </a:r>
            </a:p>
            <a:p>
              <a:pPr marL="342900" indent="-342900">
                <a:spcBef>
                  <a:spcPts val="600"/>
                </a:spcBef>
                <a:buFont typeface="Arial" charset="0"/>
                <a:buChar char="•"/>
              </a:pPr>
              <a:r>
                <a:rPr lang="en-GB" sz="2000" dirty="0" smtClean="0">
                  <a:solidFill>
                    <a:srgbClr val="FFC000"/>
                  </a:solidFill>
                </a:rPr>
                <a:t>Appropriateness of the </a:t>
              </a:r>
              <a:r>
                <a:rPr lang="en-GB" sz="2400" b="1" dirty="0">
                  <a:solidFill>
                    <a:schemeClr val="bg1"/>
                  </a:solidFill>
                </a:rPr>
                <a:t>management structures </a:t>
              </a:r>
              <a:r>
                <a:rPr lang="en-GB" sz="2000" dirty="0" smtClean="0">
                  <a:solidFill>
                    <a:srgbClr val="FFC000"/>
                  </a:solidFill>
                </a:rPr>
                <a:t>and </a:t>
              </a:r>
              <a:r>
                <a:rPr lang="en-GB" sz="2400" b="1" dirty="0">
                  <a:solidFill>
                    <a:schemeClr val="bg1"/>
                  </a:solidFill>
                </a:rPr>
                <a:t>procedures</a:t>
              </a:r>
              <a:r>
                <a:rPr lang="en-GB" sz="2000" dirty="0" smtClean="0">
                  <a:solidFill>
                    <a:srgbClr val="FFC000"/>
                  </a:solidFill>
                </a:rPr>
                <a:t>, including </a:t>
              </a:r>
              <a:r>
                <a:rPr lang="en-GB" sz="2400" b="1" dirty="0">
                  <a:solidFill>
                    <a:schemeClr val="bg1"/>
                  </a:solidFill>
                </a:rPr>
                <a:t>risk</a:t>
              </a:r>
              <a:r>
                <a:rPr lang="en-GB" sz="2000" dirty="0" smtClean="0">
                  <a:solidFill>
                    <a:srgbClr val="FFC000"/>
                  </a:solidFill>
                </a:rPr>
                <a:t> and </a:t>
              </a:r>
              <a:r>
                <a:rPr lang="en-GB" sz="2400" b="1" dirty="0">
                  <a:solidFill>
                    <a:schemeClr val="bg1"/>
                  </a:solidFill>
                </a:rPr>
                <a:t>innovation management</a:t>
              </a:r>
            </a:p>
            <a:p>
              <a:pPr marL="342900" indent="-342900">
                <a:spcBef>
                  <a:spcPts val="600"/>
                </a:spcBef>
                <a:buFont typeface="Arial" charset="0"/>
                <a:buChar char="•"/>
              </a:pPr>
              <a:r>
                <a:rPr lang="en-GB" sz="2400" b="1" dirty="0">
                  <a:solidFill>
                    <a:schemeClr val="bg1"/>
                  </a:solidFill>
                </a:rPr>
                <a:t>Complementarity</a:t>
              </a:r>
              <a:r>
                <a:rPr lang="en-GB" sz="2000" dirty="0" smtClean="0">
                  <a:solidFill>
                    <a:srgbClr val="FFC000"/>
                  </a:solidFill>
                </a:rPr>
                <a:t> </a:t>
              </a:r>
              <a:r>
                <a:rPr lang="en-GB" sz="2400" b="1" dirty="0">
                  <a:solidFill>
                    <a:schemeClr val="bg1"/>
                  </a:solidFill>
                </a:rPr>
                <a:t>of</a:t>
              </a:r>
              <a:r>
                <a:rPr lang="en-GB" sz="2000" dirty="0" smtClean="0">
                  <a:solidFill>
                    <a:srgbClr val="FFC000"/>
                  </a:solidFill>
                </a:rPr>
                <a:t> the </a:t>
              </a:r>
              <a:r>
                <a:rPr lang="en-GB" sz="2400" b="1" dirty="0">
                  <a:solidFill>
                    <a:schemeClr val="bg1"/>
                  </a:solidFill>
                </a:rPr>
                <a:t>participants</a:t>
              </a:r>
              <a:r>
                <a:rPr lang="en-GB" sz="2000" dirty="0" smtClean="0">
                  <a:solidFill>
                    <a:srgbClr val="FFC000"/>
                  </a:solidFill>
                </a:rPr>
                <a:t> and extent to which the </a:t>
              </a:r>
              <a:r>
                <a:rPr lang="en-GB" sz="2400" b="1" dirty="0">
                  <a:solidFill>
                    <a:schemeClr val="bg1"/>
                  </a:solidFill>
                </a:rPr>
                <a:t>consortium as a whole </a:t>
              </a:r>
              <a:r>
                <a:rPr lang="en-GB" sz="2000" dirty="0" smtClean="0">
                  <a:solidFill>
                    <a:srgbClr val="FFC000"/>
                  </a:solidFill>
                </a:rPr>
                <a:t>brings together the necessary expertise </a:t>
              </a:r>
            </a:p>
            <a:p>
              <a:pPr marL="342900" indent="-342900">
                <a:spcBef>
                  <a:spcPts val="600"/>
                </a:spcBef>
                <a:buFont typeface="Arial" charset="0"/>
                <a:buChar char="•"/>
              </a:pPr>
              <a:r>
                <a:rPr lang="en-GB" sz="2400" b="1" dirty="0">
                  <a:solidFill>
                    <a:schemeClr val="bg1"/>
                  </a:solidFill>
                </a:rPr>
                <a:t>Appropriateness</a:t>
              </a:r>
              <a:r>
                <a:rPr lang="en-GB" sz="2000" dirty="0" smtClean="0">
                  <a:solidFill>
                    <a:srgbClr val="FFC000"/>
                  </a:solidFill>
                  <a:ea typeface="Verdana" panose="020B0604030504040204" pitchFamily="34" charset="0"/>
                  <a:cs typeface="Verdana" panose="020B0604030504040204" pitchFamily="34" charset="0"/>
                </a:rPr>
                <a:t> of the </a:t>
              </a:r>
              <a:r>
                <a:rPr lang="en-GB" sz="2400" b="1" dirty="0">
                  <a:solidFill>
                    <a:schemeClr val="bg1"/>
                  </a:solidFill>
                </a:rPr>
                <a:t>allocation</a:t>
              </a:r>
              <a:r>
                <a:rPr lang="en-GB" sz="2000" dirty="0" smtClean="0">
                  <a:solidFill>
                    <a:srgbClr val="FFC000"/>
                  </a:solidFill>
                  <a:ea typeface="Verdana" panose="020B0604030504040204" pitchFamily="34" charset="0"/>
                  <a:cs typeface="Verdana" panose="020B0604030504040204" pitchFamily="34" charset="0"/>
                </a:rPr>
                <a:t> </a:t>
              </a:r>
              <a:r>
                <a:rPr lang="en-GB" sz="2400" b="1" dirty="0">
                  <a:solidFill>
                    <a:schemeClr val="bg1"/>
                  </a:solidFill>
                </a:rPr>
                <a:t>of</a:t>
              </a:r>
              <a:r>
                <a:rPr lang="en-GB" sz="2000" dirty="0" smtClean="0">
                  <a:solidFill>
                    <a:srgbClr val="FFC000"/>
                  </a:solidFill>
                  <a:ea typeface="Verdana" panose="020B0604030504040204" pitchFamily="34" charset="0"/>
                  <a:cs typeface="Verdana" panose="020B0604030504040204" pitchFamily="34" charset="0"/>
                </a:rPr>
                <a:t> </a:t>
              </a:r>
              <a:r>
                <a:rPr lang="en-GB" sz="2400" b="1" dirty="0">
                  <a:solidFill>
                    <a:schemeClr val="bg1"/>
                  </a:solidFill>
                </a:rPr>
                <a:t>tasks</a:t>
              </a:r>
              <a:r>
                <a:rPr lang="en-GB" sz="2000" dirty="0" smtClean="0">
                  <a:solidFill>
                    <a:srgbClr val="FFC000"/>
                  </a:solidFill>
                  <a:ea typeface="Verdana" panose="020B0604030504040204" pitchFamily="34" charset="0"/>
                  <a:cs typeface="Verdana" panose="020B0604030504040204" pitchFamily="34" charset="0"/>
                </a:rPr>
                <a:t>, ensuring that </a:t>
              </a:r>
              <a:r>
                <a:rPr lang="en-GB" sz="2400" b="1" dirty="0">
                  <a:solidFill>
                    <a:schemeClr val="bg1"/>
                  </a:solidFill>
                </a:rPr>
                <a:t>all participants have a valid role</a:t>
              </a:r>
              <a:r>
                <a:rPr lang="en-GB" sz="2000" dirty="0" smtClean="0">
                  <a:solidFill>
                    <a:srgbClr val="FFC000"/>
                  </a:solidFill>
                  <a:ea typeface="Verdana" panose="020B0604030504040204" pitchFamily="34" charset="0"/>
                  <a:cs typeface="Verdana" panose="020B0604030504040204" pitchFamily="34" charset="0"/>
                </a:rPr>
                <a:t> and adequate resources in the project to fulfil that role</a:t>
              </a:r>
              <a:endParaRPr lang="en-GB" sz="2000" dirty="0">
                <a:solidFill>
                  <a:schemeClr val="tx1"/>
                </a:solidFill>
                <a:ea typeface="Verdana" panose="020B0604030504040204" pitchFamily="34" charset="0"/>
                <a:cs typeface="Verdana" panose="020B0604030504040204" pitchFamily="34" charset="0"/>
              </a:endParaRPr>
            </a:p>
          </p:txBody>
        </p:sp>
        <p:sp>
          <p:nvSpPr>
            <p:cNvPr id="27" name="TextBox 26"/>
            <p:cNvSpPr txBox="1"/>
            <p:nvPr/>
          </p:nvSpPr>
          <p:spPr>
            <a:xfrm>
              <a:off x="395536" y="1196752"/>
              <a:ext cx="648072" cy="1656184"/>
            </a:xfrm>
            <a:prstGeom prst="rect">
              <a:avLst/>
            </a:prstGeom>
            <a:noFill/>
          </p:spPr>
          <p:txBody>
            <a:bodyPr vert="vert270" wrap="square" rtlCol="0">
              <a:noAutofit/>
            </a:bodyPr>
            <a:lstStyle/>
            <a:p>
              <a:pPr algn="ctr"/>
              <a:r>
                <a:rPr lang="en-US" sz="3200" b="1" dirty="0">
                  <a:solidFill>
                    <a:schemeClr val="bg1"/>
                  </a:solidFill>
                  <a:latin typeface="+mn-lt"/>
                </a:rPr>
                <a:t>Implementation</a:t>
              </a:r>
              <a:r>
                <a:rPr lang="en-US" dirty="0" smtClean="0">
                  <a:solidFill>
                    <a:schemeClr val="tx1"/>
                  </a:solidFill>
                </a:rPr>
                <a:t> </a:t>
              </a:r>
              <a:endParaRPr lang="en-GB" dirty="0">
                <a:solidFill>
                  <a:schemeClr val="tx1"/>
                </a:solidFill>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1535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85000"/>
            <a:extLst>
              <a:ext uri="{BEBA8EAE-BF5A-486C-A8C5-ECC9F3942E4B}">
                <a14:imgProps xmlns:a14="http://schemas.microsoft.com/office/drawing/2010/main">
                  <a14:imgLayer r:embed="rId4">
                    <a14:imgEffect>
                      <a14:colorTemperature colorTemp="5300"/>
                    </a14:imgEffect>
                    <a14:imgEffect>
                      <a14:saturation sat="104000"/>
                    </a14:imgEffect>
                    <a14:imgEffect>
                      <a14:brightnessContrast bright="-64000" contrast="2000"/>
                    </a14:imgEffect>
                  </a14:imgLayer>
                </a14:imgProps>
              </a:ext>
              <a:ext uri="{28A0092B-C50C-407E-A947-70E740481C1C}">
                <a14:useLocalDpi xmlns:a14="http://schemas.microsoft.com/office/drawing/2010/main"/>
              </a:ext>
            </a:extLst>
          </a:blip>
          <a:srcRect/>
          <a:stretch/>
        </p:blipFill>
        <p:spPr>
          <a:xfrm>
            <a:off x="0" y="1005355"/>
            <a:ext cx="9144001" cy="5203716"/>
          </a:xfrm>
          <a:prstGeom prst="rect">
            <a:avLst/>
          </a:prstGeom>
        </p:spPr>
      </p:pic>
      <p:sp>
        <p:nvSpPr>
          <p:cNvPr id="2" name="Title 1"/>
          <p:cNvSpPr>
            <a:spLocks noGrp="1"/>
          </p:cNvSpPr>
          <p:nvPr>
            <p:ph type="title"/>
          </p:nvPr>
        </p:nvSpPr>
        <p:spPr/>
        <p:txBody>
          <a:bodyPr>
            <a:normAutofit/>
          </a:bodyPr>
          <a:lstStyle/>
          <a:p>
            <a:r>
              <a:rPr lang="en-US" dirty="0" smtClean="0">
                <a:solidFill>
                  <a:srgbClr val="0070C0"/>
                </a:solidFill>
                <a:latin typeface="+mn-lt"/>
              </a:rPr>
              <a:t>Evaluation Criteria Explained (Work Plan)</a:t>
            </a:r>
            <a:endParaRPr lang="en-US" dirty="0">
              <a:solidFill>
                <a:srgbClr val="0070C0"/>
              </a:solidFill>
              <a:effectLst/>
              <a:latin typeface="+mn-lt"/>
            </a:endParaRPr>
          </a:p>
        </p:txBody>
      </p:sp>
      <p:sp>
        <p:nvSpPr>
          <p:cNvPr id="3" name="Content Placeholder 2"/>
          <p:cNvSpPr>
            <a:spLocks noGrp="1"/>
          </p:cNvSpPr>
          <p:nvPr>
            <p:ph idx="1"/>
          </p:nvPr>
        </p:nvSpPr>
        <p:spPr>
          <a:xfrm>
            <a:off x="678427" y="1097280"/>
            <a:ext cx="8185354" cy="4917454"/>
          </a:xfrm>
        </p:spPr>
        <p:txBody>
          <a:bodyPr>
            <a:noAutofit/>
          </a:bodyPr>
          <a:lstStyle/>
          <a:p>
            <a:pPr marL="342900" indent="-342900">
              <a:spcBef>
                <a:spcPts val="600"/>
              </a:spcBef>
              <a:buFont typeface="Arial" charset="0"/>
              <a:buChar char="•"/>
            </a:pPr>
            <a:r>
              <a:rPr lang="en-GB" b="1" dirty="0">
                <a:solidFill>
                  <a:srgbClr val="FFC000"/>
                </a:solidFill>
                <a:latin typeface="Calibri" charset="0"/>
                <a:ea typeface="Calibri" charset="0"/>
                <a:cs typeface="Calibri" charset="0"/>
              </a:rPr>
              <a:t>Quality</a:t>
            </a:r>
            <a:r>
              <a:rPr lang="en-GB" sz="2000" dirty="0">
                <a:solidFill>
                  <a:srgbClr val="FFC000"/>
                </a:solidFill>
                <a:latin typeface="Calibri" charset="0"/>
                <a:ea typeface="Calibri" charset="0"/>
                <a:cs typeface="Calibri" charset="0"/>
              </a:rPr>
              <a:t> and </a:t>
            </a:r>
            <a:r>
              <a:rPr lang="en-GB" b="1" dirty="0">
                <a:solidFill>
                  <a:srgbClr val="FFC000"/>
                </a:solidFill>
                <a:latin typeface="Calibri" charset="0"/>
                <a:ea typeface="Calibri" charset="0"/>
                <a:cs typeface="Calibri" charset="0"/>
              </a:rPr>
              <a:t>effectiveness</a:t>
            </a:r>
            <a:r>
              <a:rPr lang="en-GB" sz="2000" dirty="0">
                <a:solidFill>
                  <a:srgbClr val="FFC000"/>
                </a:solidFill>
                <a:latin typeface="Calibri" charset="0"/>
                <a:ea typeface="Calibri" charset="0"/>
                <a:cs typeface="Calibri" charset="0"/>
              </a:rPr>
              <a:t> of the </a:t>
            </a:r>
            <a:r>
              <a:rPr lang="en-GB" b="1" dirty="0">
                <a:solidFill>
                  <a:srgbClr val="FFC000"/>
                </a:solidFill>
                <a:latin typeface="Calibri" charset="0"/>
                <a:ea typeface="Calibri" charset="0"/>
                <a:cs typeface="Calibri" charset="0"/>
              </a:rPr>
              <a:t>work plan</a:t>
            </a:r>
            <a:r>
              <a:rPr lang="en-GB" sz="2000" dirty="0">
                <a:solidFill>
                  <a:srgbClr val="FFC000"/>
                </a:solidFill>
                <a:latin typeface="Calibri" charset="0"/>
                <a:ea typeface="Calibri" charset="0"/>
                <a:cs typeface="Calibri" charset="0"/>
              </a:rPr>
              <a:t>, including extent to which the </a:t>
            </a:r>
            <a:r>
              <a:rPr lang="en-GB" b="1" dirty="0">
                <a:solidFill>
                  <a:srgbClr val="FFC000"/>
                </a:solidFill>
                <a:latin typeface="Calibri" charset="0"/>
                <a:ea typeface="Calibri" charset="0"/>
                <a:cs typeface="Calibri" charset="0"/>
              </a:rPr>
              <a:t>resources</a:t>
            </a:r>
            <a:r>
              <a:rPr lang="en-GB" sz="2000" dirty="0">
                <a:solidFill>
                  <a:srgbClr val="FFC000"/>
                </a:solidFill>
                <a:latin typeface="Calibri" charset="0"/>
                <a:ea typeface="Calibri" charset="0"/>
                <a:cs typeface="Calibri" charset="0"/>
              </a:rPr>
              <a:t> assigned to </a:t>
            </a:r>
            <a:r>
              <a:rPr lang="en-GB" b="1" dirty="0">
                <a:solidFill>
                  <a:srgbClr val="FFC000"/>
                </a:solidFill>
                <a:latin typeface="Calibri" charset="0"/>
                <a:ea typeface="Calibri" charset="0"/>
                <a:cs typeface="Calibri" charset="0"/>
              </a:rPr>
              <a:t>work</a:t>
            </a:r>
            <a:r>
              <a:rPr lang="en-GB" sz="2000" dirty="0">
                <a:solidFill>
                  <a:srgbClr val="FFC000"/>
                </a:solidFill>
                <a:latin typeface="Calibri" charset="0"/>
                <a:ea typeface="Calibri" charset="0"/>
                <a:cs typeface="Calibri" charset="0"/>
              </a:rPr>
              <a:t> </a:t>
            </a:r>
            <a:r>
              <a:rPr lang="en-GB" b="1" dirty="0">
                <a:solidFill>
                  <a:srgbClr val="FFC000"/>
                </a:solidFill>
                <a:latin typeface="Calibri" charset="0"/>
                <a:ea typeface="Calibri" charset="0"/>
                <a:cs typeface="Calibri" charset="0"/>
              </a:rPr>
              <a:t>packages</a:t>
            </a:r>
            <a:r>
              <a:rPr lang="en-GB" sz="2000" dirty="0">
                <a:solidFill>
                  <a:srgbClr val="FFC000"/>
                </a:solidFill>
                <a:latin typeface="Calibri" charset="0"/>
                <a:ea typeface="Calibri" charset="0"/>
                <a:cs typeface="Calibri" charset="0"/>
              </a:rPr>
              <a:t> are in line with their objectives and </a:t>
            </a:r>
            <a:r>
              <a:rPr lang="en-GB" b="1" dirty="0" smtClean="0">
                <a:solidFill>
                  <a:srgbClr val="FFC000"/>
                </a:solidFill>
                <a:latin typeface="Calibri" charset="0"/>
                <a:ea typeface="Calibri" charset="0"/>
                <a:cs typeface="Calibri" charset="0"/>
              </a:rPr>
              <a:t>deliverables</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Is there a well structured </a:t>
            </a:r>
            <a:r>
              <a:rPr lang="en-GB" sz="3000" b="1" dirty="0" smtClean="0">
                <a:solidFill>
                  <a:schemeClr val="bg1"/>
                </a:solidFill>
                <a:latin typeface="Calibri" charset="0"/>
                <a:ea typeface="Calibri" charset="0"/>
                <a:cs typeface="Calibri" charset="0"/>
              </a:rPr>
              <a:t>WBS</a:t>
            </a:r>
            <a:r>
              <a:rPr lang="en-GB" sz="3000" dirty="0" smtClean="0">
                <a:solidFill>
                  <a:schemeClr val="bg1"/>
                </a:solidFill>
                <a:latin typeface="Calibri" charset="0"/>
                <a:ea typeface="Calibri" charset="0"/>
                <a:cs typeface="Calibri" charset="0"/>
              </a:rPr>
              <a:t> (Work Packages, Tasks, Deliverables)?</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Are </a:t>
            </a:r>
            <a:r>
              <a:rPr lang="en-GB" sz="3000" b="1" dirty="0" smtClean="0">
                <a:solidFill>
                  <a:schemeClr val="bg1"/>
                </a:solidFill>
                <a:latin typeface="Calibri" charset="0"/>
                <a:ea typeface="Calibri" charset="0"/>
                <a:cs typeface="Calibri" charset="0"/>
              </a:rPr>
              <a:t>Resources</a:t>
            </a:r>
            <a:r>
              <a:rPr lang="en-GB" sz="3000" dirty="0" smtClean="0">
                <a:solidFill>
                  <a:schemeClr val="bg1"/>
                </a:solidFill>
                <a:latin typeface="Calibri" charset="0"/>
                <a:ea typeface="Calibri" charset="0"/>
                <a:cs typeface="Calibri" charset="0"/>
              </a:rPr>
              <a:t> assigned to WPs well balanced?</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Are WP </a:t>
            </a:r>
            <a:r>
              <a:rPr lang="en-GB" sz="3000" b="1" dirty="0" smtClean="0">
                <a:solidFill>
                  <a:schemeClr val="bg1"/>
                </a:solidFill>
                <a:latin typeface="Calibri" charset="0"/>
                <a:ea typeface="Calibri" charset="0"/>
                <a:cs typeface="Calibri" charset="0"/>
              </a:rPr>
              <a:t>objectives</a:t>
            </a:r>
            <a:r>
              <a:rPr lang="en-GB" sz="3000" dirty="0" smtClean="0">
                <a:solidFill>
                  <a:schemeClr val="bg1"/>
                </a:solidFill>
                <a:latin typeface="Calibri" charset="0"/>
                <a:ea typeface="Calibri" charset="0"/>
                <a:cs typeface="Calibri" charset="0"/>
              </a:rPr>
              <a:t> in line with project aim?</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Do </a:t>
            </a:r>
            <a:r>
              <a:rPr lang="en-GB" sz="3000" b="1" dirty="0" smtClean="0">
                <a:solidFill>
                  <a:schemeClr val="bg1"/>
                </a:solidFill>
                <a:latin typeface="Calibri" charset="0"/>
                <a:ea typeface="Calibri" charset="0"/>
                <a:cs typeface="Calibri" charset="0"/>
              </a:rPr>
              <a:t>deliverables</a:t>
            </a:r>
            <a:r>
              <a:rPr lang="en-GB" sz="3000" dirty="0" smtClean="0">
                <a:solidFill>
                  <a:schemeClr val="bg1"/>
                </a:solidFill>
                <a:latin typeface="Calibri" charset="0"/>
                <a:ea typeface="Calibri" charset="0"/>
                <a:cs typeface="Calibri" charset="0"/>
              </a:rPr>
              <a:t> serve the project’s outcomes?</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Are there explanatory </a:t>
            </a:r>
            <a:r>
              <a:rPr lang="en-GB" sz="3000" b="1" dirty="0" smtClean="0">
                <a:solidFill>
                  <a:schemeClr val="bg1"/>
                </a:solidFill>
                <a:latin typeface="Calibri" charset="0"/>
                <a:ea typeface="Calibri" charset="0"/>
                <a:cs typeface="Calibri" charset="0"/>
              </a:rPr>
              <a:t>visuals</a:t>
            </a:r>
            <a:r>
              <a:rPr lang="en-GB" sz="3000" dirty="0" smtClean="0">
                <a:solidFill>
                  <a:schemeClr val="bg1"/>
                </a:solidFill>
                <a:latin typeface="Calibri" charset="0"/>
                <a:ea typeface="Calibri" charset="0"/>
                <a:cs typeface="Calibri" charset="0"/>
              </a:rPr>
              <a:t> ? (Gantt, pert chart)?</a:t>
            </a:r>
          </a:p>
          <a:p>
            <a:pPr marL="1066800" lvl="1" indent="-342900">
              <a:spcBef>
                <a:spcPts val="600"/>
              </a:spcBef>
              <a:buFont typeface="Arial" charset="0"/>
              <a:buChar char="•"/>
            </a:pP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629698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85000"/>
            <a:extLst>
              <a:ext uri="{BEBA8EAE-BF5A-486C-A8C5-ECC9F3942E4B}">
                <a14:imgProps xmlns:a14="http://schemas.microsoft.com/office/drawing/2010/main">
                  <a14:imgLayer r:embed="rId4">
                    <a14:imgEffect>
                      <a14:colorTemperature colorTemp="5300"/>
                    </a14:imgEffect>
                    <a14:imgEffect>
                      <a14:saturation sat="104000"/>
                    </a14:imgEffect>
                    <a14:imgEffect>
                      <a14:brightnessContrast bright="-64000" contrast="2000"/>
                    </a14:imgEffect>
                  </a14:imgLayer>
                </a14:imgProps>
              </a:ext>
              <a:ext uri="{28A0092B-C50C-407E-A947-70E740481C1C}">
                <a14:useLocalDpi xmlns:a14="http://schemas.microsoft.com/office/drawing/2010/main"/>
              </a:ext>
            </a:extLst>
          </a:blip>
          <a:srcRect/>
          <a:stretch/>
        </p:blipFill>
        <p:spPr>
          <a:xfrm>
            <a:off x="0" y="1005355"/>
            <a:ext cx="9144001" cy="5203716"/>
          </a:xfrm>
          <a:prstGeom prst="rect">
            <a:avLst/>
          </a:prstGeom>
        </p:spPr>
      </p:pic>
      <p:sp>
        <p:nvSpPr>
          <p:cNvPr id="7" name="Title 1"/>
          <p:cNvSpPr>
            <a:spLocks noGrp="1"/>
          </p:cNvSpPr>
          <p:nvPr>
            <p:ph type="title"/>
          </p:nvPr>
        </p:nvSpPr>
        <p:spPr>
          <a:xfrm>
            <a:off x="831846" y="269877"/>
            <a:ext cx="7886700" cy="587374"/>
          </a:xfrm>
        </p:spPr>
        <p:txBody>
          <a:bodyPr>
            <a:normAutofit/>
          </a:bodyPr>
          <a:lstStyle/>
          <a:p>
            <a:r>
              <a:rPr lang="en-US" dirty="0" smtClean="0">
                <a:solidFill>
                  <a:srgbClr val="0070C0"/>
                </a:solidFill>
                <a:latin typeface="+mn-lt"/>
              </a:rPr>
              <a:t>Evaluation Criteria Explained (Structure)</a:t>
            </a:r>
            <a:endParaRPr lang="en-US" dirty="0">
              <a:solidFill>
                <a:srgbClr val="0070C0"/>
              </a:solidFill>
              <a:effectLst/>
              <a:latin typeface="+mn-lt"/>
            </a:endParaRPr>
          </a:p>
        </p:txBody>
      </p:sp>
      <p:sp>
        <p:nvSpPr>
          <p:cNvPr id="8" name="Content Placeholder 2"/>
          <p:cNvSpPr txBox="1">
            <a:spLocks/>
          </p:cNvSpPr>
          <p:nvPr/>
        </p:nvSpPr>
        <p:spPr>
          <a:xfrm>
            <a:off x="678427" y="1097280"/>
            <a:ext cx="8185354" cy="5084448"/>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9pPr>
          </a:lstStyle>
          <a:p>
            <a:pPr marL="342900" indent="-342900">
              <a:spcBef>
                <a:spcPts val="600"/>
              </a:spcBef>
              <a:buFont typeface="Arial" charset="0"/>
              <a:buChar char="•"/>
            </a:pPr>
            <a:r>
              <a:rPr lang="en-GB" sz="2000" dirty="0">
                <a:solidFill>
                  <a:srgbClr val="FFC000"/>
                </a:solidFill>
              </a:rPr>
              <a:t>Appropriateness of the </a:t>
            </a:r>
            <a:r>
              <a:rPr lang="en-GB" sz="2400" b="1" dirty="0">
                <a:solidFill>
                  <a:srgbClr val="FFC000"/>
                </a:solidFill>
              </a:rPr>
              <a:t>management structures </a:t>
            </a:r>
            <a:r>
              <a:rPr lang="en-GB" sz="2000" dirty="0">
                <a:solidFill>
                  <a:srgbClr val="FFC000"/>
                </a:solidFill>
              </a:rPr>
              <a:t>and </a:t>
            </a:r>
            <a:r>
              <a:rPr lang="en-GB" sz="2400" b="1" dirty="0">
                <a:solidFill>
                  <a:srgbClr val="FFC000"/>
                </a:solidFill>
              </a:rPr>
              <a:t>procedures</a:t>
            </a:r>
            <a:r>
              <a:rPr lang="en-GB" sz="2000" dirty="0">
                <a:solidFill>
                  <a:srgbClr val="FFC000"/>
                </a:solidFill>
              </a:rPr>
              <a:t>, including </a:t>
            </a:r>
            <a:r>
              <a:rPr lang="en-GB" sz="2400" b="1" dirty="0">
                <a:solidFill>
                  <a:srgbClr val="FFC000"/>
                </a:solidFill>
              </a:rPr>
              <a:t>risk</a:t>
            </a:r>
            <a:r>
              <a:rPr lang="en-GB" sz="2000" dirty="0">
                <a:solidFill>
                  <a:srgbClr val="FFC000"/>
                </a:solidFill>
              </a:rPr>
              <a:t> and </a:t>
            </a:r>
            <a:r>
              <a:rPr lang="en-GB" sz="2400" b="1" dirty="0">
                <a:solidFill>
                  <a:srgbClr val="FFC000"/>
                </a:solidFill>
              </a:rPr>
              <a:t>innovation management</a:t>
            </a:r>
          </a:p>
          <a:p>
            <a:pPr marL="865188" lvl="1" indent="-457200" hangingPunct="1">
              <a:spcBef>
                <a:spcPts val="600"/>
              </a:spcBef>
              <a:buFont typeface="AppleColorEmoji" charset="0"/>
              <a:buChar char="☑️"/>
            </a:pPr>
            <a:r>
              <a:rPr lang="en-GB" dirty="0" smtClean="0">
                <a:solidFill>
                  <a:schemeClr val="bg1"/>
                </a:solidFill>
                <a:latin typeface="Calibri" charset="0"/>
                <a:ea typeface="Calibri" charset="0"/>
                <a:cs typeface="Calibri" charset="0"/>
              </a:rPr>
              <a:t>Is there a strong Management Structure?</a:t>
            </a:r>
          </a:p>
          <a:p>
            <a:pPr marL="846138" lvl="1" indent="0" hangingPunct="1">
              <a:spcBef>
                <a:spcPts val="600"/>
              </a:spcBef>
              <a:buNone/>
            </a:pPr>
            <a:r>
              <a:rPr lang="en-GB" sz="1800" dirty="0" smtClean="0">
                <a:solidFill>
                  <a:schemeClr val="bg1"/>
                </a:solidFill>
                <a:latin typeface="Calibri" charset="0"/>
                <a:ea typeface="Calibri" charset="0"/>
                <a:cs typeface="Calibri" charset="0"/>
              </a:rPr>
              <a:t>Who will manage the project: coordination, steering committees, executive team, advisors, general assembly, etc.</a:t>
            </a:r>
          </a:p>
          <a:p>
            <a:pPr marL="865188" lvl="1" indent="-457200" hangingPunct="1">
              <a:spcBef>
                <a:spcPts val="600"/>
              </a:spcBef>
              <a:buFont typeface="AppleColorEmoji" charset="0"/>
              <a:buChar char="☑️"/>
            </a:pPr>
            <a:r>
              <a:rPr lang="en-GB" dirty="0" smtClean="0">
                <a:solidFill>
                  <a:schemeClr val="bg1"/>
                </a:solidFill>
                <a:latin typeface="Calibri" charset="0"/>
                <a:ea typeface="Calibri" charset="0"/>
                <a:cs typeface="Calibri" charset="0"/>
              </a:rPr>
              <a:t>Are detailed </a:t>
            </a:r>
            <a:r>
              <a:rPr lang="en-GB" b="1" dirty="0" smtClean="0">
                <a:solidFill>
                  <a:schemeClr val="bg1"/>
                </a:solidFill>
                <a:latin typeface="Calibri" charset="0"/>
                <a:ea typeface="Calibri" charset="0"/>
                <a:cs typeface="Calibri" charset="0"/>
              </a:rPr>
              <a:t>procedures </a:t>
            </a:r>
            <a:r>
              <a:rPr lang="en-GB" dirty="0" smtClean="0">
                <a:solidFill>
                  <a:schemeClr val="bg1"/>
                </a:solidFill>
                <a:latin typeface="Calibri" charset="0"/>
                <a:ea typeface="Calibri" charset="0"/>
                <a:cs typeface="Calibri" charset="0"/>
              </a:rPr>
              <a:t>in place?</a:t>
            </a:r>
          </a:p>
          <a:p>
            <a:pPr marL="846138" lvl="1" indent="0" hangingPunct="1">
              <a:spcBef>
                <a:spcPts val="600"/>
              </a:spcBef>
              <a:buNone/>
            </a:pPr>
            <a:r>
              <a:rPr lang="en-GB" sz="1800" dirty="0" smtClean="0">
                <a:solidFill>
                  <a:schemeClr val="bg1"/>
                </a:solidFill>
                <a:latin typeface="Calibri" charset="0"/>
                <a:ea typeface="Calibri" charset="0"/>
                <a:cs typeface="Calibri" charset="0"/>
              </a:rPr>
              <a:t>How to handle: important decisions, disagreements </a:t>
            </a:r>
            <a:r>
              <a:rPr lang="en-GB" sz="1800" dirty="0">
                <a:solidFill>
                  <a:schemeClr val="bg1"/>
                </a:solidFill>
                <a:latin typeface="Calibri" charset="0"/>
                <a:ea typeface="Calibri" charset="0"/>
                <a:cs typeface="Calibri" charset="0"/>
              </a:rPr>
              <a:t>between partners</a:t>
            </a:r>
            <a:r>
              <a:rPr lang="en-GB" sz="1800" dirty="0" smtClean="0">
                <a:solidFill>
                  <a:schemeClr val="bg1"/>
                </a:solidFill>
                <a:latin typeface="Calibri" charset="0"/>
                <a:ea typeface="Calibri" charset="0"/>
                <a:cs typeface="Calibri" charset="0"/>
              </a:rPr>
              <a:t>, technical and administrative issues.</a:t>
            </a:r>
            <a:endParaRPr lang="en-GB" sz="1800" dirty="0">
              <a:solidFill>
                <a:schemeClr val="bg1"/>
              </a:solidFill>
              <a:latin typeface="Calibri" charset="0"/>
              <a:ea typeface="Calibri" charset="0"/>
              <a:cs typeface="Calibri" charset="0"/>
            </a:endParaRPr>
          </a:p>
          <a:p>
            <a:pPr marL="865188" lvl="1" indent="-457200" hangingPunct="1">
              <a:spcBef>
                <a:spcPts val="600"/>
              </a:spcBef>
              <a:buFont typeface="AppleColorEmoji" charset="0"/>
              <a:buChar char="☑️"/>
            </a:pPr>
            <a:r>
              <a:rPr lang="en-GB" dirty="0" smtClean="0">
                <a:solidFill>
                  <a:schemeClr val="bg1"/>
                </a:solidFill>
                <a:latin typeface="Calibri" charset="0"/>
                <a:ea typeface="Calibri" charset="0"/>
                <a:cs typeface="Calibri" charset="0"/>
              </a:rPr>
              <a:t>Are risks identified, mitigation plans exist?</a:t>
            </a:r>
          </a:p>
          <a:p>
            <a:pPr marL="846138" lvl="1" indent="0" hangingPunct="1">
              <a:spcBef>
                <a:spcPts val="600"/>
              </a:spcBef>
              <a:buNone/>
            </a:pPr>
            <a:r>
              <a:rPr lang="en-GB" sz="1800" dirty="0" smtClean="0">
                <a:solidFill>
                  <a:schemeClr val="bg1"/>
                </a:solidFill>
                <a:latin typeface="Calibri" charset="0"/>
                <a:ea typeface="Calibri" charset="0"/>
                <a:cs typeface="Calibri" charset="0"/>
              </a:rPr>
              <a:t>Implementation risks, ethical &amp; privacy issues, mitigation plans.</a:t>
            </a:r>
            <a:endParaRPr lang="en-GB" sz="1800" dirty="0">
              <a:solidFill>
                <a:schemeClr val="bg1"/>
              </a:solidFill>
              <a:latin typeface="Calibri" charset="0"/>
              <a:ea typeface="Calibri" charset="0"/>
              <a:cs typeface="Calibri" charset="0"/>
            </a:endParaRPr>
          </a:p>
          <a:p>
            <a:pPr marL="865188" lvl="1" indent="-457200" hangingPunct="1">
              <a:spcBef>
                <a:spcPts val="600"/>
              </a:spcBef>
              <a:buFont typeface="AppleColorEmoji" charset="0"/>
              <a:buChar char="☑️"/>
            </a:pPr>
            <a:r>
              <a:rPr lang="en-GB" dirty="0" smtClean="0">
                <a:solidFill>
                  <a:schemeClr val="bg1"/>
                </a:solidFill>
                <a:latin typeface="Calibri" charset="0"/>
                <a:ea typeface="Calibri" charset="0"/>
                <a:cs typeface="Calibri" charset="0"/>
              </a:rPr>
              <a:t>Is innovation management addressed?</a:t>
            </a:r>
            <a:endParaRPr lang="el-GR" dirty="0" smtClean="0">
              <a:solidFill>
                <a:schemeClr val="bg1"/>
              </a:solidFill>
              <a:latin typeface="Calibri" charset="0"/>
              <a:ea typeface="Calibri" charset="0"/>
              <a:cs typeface="Calibri" charset="0"/>
            </a:endParaRPr>
          </a:p>
          <a:p>
            <a:pPr marL="889000" defTabSz="457200">
              <a:spcBef>
                <a:spcPts val="0"/>
              </a:spcBef>
            </a:pPr>
            <a:r>
              <a:rPr lang="en-US" sz="1800" dirty="0">
                <a:solidFill>
                  <a:schemeClr val="bg1"/>
                </a:solidFill>
                <a:latin typeface="Calibri" charset="0"/>
                <a:ea typeface="Calibri" charset="0"/>
                <a:cs typeface="Calibri" charset="0"/>
              </a:rPr>
              <a:t>Innovation </a:t>
            </a:r>
            <a:r>
              <a:rPr lang="en-US" sz="1800" dirty="0" smtClean="0">
                <a:solidFill>
                  <a:schemeClr val="bg1"/>
                </a:solidFill>
                <a:latin typeface="Calibri" charset="0"/>
                <a:ea typeface="Calibri" charset="0"/>
                <a:cs typeface="Calibri" charset="0"/>
              </a:rPr>
              <a:t>Management </a:t>
            </a:r>
            <a:r>
              <a:rPr lang="el-GR" sz="1800" dirty="0" smtClean="0">
                <a:solidFill>
                  <a:schemeClr val="bg1"/>
                </a:solidFill>
                <a:latin typeface="Calibri" charset="0"/>
                <a:ea typeface="Calibri" charset="0"/>
                <a:cs typeface="Calibri" charset="0"/>
              </a:rPr>
              <a:t>(</a:t>
            </a:r>
            <a:r>
              <a:rPr lang="en-GB" sz="1800" dirty="0" smtClean="0">
                <a:solidFill>
                  <a:schemeClr val="bg1"/>
                </a:solidFill>
                <a:latin typeface="Calibri" charset="0"/>
                <a:ea typeface="Calibri" charset="0"/>
                <a:cs typeface="Calibri" charset="0"/>
              </a:rPr>
              <a:t>process</a:t>
            </a:r>
            <a:r>
              <a:rPr lang="el-GR" sz="1800" dirty="0" smtClean="0">
                <a:solidFill>
                  <a:schemeClr val="bg1"/>
                </a:solidFill>
                <a:latin typeface="Calibri" charset="0"/>
                <a:ea typeface="Calibri" charset="0"/>
                <a:cs typeface="Calibri" charset="0"/>
              </a:rPr>
              <a:t>) </a:t>
            </a:r>
            <a:r>
              <a:rPr lang="en-GB" sz="1800" dirty="0" smtClean="0">
                <a:solidFill>
                  <a:schemeClr val="bg1"/>
                </a:solidFill>
                <a:latin typeface="Calibri" charset="0"/>
                <a:ea typeface="Calibri" charset="0"/>
                <a:cs typeface="Calibri" charset="0"/>
              </a:rPr>
              <a:t>requires understanding </a:t>
            </a:r>
            <a:r>
              <a:rPr lang="en-GB" sz="1800" dirty="0">
                <a:solidFill>
                  <a:schemeClr val="bg1"/>
                </a:solidFill>
                <a:latin typeface="Calibri" charset="0"/>
                <a:ea typeface="Calibri" charset="0"/>
                <a:cs typeface="Calibri" charset="0"/>
              </a:rPr>
              <a:t>of </a:t>
            </a:r>
            <a:r>
              <a:rPr lang="en-GB" sz="1800" dirty="0" smtClean="0">
                <a:solidFill>
                  <a:schemeClr val="bg1"/>
                </a:solidFill>
                <a:latin typeface="Calibri" charset="0"/>
                <a:ea typeface="Calibri" charset="0"/>
                <a:cs typeface="Calibri" charset="0"/>
              </a:rPr>
              <a:t>market </a:t>
            </a:r>
            <a:r>
              <a:rPr lang="en-GB" sz="1800" dirty="0">
                <a:solidFill>
                  <a:schemeClr val="bg1"/>
                </a:solidFill>
                <a:latin typeface="Calibri" charset="0"/>
                <a:ea typeface="Calibri" charset="0"/>
                <a:cs typeface="Calibri" charset="0"/>
              </a:rPr>
              <a:t>and technical </a:t>
            </a:r>
            <a:r>
              <a:rPr lang="en-GB" sz="1800" dirty="0" smtClean="0">
                <a:solidFill>
                  <a:schemeClr val="bg1"/>
                </a:solidFill>
                <a:latin typeface="Calibri" charset="0"/>
                <a:ea typeface="Calibri" charset="0"/>
                <a:cs typeface="Calibri" charset="0"/>
              </a:rPr>
              <a:t>problems to successfully implement creative ideas: Create new </a:t>
            </a:r>
            <a:r>
              <a:rPr lang="en-GB" sz="1800" dirty="0">
                <a:solidFill>
                  <a:schemeClr val="bg1"/>
                </a:solidFill>
                <a:latin typeface="Calibri" charset="0"/>
                <a:ea typeface="Calibri" charset="0"/>
                <a:cs typeface="Calibri" charset="0"/>
              </a:rPr>
              <a:t>or improved product, service or </a:t>
            </a:r>
            <a:r>
              <a:rPr lang="en-GB" sz="1800" dirty="0" smtClean="0">
                <a:solidFill>
                  <a:schemeClr val="bg1"/>
                </a:solidFill>
                <a:latin typeface="Calibri" charset="0"/>
                <a:ea typeface="Calibri" charset="0"/>
                <a:cs typeface="Calibri" charset="0"/>
              </a:rPr>
              <a:t>process AND/OR respond </a:t>
            </a:r>
            <a:r>
              <a:rPr lang="en-GB" sz="1800" dirty="0">
                <a:solidFill>
                  <a:schemeClr val="bg1"/>
                </a:solidFill>
                <a:latin typeface="Calibri" charset="0"/>
                <a:ea typeface="Calibri" charset="0"/>
                <a:cs typeface="Calibri" charset="0"/>
              </a:rPr>
              <a:t>to </a:t>
            </a:r>
            <a:r>
              <a:rPr lang="en-GB" sz="1800" dirty="0" smtClean="0">
                <a:solidFill>
                  <a:schemeClr val="bg1"/>
                </a:solidFill>
                <a:latin typeface="Calibri" charset="0"/>
                <a:ea typeface="Calibri" charset="0"/>
                <a:cs typeface="Calibri" charset="0"/>
              </a:rPr>
              <a:t>external </a:t>
            </a:r>
            <a:r>
              <a:rPr lang="en-GB" sz="1800" dirty="0">
                <a:solidFill>
                  <a:schemeClr val="bg1"/>
                </a:solidFill>
                <a:latin typeface="Calibri" charset="0"/>
                <a:ea typeface="Calibri" charset="0"/>
                <a:cs typeface="Calibri" charset="0"/>
              </a:rPr>
              <a:t>or internal opportunity</a:t>
            </a:r>
            <a:endParaRPr lang="en-GB" sz="18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69538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85000"/>
            <a:extLst>
              <a:ext uri="{BEBA8EAE-BF5A-486C-A8C5-ECC9F3942E4B}">
                <a14:imgProps xmlns:a14="http://schemas.microsoft.com/office/drawing/2010/main">
                  <a14:imgLayer r:embed="rId4">
                    <a14:imgEffect>
                      <a14:colorTemperature colorTemp="5300"/>
                    </a14:imgEffect>
                    <a14:imgEffect>
                      <a14:saturation sat="104000"/>
                    </a14:imgEffect>
                    <a14:imgEffect>
                      <a14:brightnessContrast bright="-64000" contrast="2000"/>
                    </a14:imgEffect>
                  </a14:imgLayer>
                </a14:imgProps>
              </a:ext>
              <a:ext uri="{28A0092B-C50C-407E-A947-70E740481C1C}">
                <a14:useLocalDpi xmlns:a14="http://schemas.microsoft.com/office/drawing/2010/main"/>
              </a:ext>
            </a:extLst>
          </a:blip>
          <a:srcRect/>
          <a:stretch/>
        </p:blipFill>
        <p:spPr>
          <a:xfrm>
            <a:off x="0" y="1005355"/>
            <a:ext cx="9144001" cy="5203716"/>
          </a:xfrm>
          <a:prstGeom prst="rect">
            <a:avLst/>
          </a:prstGeom>
        </p:spPr>
      </p:pic>
      <p:sp>
        <p:nvSpPr>
          <p:cNvPr id="2" name="Title 1"/>
          <p:cNvSpPr>
            <a:spLocks noGrp="1"/>
          </p:cNvSpPr>
          <p:nvPr>
            <p:ph type="title"/>
          </p:nvPr>
        </p:nvSpPr>
        <p:spPr/>
        <p:txBody>
          <a:bodyPr>
            <a:normAutofit/>
          </a:bodyPr>
          <a:lstStyle/>
          <a:p>
            <a:r>
              <a:rPr lang="en-US" dirty="0" smtClean="0">
                <a:solidFill>
                  <a:srgbClr val="0070C0"/>
                </a:solidFill>
                <a:latin typeface="+mn-lt"/>
              </a:rPr>
              <a:t>Evaluation Criteria Explained (Consortium)</a:t>
            </a:r>
            <a:endParaRPr lang="en-US" dirty="0">
              <a:solidFill>
                <a:srgbClr val="0070C0"/>
              </a:solidFill>
              <a:effectLst/>
              <a:latin typeface="+mn-lt"/>
            </a:endParaRPr>
          </a:p>
        </p:txBody>
      </p:sp>
      <p:sp>
        <p:nvSpPr>
          <p:cNvPr id="3" name="Content Placeholder 2"/>
          <p:cNvSpPr>
            <a:spLocks noGrp="1"/>
          </p:cNvSpPr>
          <p:nvPr>
            <p:ph idx="1"/>
          </p:nvPr>
        </p:nvSpPr>
        <p:spPr>
          <a:xfrm>
            <a:off x="678427" y="1097280"/>
            <a:ext cx="8185354" cy="4917454"/>
          </a:xfrm>
        </p:spPr>
        <p:txBody>
          <a:bodyPr>
            <a:noAutofit/>
          </a:bodyPr>
          <a:lstStyle/>
          <a:p>
            <a:pPr marL="342900" indent="-342900">
              <a:spcBef>
                <a:spcPts val="600"/>
              </a:spcBef>
              <a:buFont typeface="Arial" charset="0"/>
              <a:buChar char="•"/>
            </a:pPr>
            <a:r>
              <a:rPr lang="en-GB" b="1" dirty="0">
                <a:solidFill>
                  <a:srgbClr val="FFC000"/>
                </a:solidFill>
                <a:latin typeface="Calibri" charset="0"/>
                <a:ea typeface="Calibri" charset="0"/>
                <a:cs typeface="Calibri" charset="0"/>
              </a:rPr>
              <a:t>Complementarity</a:t>
            </a:r>
            <a:r>
              <a:rPr lang="en-GB" sz="2400" dirty="0">
                <a:solidFill>
                  <a:srgbClr val="FFC000"/>
                </a:solidFill>
                <a:latin typeface="Calibri" charset="0"/>
                <a:ea typeface="Calibri" charset="0"/>
                <a:cs typeface="Calibri" charset="0"/>
              </a:rPr>
              <a:t> </a:t>
            </a:r>
            <a:r>
              <a:rPr lang="en-GB" b="1" dirty="0">
                <a:solidFill>
                  <a:srgbClr val="FFC000"/>
                </a:solidFill>
                <a:latin typeface="Calibri" charset="0"/>
                <a:ea typeface="Calibri" charset="0"/>
                <a:cs typeface="Calibri" charset="0"/>
              </a:rPr>
              <a:t>of</a:t>
            </a:r>
            <a:r>
              <a:rPr lang="en-GB" sz="2400" dirty="0">
                <a:solidFill>
                  <a:srgbClr val="FFC000"/>
                </a:solidFill>
                <a:latin typeface="Calibri" charset="0"/>
                <a:ea typeface="Calibri" charset="0"/>
                <a:cs typeface="Calibri" charset="0"/>
              </a:rPr>
              <a:t> the </a:t>
            </a:r>
            <a:r>
              <a:rPr lang="en-GB" b="1" dirty="0">
                <a:solidFill>
                  <a:srgbClr val="FFC000"/>
                </a:solidFill>
                <a:latin typeface="Calibri" charset="0"/>
                <a:ea typeface="Calibri" charset="0"/>
                <a:cs typeface="Calibri" charset="0"/>
              </a:rPr>
              <a:t>participants</a:t>
            </a:r>
            <a:r>
              <a:rPr lang="en-GB" sz="2400" dirty="0">
                <a:solidFill>
                  <a:srgbClr val="FFC000"/>
                </a:solidFill>
                <a:latin typeface="Calibri" charset="0"/>
                <a:ea typeface="Calibri" charset="0"/>
                <a:cs typeface="Calibri" charset="0"/>
              </a:rPr>
              <a:t> and extent to which the </a:t>
            </a:r>
            <a:r>
              <a:rPr lang="en-GB" b="1" dirty="0">
                <a:solidFill>
                  <a:srgbClr val="FFC000"/>
                </a:solidFill>
                <a:latin typeface="Calibri" charset="0"/>
                <a:ea typeface="Calibri" charset="0"/>
                <a:cs typeface="Calibri" charset="0"/>
              </a:rPr>
              <a:t>consortium as a whole </a:t>
            </a:r>
            <a:r>
              <a:rPr lang="en-GB" sz="2400" dirty="0">
                <a:solidFill>
                  <a:srgbClr val="FFC000"/>
                </a:solidFill>
                <a:latin typeface="Calibri" charset="0"/>
                <a:ea typeface="Calibri" charset="0"/>
                <a:cs typeface="Calibri" charset="0"/>
              </a:rPr>
              <a:t>brings together the necessary expertise </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Is the coordinator strong and experienced?</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Has the team </a:t>
            </a:r>
            <a:r>
              <a:rPr lang="en-GB" sz="3000" dirty="0">
                <a:solidFill>
                  <a:schemeClr val="bg1"/>
                </a:solidFill>
                <a:latin typeface="Calibri" charset="0"/>
                <a:ea typeface="Calibri" charset="0"/>
                <a:cs typeface="Calibri" charset="0"/>
              </a:rPr>
              <a:t>relevant technical/scientific knowledge/management </a:t>
            </a:r>
            <a:r>
              <a:rPr lang="en-GB" sz="3000" dirty="0" smtClean="0">
                <a:solidFill>
                  <a:schemeClr val="bg1"/>
                </a:solidFill>
                <a:latin typeface="Calibri" charset="0"/>
                <a:ea typeface="Calibri" charset="0"/>
                <a:cs typeface="Calibri" charset="0"/>
              </a:rPr>
              <a:t>experience?</a:t>
            </a:r>
          </a:p>
          <a:p>
            <a:pPr marL="846138" lvl="1" indent="0">
              <a:spcBef>
                <a:spcPts val="600"/>
              </a:spcBef>
              <a:buNone/>
            </a:pPr>
            <a:r>
              <a:rPr lang="en-GB" sz="1800" dirty="0">
                <a:solidFill>
                  <a:schemeClr val="bg1"/>
                </a:solidFill>
                <a:latin typeface="Calibri" charset="0"/>
                <a:ea typeface="Calibri" charset="0"/>
                <a:cs typeface="Calibri" charset="0"/>
              </a:rPr>
              <a:t>G</a:t>
            </a:r>
            <a:r>
              <a:rPr lang="en-GB" sz="1800" dirty="0" smtClean="0">
                <a:solidFill>
                  <a:schemeClr val="bg1"/>
                </a:solidFill>
                <a:latin typeface="Calibri" charset="0"/>
                <a:ea typeface="Calibri" charset="0"/>
                <a:cs typeface="Calibri" charset="0"/>
              </a:rPr>
              <a:t>ood </a:t>
            </a:r>
            <a:r>
              <a:rPr lang="en-GB" sz="1800" dirty="0">
                <a:solidFill>
                  <a:schemeClr val="bg1"/>
                </a:solidFill>
                <a:latin typeface="Calibri" charset="0"/>
                <a:ea typeface="Calibri" charset="0"/>
                <a:cs typeface="Calibri" charset="0"/>
              </a:rPr>
              <a:t>understanding of </a:t>
            </a:r>
            <a:r>
              <a:rPr lang="en-GB" sz="1800" dirty="0" smtClean="0">
                <a:solidFill>
                  <a:schemeClr val="bg1"/>
                </a:solidFill>
                <a:latin typeface="Calibri" charset="0"/>
                <a:ea typeface="Calibri" charset="0"/>
                <a:cs typeface="Calibri" charset="0"/>
              </a:rPr>
              <a:t>relevant </a:t>
            </a:r>
            <a:r>
              <a:rPr lang="en-GB" sz="1800" dirty="0">
                <a:solidFill>
                  <a:schemeClr val="bg1"/>
                </a:solidFill>
                <a:latin typeface="Calibri" charset="0"/>
                <a:ea typeface="Calibri" charset="0"/>
                <a:cs typeface="Calibri" charset="0"/>
              </a:rPr>
              <a:t>market aspects for </a:t>
            </a:r>
            <a:r>
              <a:rPr lang="en-GB" sz="1800" dirty="0" smtClean="0">
                <a:solidFill>
                  <a:schemeClr val="bg1"/>
                </a:solidFill>
                <a:latin typeface="Calibri" charset="0"/>
                <a:ea typeface="Calibri" charset="0"/>
                <a:cs typeface="Calibri" charset="0"/>
              </a:rPr>
              <a:t>innovation</a:t>
            </a:r>
            <a:r>
              <a:rPr lang="en-GB" sz="1800" dirty="0">
                <a:solidFill>
                  <a:schemeClr val="bg1"/>
                </a:solidFill>
                <a:latin typeface="Calibri" charset="0"/>
                <a:ea typeface="Calibri" charset="0"/>
                <a:cs typeface="Calibri" charset="0"/>
              </a:rPr>
              <a:t>. </a:t>
            </a:r>
            <a:endParaRPr lang="en-GB" sz="1800" dirty="0">
              <a:solidFill>
                <a:schemeClr val="bg1"/>
              </a:solidFill>
              <a:latin typeface="Calibri" charset="0"/>
              <a:ea typeface="Calibri" charset="0"/>
              <a:cs typeface="Calibri" charset="0"/>
            </a:endParaRP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If needed, proposal </a:t>
            </a:r>
            <a:r>
              <a:rPr lang="en-GB" sz="3000" dirty="0">
                <a:solidFill>
                  <a:schemeClr val="bg1"/>
                </a:solidFill>
                <a:latin typeface="Calibri" charset="0"/>
                <a:ea typeface="Calibri" charset="0"/>
                <a:cs typeface="Calibri" charset="0"/>
              </a:rPr>
              <a:t>includes </a:t>
            </a:r>
            <a:r>
              <a:rPr lang="en-GB" sz="3000" dirty="0" smtClean="0">
                <a:solidFill>
                  <a:schemeClr val="bg1"/>
                </a:solidFill>
                <a:latin typeface="Calibri" charset="0"/>
                <a:ea typeface="Calibri" charset="0"/>
                <a:cs typeface="Calibri" charset="0"/>
              </a:rPr>
              <a:t>plan </a:t>
            </a:r>
            <a:r>
              <a:rPr lang="en-GB" sz="3000" dirty="0">
                <a:solidFill>
                  <a:schemeClr val="bg1"/>
                </a:solidFill>
                <a:latin typeface="Calibri" charset="0"/>
                <a:ea typeface="Calibri" charset="0"/>
                <a:cs typeface="Calibri" charset="0"/>
              </a:rPr>
              <a:t>to acquire missing competences</a:t>
            </a:r>
            <a:r>
              <a:rPr lang="en-GB" sz="3000" dirty="0" smtClean="0">
                <a:solidFill>
                  <a:schemeClr val="bg1"/>
                </a:solidFill>
                <a:latin typeface="Calibri" charset="0"/>
                <a:ea typeface="Calibri" charset="0"/>
                <a:cs typeface="Calibri" charset="0"/>
              </a:rPr>
              <a:t>?</a:t>
            </a:r>
          </a:p>
          <a:p>
            <a:pPr marL="865188" lvl="1" indent="-457200">
              <a:spcBef>
                <a:spcPts val="600"/>
              </a:spcBef>
              <a:buFont typeface="AppleColorEmoji" charset="0"/>
              <a:buChar char="☑️"/>
            </a:pPr>
            <a:r>
              <a:rPr lang="en-GB" sz="3000" dirty="0" smtClean="0">
                <a:solidFill>
                  <a:schemeClr val="bg1"/>
                </a:solidFill>
                <a:latin typeface="Calibri" charset="0"/>
                <a:ea typeface="Calibri" charset="0"/>
                <a:cs typeface="Calibri" charset="0"/>
              </a:rPr>
              <a:t>Are participants complementary?</a:t>
            </a:r>
          </a:p>
          <a:p>
            <a:pPr marL="1066800" lvl="1" indent="-342900">
              <a:spcBef>
                <a:spcPts val="600"/>
              </a:spcBef>
              <a:buFont typeface="Arial" charset="0"/>
              <a:buChar char="•"/>
            </a:pPr>
            <a:endParaRPr lang="en-GB"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655847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alphaModFix amt="85000"/>
            <a:extLst>
              <a:ext uri="{BEBA8EAE-BF5A-486C-A8C5-ECC9F3942E4B}">
                <a14:imgProps xmlns:a14="http://schemas.microsoft.com/office/drawing/2010/main">
                  <a14:imgLayer r:embed="rId4">
                    <a14:imgEffect>
                      <a14:colorTemperature colorTemp="5300"/>
                    </a14:imgEffect>
                    <a14:imgEffect>
                      <a14:saturation sat="104000"/>
                    </a14:imgEffect>
                    <a14:imgEffect>
                      <a14:brightnessContrast bright="-64000" contrast="2000"/>
                    </a14:imgEffect>
                  </a14:imgLayer>
                </a14:imgProps>
              </a:ext>
              <a:ext uri="{28A0092B-C50C-407E-A947-70E740481C1C}">
                <a14:useLocalDpi xmlns:a14="http://schemas.microsoft.com/office/drawing/2010/main"/>
              </a:ext>
            </a:extLst>
          </a:blip>
          <a:srcRect/>
          <a:stretch/>
        </p:blipFill>
        <p:spPr>
          <a:xfrm>
            <a:off x="0" y="1005355"/>
            <a:ext cx="9144001" cy="5203716"/>
          </a:xfrm>
          <a:prstGeom prst="rect">
            <a:avLst/>
          </a:prstGeom>
        </p:spPr>
      </p:pic>
      <p:sp>
        <p:nvSpPr>
          <p:cNvPr id="2" name="Title 1"/>
          <p:cNvSpPr>
            <a:spLocks noGrp="1"/>
          </p:cNvSpPr>
          <p:nvPr>
            <p:ph type="title"/>
          </p:nvPr>
        </p:nvSpPr>
        <p:spPr/>
        <p:txBody>
          <a:bodyPr>
            <a:normAutofit/>
          </a:bodyPr>
          <a:lstStyle/>
          <a:p>
            <a:r>
              <a:rPr lang="en-US" dirty="0" smtClean="0">
                <a:solidFill>
                  <a:srgbClr val="0070C0"/>
                </a:solidFill>
                <a:latin typeface="+mn-lt"/>
              </a:rPr>
              <a:t>Evaluation Criteria Explained (Tasks)</a:t>
            </a:r>
            <a:endParaRPr lang="en-US" dirty="0">
              <a:solidFill>
                <a:srgbClr val="0070C0"/>
              </a:solidFill>
              <a:effectLst/>
              <a:latin typeface="+mn-lt"/>
            </a:endParaRPr>
          </a:p>
        </p:txBody>
      </p:sp>
      <p:sp>
        <p:nvSpPr>
          <p:cNvPr id="3" name="Content Placeholder 2"/>
          <p:cNvSpPr>
            <a:spLocks noGrp="1"/>
          </p:cNvSpPr>
          <p:nvPr>
            <p:ph idx="1"/>
          </p:nvPr>
        </p:nvSpPr>
        <p:spPr>
          <a:xfrm>
            <a:off x="678427" y="1097280"/>
            <a:ext cx="8185354" cy="4917454"/>
          </a:xfrm>
        </p:spPr>
        <p:txBody>
          <a:bodyPr>
            <a:noAutofit/>
          </a:bodyPr>
          <a:lstStyle/>
          <a:p>
            <a:pPr marL="342900" indent="-342900">
              <a:spcBef>
                <a:spcPts val="600"/>
              </a:spcBef>
              <a:buFont typeface="Arial" charset="0"/>
              <a:buChar char="•"/>
            </a:pPr>
            <a:r>
              <a:rPr lang="en-GB" sz="3200" dirty="0">
                <a:solidFill>
                  <a:srgbClr val="FFC000"/>
                </a:solidFill>
                <a:latin typeface="Calibri" charset="0"/>
                <a:ea typeface="Calibri" charset="0"/>
                <a:cs typeface="Calibri" charset="0"/>
              </a:rPr>
              <a:t>Appropriateness of the </a:t>
            </a:r>
            <a:r>
              <a:rPr lang="en-GB" sz="3200" b="1" dirty="0">
                <a:solidFill>
                  <a:srgbClr val="FFC000"/>
                </a:solidFill>
                <a:latin typeface="Calibri" charset="0"/>
                <a:ea typeface="Calibri" charset="0"/>
                <a:cs typeface="Calibri" charset="0"/>
              </a:rPr>
              <a:t>allocation of tasks</a:t>
            </a:r>
            <a:r>
              <a:rPr lang="en-GB" sz="3200" dirty="0">
                <a:solidFill>
                  <a:srgbClr val="FFC000"/>
                </a:solidFill>
                <a:latin typeface="Calibri" charset="0"/>
                <a:ea typeface="Calibri" charset="0"/>
                <a:cs typeface="Calibri" charset="0"/>
              </a:rPr>
              <a:t>, ensuring that all participants have a valid role and adequate resources in the project to fulfil that </a:t>
            </a:r>
            <a:r>
              <a:rPr lang="en-GB" sz="3200" dirty="0" smtClean="0">
                <a:solidFill>
                  <a:srgbClr val="FFC000"/>
                </a:solidFill>
                <a:latin typeface="Calibri" charset="0"/>
                <a:ea typeface="Calibri" charset="0"/>
                <a:cs typeface="Calibri" charset="0"/>
              </a:rPr>
              <a:t>role.</a:t>
            </a:r>
            <a:endParaRPr lang="en-GB" sz="3200" dirty="0">
              <a:solidFill>
                <a:srgbClr val="FFC000"/>
              </a:solidFill>
              <a:latin typeface="Calibri" charset="0"/>
              <a:ea typeface="Calibri" charset="0"/>
              <a:cs typeface="Calibri" charset="0"/>
            </a:endParaRPr>
          </a:p>
          <a:p>
            <a:pPr marL="865188" lvl="1" indent="-457200">
              <a:spcBef>
                <a:spcPts val="600"/>
              </a:spcBef>
              <a:buFont typeface="AppleColorEmoji" charset="0"/>
              <a:buChar char="☑️"/>
            </a:pPr>
            <a:r>
              <a:rPr lang="en-GB" sz="3600" dirty="0" smtClean="0">
                <a:solidFill>
                  <a:schemeClr val="bg1"/>
                </a:solidFill>
                <a:latin typeface="Calibri" charset="0"/>
                <a:ea typeface="Calibri" charset="0"/>
                <a:cs typeface="Calibri" charset="0"/>
              </a:rPr>
              <a:t>Do all participants have a valid role?</a:t>
            </a:r>
          </a:p>
          <a:p>
            <a:pPr marL="865188" lvl="1" indent="-457200">
              <a:spcBef>
                <a:spcPts val="600"/>
              </a:spcBef>
              <a:buFont typeface="AppleColorEmoji" charset="0"/>
              <a:buChar char="☑️"/>
            </a:pPr>
            <a:r>
              <a:rPr lang="en-GB" sz="3600" dirty="0" smtClean="0">
                <a:solidFill>
                  <a:schemeClr val="bg1"/>
                </a:solidFill>
                <a:latin typeface="Calibri" charset="0"/>
                <a:ea typeface="Calibri" charset="0"/>
                <a:cs typeface="Calibri" charset="0"/>
              </a:rPr>
              <a:t>Do they have adequate resources?</a:t>
            </a:r>
          </a:p>
        </p:txBody>
      </p:sp>
    </p:spTree>
    <p:extLst>
      <p:ext uri="{BB962C8B-B14F-4D97-AF65-F5344CB8AC3E}">
        <p14:creationId xmlns:p14="http://schemas.microsoft.com/office/powerpoint/2010/main" val="1381429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1054100"/>
            <a:ext cx="9144000" cy="5130800"/>
          </a:xfrm>
          <a:prstGeom prst="rect">
            <a:avLst/>
          </a:prstGeom>
        </p:spPr>
      </p:pic>
      <p:sp>
        <p:nvSpPr>
          <p:cNvPr id="2" name="Title 1"/>
          <p:cNvSpPr>
            <a:spLocks noGrp="1"/>
          </p:cNvSpPr>
          <p:nvPr>
            <p:ph type="title"/>
          </p:nvPr>
        </p:nvSpPr>
        <p:spPr>
          <a:ln w="12700">
            <a:miter lim="400000"/>
          </a:ln>
        </p:spPr>
        <p:txBody>
          <a:bodyPr lIns="45719" rIns="45719" anchor="ctr">
            <a:normAutofit/>
          </a:bodyPr>
          <a:lstStyle/>
          <a:p>
            <a:r>
              <a:rPr lang="en-US" sz="3600" b="0" dirty="0" smtClean="0">
                <a:latin typeface="Calibri" charset="0"/>
                <a:ea typeface="Calibri" charset="0"/>
                <a:cs typeface="Calibri" charset="0"/>
              </a:rPr>
              <a:t>Wrap it up: Implementation Criteria</a:t>
            </a:r>
            <a:endParaRPr lang="en-GB" sz="3600" b="0" dirty="0">
              <a:latin typeface="Calibri" charset="0"/>
              <a:ea typeface="Calibri" charset="0"/>
              <a:cs typeface="Calibri" charset="0"/>
            </a:endParaRPr>
          </a:p>
        </p:txBody>
      </p:sp>
      <p:sp>
        <p:nvSpPr>
          <p:cNvPr id="7" name="Symbol zastępczy zawartości 2"/>
          <p:cNvSpPr txBox="1">
            <a:spLocks/>
          </p:cNvSpPr>
          <p:nvPr/>
        </p:nvSpPr>
        <p:spPr>
          <a:xfrm>
            <a:off x="831846" y="1175541"/>
            <a:ext cx="8447621" cy="5013328"/>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9pPr>
          </a:lstStyle>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Good and well presented WBS</a:t>
            </a:r>
          </a:p>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Reliable management structures</a:t>
            </a:r>
          </a:p>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Innovation management addressed</a:t>
            </a:r>
            <a:endParaRPr lang="en-US" sz="3600" dirty="0" smtClean="0">
              <a:solidFill>
                <a:schemeClr val="accent2">
                  <a:lumMod val="75000"/>
                </a:schemeClr>
              </a:solidFill>
              <a:latin typeface="+mn-lt"/>
              <a:ea typeface="Calibri" charset="0"/>
              <a:cs typeface="Calibri" charset="0"/>
            </a:endParaRPr>
          </a:p>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Strong complementary consortium</a:t>
            </a:r>
          </a:p>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Adequate resources</a:t>
            </a:r>
          </a:p>
          <a:p>
            <a:pPr marL="304800" indent="-215900" hangingPunct="1">
              <a:lnSpc>
                <a:spcPct val="100000"/>
              </a:lnSpc>
              <a:buFont typeface="Arial" panose="020B0604020202020204" pitchFamily="34" charset="0"/>
              <a:buChar char="•"/>
            </a:pPr>
            <a:r>
              <a:rPr lang="en-US" sz="3600" dirty="0" smtClean="0">
                <a:solidFill>
                  <a:schemeClr val="accent2">
                    <a:lumMod val="75000"/>
                  </a:schemeClr>
                </a:solidFill>
                <a:latin typeface="+mn-lt"/>
                <a:ea typeface="Calibri" charset="0"/>
                <a:cs typeface="Calibri" charset="0"/>
              </a:rPr>
              <a:t>Risks identified and Mitigation plans proposed</a:t>
            </a:r>
          </a:p>
          <a:p>
            <a:pPr marL="304800" indent="-215900" hangingPunct="1">
              <a:lnSpc>
                <a:spcPct val="100000"/>
              </a:lnSpc>
              <a:buFont typeface="Arial" panose="020B0604020202020204" pitchFamily="34" charset="0"/>
              <a:buChar char="•"/>
            </a:pPr>
            <a:endParaRPr lang="en-US" sz="3600" dirty="0" smtClean="0">
              <a:solidFill>
                <a:schemeClr val="accent2">
                  <a:lumMod val="75000"/>
                </a:schemeClr>
              </a:solidFill>
              <a:latin typeface="+mn-lt"/>
              <a:ea typeface="Calibri" charset="0"/>
              <a:cs typeface="Calibri" charset="0"/>
            </a:endParaRPr>
          </a:p>
          <a:p>
            <a:pPr marL="304800" indent="-215900" hangingPunct="1">
              <a:lnSpc>
                <a:spcPct val="100000"/>
              </a:lnSpc>
              <a:buFont typeface="Arial" panose="020B0604020202020204" pitchFamily="34" charset="0"/>
              <a:buChar char="•"/>
            </a:pPr>
            <a:endParaRPr lang="en-US" sz="3600" dirty="0">
              <a:solidFill>
                <a:schemeClr val="accent2">
                  <a:lumMod val="75000"/>
                </a:schemeClr>
              </a:solidFill>
              <a:latin typeface="+mn-lt"/>
              <a:ea typeface="Calibri" charset="0"/>
              <a:cs typeface="Calibri" charset="0"/>
            </a:endParaRPr>
          </a:p>
        </p:txBody>
      </p:sp>
    </p:spTree>
    <p:extLst>
      <p:ext uri="{BB962C8B-B14F-4D97-AF65-F5344CB8AC3E}">
        <p14:creationId xmlns:p14="http://schemas.microsoft.com/office/powerpoint/2010/main" val="17719876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
          </p:nvPr>
        </p:nvSpPr>
        <p:spPr/>
        <p:txBody>
          <a:bodyPr/>
          <a:lstStyle/>
          <a:p>
            <a:endParaRPr lang="en-US"/>
          </a:p>
        </p:txBody>
      </p:sp>
      <p:pic>
        <p:nvPicPr>
          <p:cNvPr id="331" name="image2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67542"/>
            <a:ext cx="9144000" cy="4488874"/>
          </a:xfrm>
          <a:prstGeom prst="rect">
            <a:avLst/>
          </a:prstGeom>
          <a:ln w="12700">
            <a:miter lim="400000"/>
          </a:ln>
        </p:spPr>
      </p:pic>
      <p:sp>
        <p:nvSpPr>
          <p:cNvPr id="333" name="Shape 333"/>
          <p:cNvSpPr/>
          <p:nvPr/>
        </p:nvSpPr>
        <p:spPr>
          <a:xfrm>
            <a:off x="0" y="1567542"/>
            <a:ext cx="9144000" cy="3441962"/>
          </a:xfrm>
          <a:prstGeom prst="rect">
            <a:avLst/>
          </a:prstGeom>
          <a:ln w="12700">
            <a:solidFill>
              <a:srgbClr val="FFC000"/>
            </a:solidFill>
            <a:miter lim="400000"/>
          </a:ln>
          <a:extLst>
            <a:ext uri="{C572A759-6A51-4108-AA02-DFA0A04FC94B}">
              <ma14:wrappingTextBoxFlag xmlns:ma14="http://schemas.microsoft.com/office/mac/drawingml/2011/main" val="1"/>
            </a:ext>
          </a:extLst>
        </p:spPr>
        <p:txBody>
          <a:bodyPr lIns="45719" rIns="45719">
            <a:normAutofit/>
          </a:bodyPr>
          <a:lstStyle/>
          <a:p>
            <a:pPr algn="ctr">
              <a:lnSpc>
                <a:spcPct val="90000"/>
              </a:lnSpc>
              <a:spcBef>
                <a:spcPts val="1000"/>
              </a:spcBef>
              <a:defRPr sz="2400">
                <a:solidFill>
                  <a:srgbClr val="FFFFFF"/>
                </a:solidFill>
                <a:latin typeface="Arial"/>
                <a:ea typeface="Arial"/>
                <a:cs typeface="Arial"/>
                <a:sym typeface="Arial"/>
              </a:defRPr>
            </a:pPr>
            <a:r>
              <a:rPr dirty="0"/>
              <a:t>Contact:</a:t>
            </a:r>
            <a:endParaRPr dirty="0">
              <a:solidFill>
                <a:srgbClr val="888888"/>
              </a:solidFill>
            </a:endParaRPr>
          </a:p>
          <a:p>
            <a:pPr algn="ctr">
              <a:spcBef>
                <a:spcPts val="300"/>
              </a:spcBef>
              <a:defRPr sz="1400" b="1">
                <a:solidFill>
                  <a:srgbClr val="FFFFFF"/>
                </a:solidFill>
                <a:latin typeface="Arial"/>
                <a:ea typeface="Arial"/>
                <a:cs typeface="Arial"/>
                <a:sym typeface="Arial"/>
              </a:defRPr>
            </a:pPr>
            <a:endParaRPr dirty="0">
              <a:solidFill>
                <a:srgbClr val="888888"/>
              </a:solidFill>
            </a:endParaRPr>
          </a:p>
          <a:p>
            <a:pPr algn="ctr">
              <a:spcBef>
                <a:spcPts val="300"/>
              </a:spcBef>
              <a:defRPr b="1">
                <a:solidFill>
                  <a:srgbClr val="FFFFFF"/>
                </a:solidFill>
                <a:latin typeface="Arial"/>
                <a:ea typeface="Arial"/>
                <a:cs typeface="Arial"/>
                <a:sym typeface="Arial"/>
              </a:defRPr>
            </a:pPr>
            <a:r>
              <a:rPr dirty="0"/>
              <a:t>Office Address</a:t>
            </a:r>
            <a:endParaRPr sz="2400" dirty="0">
              <a:solidFill>
                <a:srgbClr val="888888"/>
              </a:solidFill>
            </a:endParaRPr>
          </a:p>
          <a:p>
            <a:pPr algn="ctr">
              <a:spcBef>
                <a:spcPts val="300"/>
              </a:spcBef>
              <a:defRPr i="1">
                <a:solidFill>
                  <a:srgbClr val="FFFFFF"/>
                </a:solidFill>
                <a:latin typeface="Arial"/>
                <a:ea typeface="Arial"/>
                <a:cs typeface="Arial"/>
                <a:sym typeface="Arial"/>
              </a:defRPr>
            </a:pPr>
            <a:r>
              <a:rPr dirty="0"/>
              <a:t>Turkey in Horizon 2020 Project</a:t>
            </a:r>
            <a:endParaRPr sz="2400" dirty="0">
              <a:solidFill>
                <a:srgbClr val="888888"/>
              </a:solidFill>
            </a:endParaRPr>
          </a:p>
          <a:p>
            <a:pPr algn="ctr">
              <a:spcBef>
                <a:spcPts val="300"/>
              </a:spcBef>
              <a:defRPr i="1">
                <a:solidFill>
                  <a:srgbClr val="FFFFFF"/>
                </a:solidFill>
                <a:latin typeface="Arial"/>
                <a:ea typeface="Arial"/>
                <a:cs typeface="Arial"/>
                <a:sym typeface="Arial"/>
              </a:defRPr>
            </a:pPr>
            <a:r>
              <a:rPr dirty="0"/>
              <a:t>No:6/2 Mustafa Kemal Mah. 2119. Sok.</a:t>
            </a:r>
            <a:endParaRPr sz="2400" dirty="0">
              <a:solidFill>
                <a:srgbClr val="888888"/>
              </a:solidFill>
            </a:endParaRPr>
          </a:p>
          <a:p>
            <a:pPr algn="ctr">
              <a:spcBef>
                <a:spcPts val="300"/>
              </a:spcBef>
              <a:defRPr i="1">
                <a:solidFill>
                  <a:srgbClr val="FFFFFF"/>
                </a:solidFill>
                <a:latin typeface="Arial"/>
                <a:ea typeface="Arial"/>
                <a:cs typeface="Arial"/>
                <a:sym typeface="Arial"/>
              </a:defRPr>
            </a:pPr>
            <a:r>
              <a:rPr dirty="0"/>
              <a:t>06520 Çankaya/Ankara,Turkey</a:t>
            </a:r>
          </a:p>
          <a:p>
            <a:pPr algn="ctr">
              <a:spcBef>
                <a:spcPts val="300"/>
              </a:spcBef>
              <a:defRPr i="1">
                <a:solidFill>
                  <a:srgbClr val="FFFFFF"/>
                </a:solidFill>
                <a:latin typeface="Arial"/>
                <a:ea typeface="Arial"/>
                <a:cs typeface="Arial"/>
                <a:sym typeface="Arial"/>
              </a:defRPr>
            </a:pPr>
            <a:r>
              <a:rPr dirty="0"/>
              <a:t>Tel: </a:t>
            </a:r>
            <a:r>
              <a:rPr i="0" dirty="0"/>
              <a:t>+90 312 219 69 80</a:t>
            </a:r>
            <a:endParaRPr sz="2400" dirty="0">
              <a:solidFill>
                <a:srgbClr val="888888"/>
              </a:solidFill>
            </a:endParaRPr>
          </a:p>
          <a:p>
            <a:pPr algn="ctr">
              <a:spcBef>
                <a:spcPts val="300"/>
              </a:spcBef>
              <a:defRPr>
                <a:solidFill>
                  <a:srgbClr val="FFFFFF"/>
                </a:solidFill>
                <a:latin typeface="Arial"/>
                <a:ea typeface="Arial"/>
                <a:cs typeface="Arial"/>
                <a:sym typeface="Arial"/>
              </a:defRPr>
            </a:pPr>
            <a:r>
              <a:rPr lang="en-US" sz="1600" u="sng" dirty="0">
                <a:solidFill>
                  <a:srgbClr val="F49100"/>
                </a:solidFill>
                <a:uFill>
                  <a:solidFill>
                    <a:srgbClr val="F49100"/>
                  </a:solidFill>
                </a:uFill>
              </a:rPr>
              <a:t>http://www.turkeyinh2020.eu/</a:t>
            </a:r>
            <a:endParaRPr sz="1600" u="sng" dirty="0">
              <a:solidFill>
                <a:srgbClr val="F49100"/>
              </a:solidFill>
              <a:uFill>
                <a:solidFill>
                  <a:srgbClr val="F49100"/>
                </a:solidFill>
              </a:uFill>
            </a:endParaRPr>
          </a:p>
          <a:p>
            <a:pPr algn="ctr">
              <a:spcBef>
                <a:spcPts val="300"/>
              </a:spcBef>
              <a:defRPr sz="1400">
                <a:solidFill>
                  <a:srgbClr val="FFFFFF"/>
                </a:solidFill>
                <a:latin typeface="Arial"/>
                <a:ea typeface="Arial"/>
                <a:cs typeface="Arial"/>
                <a:sym typeface="Arial"/>
              </a:defRPr>
            </a:pPr>
            <a:endParaRPr dirty="0">
              <a:solidFill>
                <a:schemeClr val="bg1"/>
              </a:solidFill>
              <a:latin typeface="Calibri" charset="0"/>
              <a:ea typeface="Calibri" charset="0"/>
              <a:cs typeface="Calibri" charset="0"/>
              <a:hlinkClick r:id="rId4"/>
            </a:endParaRPr>
          </a:p>
          <a:p>
            <a:pPr algn="ctr">
              <a:spcBef>
                <a:spcPts val="300"/>
              </a:spcBef>
              <a:defRPr sz="1400">
                <a:solidFill>
                  <a:srgbClr val="FFFFFF"/>
                </a:solidFill>
                <a:latin typeface="Arial"/>
                <a:ea typeface="Arial"/>
                <a:cs typeface="Arial"/>
                <a:sym typeface="Arial"/>
              </a:defRPr>
            </a:pPr>
            <a:endParaRPr u="sng" dirty="0">
              <a:solidFill>
                <a:srgbClr val="F49100"/>
              </a:solidFill>
              <a:uFill>
                <a:solidFill>
                  <a:srgbClr val="F49100"/>
                </a:solidFill>
              </a:uFill>
              <a:hlinkClick r:id="rId4"/>
            </a:endParaRPr>
          </a:p>
          <a:p>
            <a:pPr>
              <a:spcBef>
                <a:spcPts val="300"/>
              </a:spcBef>
              <a:defRPr sz="1400">
                <a:solidFill>
                  <a:srgbClr val="FFFFFF"/>
                </a:solidFill>
                <a:latin typeface="Arial"/>
                <a:ea typeface="Arial"/>
                <a:cs typeface="Arial"/>
                <a:sym typeface="Arial"/>
              </a:defRPr>
            </a:pPr>
            <a:endParaRPr u="sng" dirty="0">
              <a:solidFill>
                <a:srgbClr val="F49100"/>
              </a:solidFill>
              <a:uFill>
                <a:solidFill>
                  <a:srgbClr val="F49100"/>
                </a:solidFill>
              </a:uFill>
              <a:hlinkClick r:id="rId4"/>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image2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004" y="1579418"/>
            <a:ext cx="9321872" cy="4453248"/>
          </a:xfrm>
          <a:prstGeom prst="rect">
            <a:avLst/>
          </a:prstGeom>
          <a:ln w="12700">
            <a:miter lim="400000"/>
          </a:ln>
        </p:spPr>
      </p:pic>
      <p:sp>
        <p:nvSpPr>
          <p:cNvPr id="338" name="Shape 338"/>
          <p:cNvSpPr>
            <a:spLocks noGrp="1"/>
          </p:cNvSpPr>
          <p:nvPr>
            <p:ph type="ctrTitle"/>
          </p:nvPr>
        </p:nvSpPr>
        <p:spPr>
          <a:xfrm>
            <a:off x="5047012" y="3806042"/>
            <a:ext cx="3764477" cy="1211285"/>
          </a:xfrm>
          <a:prstGeom prst="rect">
            <a:avLst/>
          </a:prstGeom>
        </p:spPr>
        <p:txBody>
          <a:bodyPr/>
          <a:lstStyle>
            <a:lvl1pPr algn="r">
              <a:defRPr>
                <a:solidFill>
                  <a:srgbClr val="FFFFFF"/>
                </a:solidFill>
              </a:defRPr>
            </a:lvl1pPr>
          </a:lstStyle>
          <a:p>
            <a:r>
              <a:t>Thank you!</a:t>
            </a:r>
          </a:p>
        </p:txBody>
      </p:sp>
      <p:sp>
        <p:nvSpPr>
          <p:cNvPr id="339" name="Shape 339"/>
          <p:cNvSpPr/>
          <p:nvPr/>
        </p:nvSpPr>
        <p:spPr>
          <a:xfrm>
            <a:off x="-95003" y="3303761"/>
            <a:ext cx="4585855" cy="6463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r">
              <a:lnSpc>
                <a:spcPct val="90000"/>
              </a:lnSpc>
              <a:defRPr sz="4000">
                <a:solidFill>
                  <a:srgbClr val="FFFFFF"/>
                </a:solidFill>
                <a:latin typeface="Arial"/>
                <a:ea typeface="Arial"/>
                <a:cs typeface="Arial"/>
                <a:sym typeface="Arial"/>
              </a:defRPr>
            </a:lvl1pPr>
          </a:lstStyle>
          <a:p>
            <a:r>
              <a:t>Teşekkür ederim!</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2420</TotalTime>
  <Words>595</Words>
  <Application>Microsoft Macintosh PowerPoint</Application>
  <PresentationFormat>On-screen Show (4:3)</PresentationFormat>
  <Paragraphs>82</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AppleColorEmoji</vt:lpstr>
      <vt:lpstr>Calibri</vt:lpstr>
      <vt:lpstr>Calibri Light</vt:lpstr>
      <vt:lpstr>Tahoma</vt:lpstr>
      <vt:lpstr>Verdana</vt:lpstr>
      <vt:lpstr>Wingdings</vt:lpstr>
      <vt:lpstr>Arial</vt:lpstr>
      <vt:lpstr>Office Theme</vt:lpstr>
      <vt:lpstr>“H2020: Project Proposal Evaluation” Implementation Evaluation Guidelines</vt:lpstr>
      <vt:lpstr>Evaluation criteria: Implementation </vt:lpstr>
      <vt:lpstr>Evaluation Criteria Explained (Work Plan)</vt:lpstr>
      <vt:lpstr>Evaluation Criteria Explained (Structure)</vt:lpstr>
      <vt:lpstr>Evaluation Criteria Explained (Consortium)</vt:lpstr>
      <vt:lpstr>Evaluation Criteria Explained (Tasks)</vt:lpstr>
      <vt:lpstr>Wrap it up: Implementation Criteria</vt:lpstr>
      <vt:lpstr>PowerPoint Presentation</vt:lpstr>
      <vt:lpstr>Thank you!</vt:lpstr>
      <vt:lpstr>Credits / Disclaimer</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IPR Workshop:  “Intellectual Property &amp; Horizon 2020: How to deal with your intellectual Assets” </dc:title>
  <cp:lastModifiedBy>Odysseas Spyroglou</cp:lastModifiedBy>
  <cp:revision>137</cp:revision>
  <dcterms:modified xsi:type="dcterms:W3CDTF">2016-12-06T10:51:33Z</dcterms:modified>
</cp:coreProperties>
</file>