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7" r:id="rId2"/>
    <p:sldId id="258" r:id="rId3"/>
    <p:sldId id="316" r:id="rId4"/>
    <p:sldId id="302" r:id="rId5"/>
    <p:sldId id="310" r:id="rId6"/>
    <p:sldId id="311" r:id="rId7"/>
    <p:sldId id="312" r:id="rId8"/>
    <p:sldId id="313" r:id="rId9"/>
    <p:sldId id="314" r:id="rId10"/>
    <p:sldId id="315" r:id="rId11"/>
    <p:sldId id="318" r:id="rId12"/>
    <p:sldId id="319" r:id="rId13"/>
    <p:sldId id="320" r:id="rId14"/>
    <p:sldId id="309" r:id="rId15"/>
    <p:sldId id="308" r:id="rId16"/>
    <p:sldId id="298" r:id="rId17"/>
    <p:sldId id="299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/>
    <p:restoredTop sz="74439"/>
  </p:normalViewPr>
  <p:slideViewPr>
    <p:cSldViewPr snapToGrid="0">
      <p:cViewPr varScale="1">
        <p:scale>
          <a:sx n="74" d="100"/>
          <a:sy n="74" d="100"/>
        </p:scale>
        <p:origin x="6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EBD09-71DA-CE4E-923E-766A98FC21D4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09BE-09A5-CE4E-A3E7-BD22A6A58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9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articles.bplans.com/target-marketing-101-infographic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b="1" dirty="0" smtClean="0">
                <a:effectLst/>
                <a:latin typeface="+mj-lt"/>
                <a:ea typeface="+mj-ea"/>
                <a:cs typeface="+mj-cs"/>
                <a:sym typeface="Calibri"/>
              </a:rPr>
              <a:t>SME Instrument: From Idea to Market</a:t>
            </a:r>
            <a:endParaRPr lang="en-GB" sz="1200" dirty="0" smtClean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i="1" dirty="0" smtClean="0">
                <a:effectLst/>
                <a:latin typeface="+mj-lt"/>
                <a:ea typeface="+mj-ea"/>
                <a:cs typeface="+mj-cs"/>
                <a:sym typeface="Calibri"/>
              </a:rPr>
              <a:t>A Short introduction to the SME Instrument and its uniqueness. Disruptive Innovation. (Eligibility, SME Topics, Roadmap, Calls, Dates, Phase 1 Template)</a:t>
            </a:r>
            <a:r>
              <a:rPr lang="en-GB" dirty="0" smtClean="0">
                <a:effectLst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134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Teşekkür ederim!</a:t>
            </a:r>
          </a:p>
          <a:p>
            <a:endParaRPr/>
          </a:p>
          <a:p>
            <a:r>
              <a:t>Thank you very much for your attention.</a:t>
            </a:r>
          </a:p>
          <a:p>
            <a:endParaRPr/>
          </a:p>
          <a:p>
            <a:r>
              <a:t>I hope it wasn’t too painful.</a:t>
            </a:r>
          </a:p>
          <a:p>
            <a:endParaRPr/>
          </a:p>
          <a:p>
            <a:r>
              <a:t>All presentations will be available in our website the following days.</a:t>
            </a:r>
          </a:p>
        </p:txBody>
      </p:sp>
    </p:spTree>
    <p:extLst>
      <p:ext uri="{BB962C8B-B14F-4D97-AF65-F5344CB8AC3E}">
        <p14:creationId xmlns:p14="http://schemas.microsoft.com/office/powerpoint/2010/main" val="78398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Ideally, try and tell a relatable story when you are defining the problem. The more you can make the problem as real as possible, the more your investors will understand your business and your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09BE-09A5-CE4E-A3E7-BD22A6A586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careful with this slide, though. It’s tempting to try and define your market to be as large as possible. Instead, investors will want to see that you have a very specific and reachable market. The more specific you are, the more realistic your pitch will 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09BE-09A5-CE4E-A3E7-BD22A6A586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09BE-09A5-CE4E-A3E7-BD22A6A586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09BE-09A5-CE4E-A3E7-BD22A6A586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You’ll want to detail the key tactics that you intend to use to get your product in front of prospective customers.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Finding and winning customers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 sometimes be the biggest challenge for a startup, so it’s important to show that you have a solid grasp of how you will reach your target market and what sales channels you plan on using.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marketing and sales process is different than your competitors, it’s important to highlight that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09BE-09A5-CE4E-A3E7-BD22A6A586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09BE-09A5-CE4E-A3E7-BD22A6A586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09BE-09A5-CE4E-A3E7-BD22A6A586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don’t forget that we are all here to help, especially you as Information Multipliers to achieve better results for Turkey in H2020.</a:t>
            </a:r>
          </a:p>
        </p:txBody>
      </p:sp>
    </p:spTree>
    <p:extLst>
      <p:ext uri="{BB962C8B-B14F-4D97-AF65-F5344CB8AC3E}">
        <p14:creationId xmlns:p14="http://schemas.microsoft.com/office/powerpoint/2010/main" val="7935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04999"/>
            <a:ext cx="6858000" cy="1604963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00500"/>
            <a:ext cx="6858000" cy="176212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48916" y="475272"/>
            <a:ext cx="4045516" cy="658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600" b="1" i="1" dirty="0"/>
              <a:t>TURKEY IN HORIZON </a:t>
            </a:r>
            <a:r>
              <a:rPr lang="tr-TR" sz="1600" b="1" i="1" dirty="0" smtClean="0"/>
              <a:t>2020</a:t>
            </a:r>
            <a:endParaRPr lang="en-US" sz="1600" dirty="0"/>
          </a:p>
          <a:p>
            <a:pPr algn="ctr"/>
            <a:r>
              <a:rPr lang="tr-TR" sz="1600" b="1" i="1" dirty="0" smtClean="0"/>
              <a:t>ALTUN</a:t>
            </a:r>
            <a:r>
              <a:rPr lang="tr-TR" sz="1600" b="1" i="1" dirty="0"/>
              <a:t>/HORIZ/TR2012/0740.14-2/SER/005</a:t>
            </a:r>
            <a:endParaRPr lang="en-US" sz="1600" dirty="0"/>
          </a:p>
        </p:txBody>
      </p:sp>
      <p:pic>
        <p:nvPicPr>
          <p:cNvPr id="9" name="Picture 8" descr="C:\Users\KonradN\Desktop\H2020 Logo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t="28831" r="6290" b="29344"/>
          <a:stretch/>
        </p:blipFill>
        <p:spPr bwMode="auto">
          <a:xfrm>
            <a:off x="223609" y="458894"/>
            <a:ext cx="2018665" cy="690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74" y="258234"/>
            <a:ext cx="2013585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6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01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88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6" y="269877"/>
            <a:ext cx="7886700" cy="587374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6" y="1111250"/>
            <a:ext cx="7886700" cy="5065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60525" y="6337302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0CF590D5-F4B0-44DF-A4BE-C8572C7A2658}" type="datetimeFigureOut">
              <a:rPr lang="tr-TR" smtClean="0"/>
              <a:pPr/>
              <a:t>27.09.2017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43793" y="6350319"/>
            <a:ext cx="2279332" cy="33909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6874" y="6318251"/>
            <a:ext cx="498475" cy="403226"/>
          </a:xfrm>
        </p:spPr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547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0" y="96784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1013881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0" y="986893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0" y="62341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0" y="6280151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0" y="6253163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C:\Users\KonradN\Desktop\H2020 Logo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t="28831" r="6290" b="29344"/>
          <a:stretch/>
        </p:blipFill>
        <p:spPr bwMode="auto">
          <a:xfrm rot="16200000">
            <a:off x="-597257" y="2900190"/>
            <a:ext cx="1854914" cy="66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90323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06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76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13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59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66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56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CF590D5-F4B0-44DF-A4BE-C8572C7A2658}" type="datetimeFigureOut">
              <a:rPr lang="tr-TR" smtClean="0"/>
              <a:pPr/>
              <a:t>27.09.2017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33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5418" y="6350000"/>
            <a:ext cx="2279332" cy="3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6874" y="6318251"/>
            <a:ext cx="498475" cy="403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48A6-0000-473E-8C25-E4C4B6A1253E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" y="6275705"/>
            <a:ext cx="756920" cy="53467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21" y="6369050"/>
            <a:ext cx="344805" cy="347980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88" y="6320790"/>
            <a:ext cx="333375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mailto:a.bakowski@idi.ie" TargetMode="External"/><Relationship Id="rId5" Type="http://schemas.openxmlformats.org/officeDocument/2006/relationships/hyperlink" Target="mailto:t.wittig@idi.ie" TargetMode="External"/><Relationship Id="rId6" Type="http://schemas.openxmlformats.org/officeDocument/2006/relationships/hyperlink" Target="mailto:o.spyroglou@idi.ie" TargetMode="External"/><Relationship Id="rId7" Type="http://schemas.openxmlformats.org/officeDocument/2006/relationships/hyperlink" Target="mailto:p.parsons@idi.ie" TargetMode="External"/><Relationship Id="rId8" Type="http://schemas.openxmlformats.org/officeDocument/2006/relationships/hyperlink" Target="http://www.turkeyinh2020.eu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6" b="17361"/>
          <a:stretch/>
        </p:blipFill>
        <p:spPr>
          <a:xfrm>
            <a:off x="0" y="1549400"/>
            <a:ext cx="9132997" cy="4533899"/>
          </a:xfrm>
          <a:prstGeom prst="rect">
            <a:avLst/>
          </a:prstGeom>
        </p:spPr>
      </p:pic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0" y="1904999"/>
            <a:ext cx="9132997" cy="16049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30351">
              <a:lnSpc>
                <a:spcPct val="150000"/>
              </a:lnSpc>
              <a:defRPr sz="2320">
                <a:solidFill>
                  <a:srgbClr val="CECE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Project Writing Camp: </a:t>
            </a:r>
            <a:r>
              <a:rPr lang="en-US" dirty="0"/>
              <a:t/>
            </a:r>
            <a:br>
              <a:rPr lang="en-US" dirty="0"/>
            </a:br>
            <a:r>
              <a:rPr lang="en-US" sz="2320" i="1" dirty="0" smtClean="0">
                <a:sym typeface="Tahoma"/>
              </a:rPr>
              <a:t>SME Instrument Phase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bg1"/>
                </a:solidFill>
              </a:rPr>
              <a:t>Build your Project Pitch</a:t>
            </a:r>
            <a:endParaRPr sz="3100" dirty="0">
              <a:solidFill>
                <a:schemeClr val="bg1"/>
              </a:solidFill>
            </a:endParaRPr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1143000" y="5105400"/>
            <a:ext cx="6858000" cy="65722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86968">
              <a:lnSpc>
                <a:spcPct val="72000"/>
              </a:lnSpc>
              <a:spcBef>
                <a:spcPts val="900"/>
              </a:spcBef>
              <a:defRPr sz="2037">
                <a:solidFill>
                  <a:srgbClr val="D2D2D2"/>
                </a:solidFill>
              </a:defRPr>
            </a:pPr>
            <a:r>
              <a:rPr dirty="0">
                <a:latin typeface="Calibri" charset="0"/>
                <a:ea typeface="Calibri" charset="0"/>
                <a:cs typeface="Calibri" charset="0"/>
              </a:rPr>
              <a:t>Odysseas </a:t>
            </a:r>
            <a:r>
              <a:rPr dirty="0" smtClean="0">
                <a:latin typeface="Calibri" charset="0"/>
                <a:ea typeface="Calibri" charset="0"/>
                <a:cs typeface="Calibri" charset="0"/>
              </a:rPr>
              <a:t>Spyroglou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defTabSz="886968">
              <a:lnSpc>
                <a:spcPct val="72000"/>
              </a:lnSpc>
              <a:spcBef>
                <a:spcPts val="900"/>
              </a:spcBef>
              <a:defRPr sz="2037">
                <a:solidFill>
                  <a:srgbClr val="D2D2D2"/>
                </a:solidFill>
              </a:defRPr>
            </a:pPr>
            <a:r>
              <a:rPr lang="en-US" sz="1600" i="1" dirty="0" smtClean="0">
                <a:latin typeface="Calibri" charset="0"/>
                <a:ea typeface="Calibri" charset="0"/>
                <a:cs typeface="Calibri" charset="0"/>
              </a:rPr>
              <a:t>Key Expert</a:t>
            </a:r>
            <a:r>
              <a:rPr lang="el-GR" sz="1600" i="1" dirty="0" smtClean="0">
                <a:latin typeface="Calibri" charset="0"/>
                <a:ea typeface="Calibri" charset="0"/>
                <a:cs typeface="Calibri" charset="0"/>
              </a:rPr>
              <a:t>, Η2020 </a:t>
            </a:r>
            <a:r>
              <a:rPr lang="en-US" sz="1600" i="1" dirty="0" smtClean="0">
                <a:latin typeface="Calibri" charset="0"/>
                <a:ea typeface="Calibri" charset="0"/>
                <a:cs typeface="Calibri" charset="0"/>
              </a:rPr>
              <a:t>IPR, Legal &amp; Financial Issues </a:t>
            </a:r>
            <a:endParaRPr sz="1600" i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15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8" y="1128888"/>
            <a:ext cx="8398932" cy="33640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Where are you today?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Do </a:t>
            </a:r>
            <a:r>
              <a:rPr lang="en-GB" sz="3200" dirty="0"/>
              <a:t>you have a prototype? </a:t>
            </a:r>
            <a:endParaRPr lang="en-GB" sz="3200" dirty="0" smtClean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What </a:t>
            </a:r>
            <a:r>
              <a:rPr lang="en-GB" sz="3200" dirty="0"/>
              <a:t>is your timeline? </a:t>
            </a:r>
            <a:endParaRPr lang="en-GB" sz="3200" dirty="0" smtClean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Have </a:t>
            </a:r>
            <a:r>
              <a:rPr lang="en-GB" sz="3200" dirty="0"/>
              <a:t>you secured investments for next steps?</a:t>
            </a: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Current Status</a:t>
            </a:r>
            <a:endParaRPr lang="en-US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3772301" y="1172233"/>
            <a:ext cx="1625499" cy="8266989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068" y="4705563"/>
            <a:ext cx="730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developed a prototype used by </a:t>
            </a:r>
            <a:r>
              <a:rPr lang="mr-IN" dirty="0" smtClean="0"/>
              <a:t>…</a:t>
            </a:r>
            <a:r>
              <a:rPr lang="en-US" dirty="0" smtClean="0"/>
              <a:t> / We have validated our solution in a small pilot of </a:t>
            </a:r>
            <a:r>
              <a:rPr lang="mr-IN" dirty="0" smtClean="0"/>
              <a:t>…</a:t>
            </a:r>
            <a:r>
              <a:rPr lang="en-US" dirty="0" smtClean="0"/>
              <a:t> / We intent to complete the new versio</a:t>
            </a:r>
            <a:r>
              <a:rPr lang="en-US" dirty="0" smtClean="0"/>
              <a:t>n in </a:t>
            </a:r>
            <a:r>
              <a:rPr lang="mr-IN" dirty="0" smtClean="0"/>
              <a:t>…</a:t>
            </a:r>
            <a:r>
              <a:rPr lang="en-US" dirty="0" smtClean="0"/>
              <a:t> / We plan to launch the new services by </a:t>
            </a:r>
            <a:r>
              <a:rPr lang="mr-IN" dirty="0" smtClean="0"/>
              <a:t>…</a:t>
            </a:r>
            <a:r>
              <a:rPr lang="en-US" dirty="0" smtClean="0"/>
              <a:t> / We have secured XX </a:t>
            </a:r>
            <a:r>
              <a:rPr lang="el-GR" dirty="0" smtClean="0"/>
              <a:t>€ </a:t>
            </a:r>
            <a:r>
              <a:rPr lang="en-US" dirty="0" smtClean="0"/>
              <a:t>of investment from Business Angels in a seed round..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19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8" y="1128888"/>
            <a:ext cx="8398932" cy="33640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How are you going to attract customers?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Do you have a sales plan?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What’s your marketing strategy?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How are you going to keep your customers?</a:t>
            </a:r>
            <a:endParaRPr lang="en-GB" sz="3200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3772301" y="1172233"/>
            <a:ext cx="1625499" cy="8266989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068" y="4705563"/>
            <a:ext cx="730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approach our customers through online advertisements </a:t>
            </a:r>
            <a:r>
              <a:rPr lang="mr-IN" dirty="0" smtClean="0"/>
              <a:t>…</a:t>
            </a:r>
            <a:r>
              <a:rPr lang="en-US" dirty="0" smtClean="0"/>
              <a:t> / We have alread</a:t>
            </a:r>
            <a:r>
              <a:rPr lang="en-US" dirty="0" smtClean="0"/>
              <a:t>y established sales channels </a:t>
            </a:r>
            <a:r>
              <a:rPr lang="mr-IN" dirty="0" smtClean="0"/>
              <a:t>…</a:t>
            </a:r>
            <a:r>
              <a:rPr lang="en-US" dirty="0" smtClean="0"/>
              <a:t> / we will offer incentives to gain more customers </a:t>
            </a:r>
            <a:r>
              <a:rPr lang="mr-IN" dirty="0" smtClean="0"/>
              <a:t>…</a:t>
            </a:r>
            <a:r>
              <a:rPr lang="en-US" dirty="0" smtClean="0"/>
              <a:t> / We have created a loyalty program to keep our users </a:t>
            </a:r>
            <a:r>
              <a:rPr lang="mr-IN" dirty="0" smtClean="0"/>
              <a:t>…</a:t>
            </a:r>
            <a:r>
              <a:rPr lang="en-US" dirty="0" smtClean="0"/>
              <a:t> / We have developed a feedback process to incorporate improvement changes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1846" y="269877"/>
            <a:ext cx="7886700" cy="587374"/>
          </a:xfrm>
        </p:spPr>
        <p:txBody>
          <a:bodyPr/>
          <a:lstStyle/>
          <a:p>
            <a:r>
              <a:rPr lang="en-US" dirty="0" smtClean="0"/>
              <a:t>8. Market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8" y="1128888"/>
            <a:ext cx="8398932" cy="3364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Show me the money!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Do you have sales forecasts?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Profit &amp; Loss projections?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Limit to charts and easily digestible data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Give your assumptions</a:t>
            </a:r>
            <a:endParaRPr lang="en-GB" sz="3200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3772301" y="1172233"/>
            <a:ext cx="1625499" cy="8266989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068" y="4705563"/>
            <a:ext cx="7303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 understandable graphs and numbers that can convince the reviewers or investors. </a:t>
            </a:r>
          </a:p>
          <a:p>
            <a:r>
              <a:rPr lang="en-US" sz="2000" dirty="0" smtClean="0"/>
              <a:t>Be prepared to present and discuss in further details your data and elaborate on different scenaria.</a:t>
            </a:r>
            <a:endParaRPr lang="x-none" sz="20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31846" y="269877"/>
            <a:ext cx="7886700" cy="587374"/>
          </a:xfrm>
        </p:spPr>
        <p:txBody>
          <a:bodyPr/>
          <a:lstStyle/>
          <a:p>
            <a:r>
              <a:rPr lang="en-US" dirty="0" smtClean="0"/>
              <a:t>9. Financials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8" y="1128888"/>
            <a:ext cx="8398932" cy="3364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Who are you?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Present your team. </a:t>
            </a:r>
            <a:endParaRPr lang="en-GB" sz="3200" dirty="0" smtClean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Key </a:t>
            </a:r>
            <a:r>
              <a:rPr lang="en-GB" sz="3200" dirty="0"/>
              <a:t>players, advisors. </a:t>
            </a:r>
            <a:endParaRPr lang="en-GB" sz="3200" dirty="0" smtClean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Highlight </a:t>
            </a:r>
            <a:r>
              <a:rPr lang="en-GB" sz="3200" dirty="0"/>
              <a:t>their successes and achievements</a:t>
            </a:r>
            <a:endParaRPr lang="en-GB" sz="3200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3772301" y="1172233"/>
            <a:ext cx="1625499" cy="8266989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068" y="4740068"/>
            <a:ext cx="730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Show some photos, background, key achievements.</a:t>
            </a:r>
          </a:p>
          <a:p>
            <a:r>
              <a:rPr lang="en-US" sz="2400" dirty="0" smtClean="0"/>
              <a:t>Make sure you have all the people you need.</a:t>
            </a:r>
          </a:p>
          <a:p>
            <a:r>
              <a:rPr lang="en-US" sz="2400" dirty="0" smtClean="0"/>
              <a:t>If you don’t describe what you miss.</a:t>
            </a:r>
            <a:endParaRPr lang="x-none" sz="2400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45068" y="269877"/>
            <a:ext cx="7973478" cy="587374"/>
          </a:xfrm>
        </p:spPr>
        <p:txBody>
          <a:bodyPr/>
          <a:lstStyle/>
          <a:p>
            <a:r>
              <a:rPr lang="en-US" dirty="0" smtClean="0"/>
              <a:t>10.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449" y="1262421"/>
            <a:ext cx="7886700" cy="4763624"/>
          </a:xfrm>
        </p:spPr>
        <p:txBody>
          <a:bodyPr>
            <a:noAutofit/>
          </a:bodyPr>
          <a:lstStyle/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Do not forget you have only 6 minutes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Simply, short, easy!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Use meaningful and related images 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Be smiley.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Tell them a Story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a few tips: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479" y="1127510"/>
            <a:ext cx="7886700" cy="4373880"/>
          </a:xfrm>
        </p:spPr>
        <p:txBody>
          <a:bodyPr>
            <a:noAutofit/>
          </a:bodyPr>
          <a:lstStyle/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‘ Pitch me like I’m your best friend’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Directly give them what they look for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Keep them awake and engaged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Present in as much as interactive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Focus on what they are looking for </a:t>
            </a:r>
          </a:p>
          <a:p>
            <a:pPr marL="269875" indent="-2698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last but not least.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1" name="image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7542"/>
            <a:ext cx="9144000" cy="448887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32" name="Table 332"/>
          <p:cNvGraphicFramePr/>
          <p:nvPr>
            <p:extLst>
              <p:ext uri="{D42A27DB-BD31-4B8C-83A1-F6EECF244321}">
                <p14:modId xmlns:p14="http://schemas.microsoft.com/office/powerpoint/2010/main" val="49086354"/>
              </p:ext>
            </p:extLst>
          </p:nvPr>
        </p:nvGraphicFramePr>
        <p:xfrm>
          <a:off x="0" y="5185359"/>
          <a:ext cx="9144000" cy="698864"/>
        </p:xfrm>
        <a:graphic>
          <a:graphicData uri="http://schemas.openxmlformats.org/drawingml/2006/table">
            <a:tbl>
              <a:tblPr bandRow="1"/>
              <a:tblGrid>
                <a:gridCol w="2286000"/>
                <a:gridCol w="2286000"/>
                <a:gridCol w="2286000"/>
                <a:gridCol w="2286000"/>
              </a:tblGrid>
              <a:tr h="698864"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Aleksander Bakowski</a:t>
                      </a:r>
                    </a:p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u="sng" dirty="0" smtClean="0">
                          <a:solidFill>
                            <a:srgbClr val="F49100"/>
                          </a:solidFill>
                          <a:uFill>
                            <a:solidFill>
                              <a:srgbClr val="F49100"/>
                            </a:solidFill>
                          </a:uFill>
                        </a:rPr>
                        <a:t>a.bakowski@idi.ie</a:t>
                      </a:r>
                      <a:r>
                        <a:rPr lang="en-US" u="sng" dirty="0" smtClean="0">
                          <a:solidFill>
                            <a:srgbClr val="F49100"/>
                          </a:solidFill>
                          <a:uFill>
                            <a:solidFill>
                              <a:srgbClr val="F49100"/>
                            </a:solidFill>
                          </a:uFill>
                        </a:rPr>
                        <a:t> </a:t>
                      </a:r>
                      <a:endParaRPr u="sng" dirty="0">
                        <a:solidFill>
                          <a:srgbClr val="F49100"/>
                        </a:solidFill>
                        <a:uFill>
                          <a:solidFill>
                            <a:srgbClr val="F49100"/>
                          </a:solidFill>
                        </a:uFill>
                        <a:hlinkClick r:id="rId4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Thies Wittig</a:t>
                      </a:r>
                      <a:endParaRPr b="1" dirty="0"/>
                    </a:p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 </a:t>
                      </a:r>
                      <a:r>
                        <a:rPr u="sng" dirty="0">
                          <a:solidFill>
                            <a:srgbClr val="F49100"/>
                          </a:solidFill>
                          <a:uFill>
                            <a:solidFill>
                              <a:srgbClr val="F49100"/>
                            </a:solidFill>
                          </a:uFill>
                        </a:rPr>
                        <a:t>t.wittig@idi.ie</a:t>
                      </a:r>
                      <a:endParaRPr u="sng" dirty="0">
                        <a:solidFill>
                          <a:srgbClr val="F49100"/>
                        </a:solidFill>
                        <a:uFill>
                          <a:solidFill>
                            <a:srgbClr val="F49100"/>
                          </a:solidFill>
                        </a:uFill>
                        <a:hlinkClick r:id="rId5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Odysseas Spyroglou</a:t>
                      </a:r>
                    </a:p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u="sng" dirty="0">
                          <a:solidFill>
                            <a:srgbClr val="F49100"/>
                          </a:solidFill>
                          <a:uFill>
                            <a:solidFill>
                              <a:srgbClr val="F49100"/>
                            </a:solidFill>
                          </a:uFill>
                        </a:rPr>
                        <a:t>o.spyroglou@idi.ie</a:t>
                      </a:r>
                      <a:endParaRPr u="sng" dirty="0">
                        <a:solidFill>
                          <a:srgbClr val="F49100"/>
                        </a:solidFill>
                        <a:uFill>
                          <a:solidFill>
                            <a:srgbClr val="F49100"/>
                          </a:solidFill>
                        </a:uFill>
                        <a:hlinkClick r:id="rId6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lang="en-US" dirty="0" smtClean="0"/>
                        <a:t>Philip </a:t>
                      </a:r>
                      <a:r>
                        <a:rPr lang="en-US" dirty="0" err="1" smtClean="0"/>
                        <a:t>Sowden</a:t>
                      </a:r>
                      <a:endParaRPr b="1" dirty="0"/>
                    </a:p>
                    <a:p>
                      <a:pPr algn="ctr">
                        <a:defRPr sz="1600">
                          <a:solidFill>
                            <a:srgbClr val="FFFFFF"/>
                          </a:solidFill>
                        </a:defRPr>
                      </a:pPr>
                      <a:r>
                        <a:rPr lang="en-US" u="sng" dirty="0" err="1" smtClean="0">
                          <a:solidFill>
                            <a:srgbClr val="F49100"/>
                          </a:solidFill>
                          <a:uFill>
                            <a:solidFill>
                              <a:srgbClr val="F49100"/>
                            </a:solidFill>
                          </a:uFill>
                        </a:rPr>
                        <a:t>P.Sowden@idi.ie</a:t>
                      </a:r>
                      <a:endParaRPr u="sng" dirty="0">
                        <a:solidFill>
                          <a:srgbClr val="F49100"/>
                        </a:solidFill>
                        <a:uFill>
                          <a:solidFill>
                            <a:srgbClr val="F49100"/>
                          </a:solidFill>
                        </a:uFill>
                        <a:hlinkClick r:id="rId7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3" name="Shape 333"/>
          <p:cNvSpPr/>
          <p:nvPr/>
        </p:nvSpPr>
        <p:spPr>
          <a:xfrm>
            <a:off x="0" y="1567542"/>
            <a:ext cx="9144000" cy="3441962"/>
          </a:xfrm>
          <a:prstGeom prst="rect">
            <a:avLst/>
          </a:prstGeom>
          <a:ln w="127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Contact:</a:t>
            </a:r>
            <a:endParaRPr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Turkey </a:t>
            </a:r>
            <a:r>
              <a:rPr dirty="0"/>
              <a:t>in Horizon 2020 Project</a:t>
            </a:r>
            <a:endParaRPr sz="2400"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Tel</a:t>
            </a:r>
            <a:r>
              <a:rPr dirty="0"/>
              <a:t>: </a:t>
            </a:r>
            <a:r>
              <a:rPr i="0" dirty="0"/>
              <a:t>+90 312 219 69 80</a:t>
            </a:r>
            <a:endParaRPr sz="2400" dirty="0">
              <a:solidFill>
                <a:srgbClr val="888888"/>
              </a:solidFill>
            </a:endParaRPr>
          </a:p>
          <a:p>
            <a:pPr algn="ctr">
              <a:spcBef>
                <a:spcPts val="30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u="sng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</a:rPr>
              <a:t>http://www.turkeyinh2020.eu/</a:t>
            </a:r>
            <a:endParaRPr sz="1600"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</a:endParaRPr>
          </a:p>
          <a:p>
            <a:pPr algn="ctr"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hlinkClick r:id="rId8"/>
            </a:endParaRPr>
          </a:p>
          <a:p>
            <a:pPr algn="ctr"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  <a:hlinkClick r:id=""/>
            </a:endParaRPr>
          </a:p>
          <a:p>
            <a:pPr>
              <a:spcBef>
                <a:spcPts val="300"/>
              </a:spcBef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u="sng" dirty="0">
              <a:solidFill>
                <a:srgbClr val="F49100"/>
              </a:solidFill>
              <a:uFill>
                <a:solidFill>
                  <a:srgbClr val="F49100"/>
                </a:solidFill>
              </a:uFill>
              <a:hlinkClick r:id=""/>
            </a:endParaRPr>
          </a:p>
        </p:txBody>
      </p:sp>
    </p:spTree>
    <p:extLst>
      <p:ext uri="{BB962C8B-B14F-4D97-AF65-F5344CB8AC3E}">
        <p14:creationId xmlns:p14="http://schemas.microsoft.com/office/powerpoint/2010/main" val="1888108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2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004" y="1579418"/>
            <a:ext cx="9321872" cy="4453248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>
            <a:spLocks noGrp="1"/>
          </p:cNvSpPr>
          <p:nvPr>
            <p:ph type="ctrTitle"/>
          </p:nvPr>
        </p:nvSpPr>
        <p:spPr>
          <a:xfrm>
            <a:off x="5047012" y="3806042"/>
            <a:ext cx="3764477" cy="121128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t>Thank you!</a:t>
            </a:r>
          </a:p>
        </p:txBody>
      </p:sp>
      <p:sp>
        <p:nvSpPr>
          <p:cNvPr id="339" name="Shape 339"/>
          <p:cNvSpPr/>
          <p:nvPr/>
        </p:nvSpPr>
        <p:spPr>
          <a:xfrm>
            <a:off x="-95003" y="3303761"/>
            <a:ext cx="4585855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r">
              <a:lnSpc>
                <a:spcPct val="90000"/>
              </a:lnSpc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Teşekkür ederim!</a:t>
            </a:r>
          </a:p>
        </p:txBody>
      </p:sp>
    </p:spTree>
    <p:extLst>
      <p:ext uri="{BB962C8B-B14F-4D97-AF65-F5344CB8AC3E}">
        <p14:creationId xmlns:p14="http://schemas.microsoft.com/office/powerpoint/2010/main" val="131014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1966"/>
            <a:ext cx="9144000" cy="5146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3" y="269877"/>
            <a:ext cx="8029433" cy="5873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prepare successful pitch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1846" y="1336333"/>
            <a:ext cx="7886700" cy="4614301"/>
          </a:xfrm>
        </p:spPr>
        <p:txBody>
          <a:bodyPr>
            <a:normAutofit/>
          </a:bodyPr>
          <a:lstStyle/>
          <a:p>
            <a:pPr marL="365125" indent="-27463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An Honest pitch</a:t>
            </a:r>
          </a:p>
          <a:p>
            <a:pPr marL="365125" indent="-27463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Highlight the benefits</a:t>
            </a:r>
          </a:p>
          <a:p>
            <a:pPr marL="365125" indent="-27463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Short and decisive (No more than 10-12 Slides)</a:t>
            </a:r>
          </a:p>
          <a:p>
            <a:pPr marL="365125" indent="-27463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Only </a:t>
            </a:r>
            <a:r>
              <a:rPr lang="en-US" dirty="0"/>
              <a:t>one idea per </a:t>
            </a:r>
            <a:r>
              <a:rPr lang="en-US" dirty="0" smtClean="0"/>
              <a:t>slide</a:t>
            </a:r>
            <a:endParaRPr lang="en-US" dirty="0"/>
          </a:p>
          <a:p>
            <a:pPr marL="365125" indent="-27463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Do your Homework</a:t>
            </a:r>
          </a:p>
          <a:p>
            <a:pPr marL="365125" indent="-27463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Show numbers behind your numbers</a:t>
            </a:r>
          </a:p>
          <a:p>
            <a:pPr marL="365125" indent="-274638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Tell </a:t>
            </a:r>
            <a:r>
              <a:rPr lang="en-US" dirty="0"/>
              <a:t>a </a:t>
            </a:r>
            <a:r>
              <a:rPr lang="en-US" dirty="0" smtClean="0"/>
              <a:t>story.</a:t>
            </a:r>
            <a:r>
              <a:rPr lang="en-US" dirty="0"/>
              <a:t> </a:t>
            </a:r>
            <a:r>
              <a:rPr lang="en-US" dirty="0" smtClean="0"/>
              <a:t>Pitch should say something about you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t="21657" r="13292" b="31080"/>
          <a:stretch/>
        </p:blipFill>
        <p:spPr>
          <a:xfrm>
            <a:off x="689114" y="1062003"/>
            <a:ext cx="4755366" cy="292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5" t="14098" r="16719" b="19875"/>
          <a:stretch/>
        </p:blipFill>
        <p:spPr>
          <a:xfrm>
            <a:off x="3619580" y="3644347"/>
            <a:ext cx="5524420" cy="256353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6348" y="269877"/>
            <a:ext cx="8122198" cy="5873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Don’t forget the data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41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0216"/>
            <a:ext cx="9144000" cy="513470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161" y="1061156"/>
            <a:ext cx="6455217" cy="34995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Who are we?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Company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Title</a:t>
            </a:r>
            <a:r>
              <a:rPr lang="en-US" sz="3200" dirty="0"/>
              <a:t>, Names, </a:t>
            </a:r>
            <a:endParaRPr lang="en-US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Logo</a:t>
            </a:r>
            <a:r>
              <a:rPr lang="en-US" sz="3200" dirty="0"/>
              <a:t>, Tag line</a:t>
            </a: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82" y="1120853"/>
            <a:ext cx="7414774" cy="3616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What is the problem you are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solving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Who has it?</a:t>
            </a:r>
            <a:endParaRPr lang="en-GB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Problem &amp; Opportunity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Offer solid numbers and data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Why </a:t>
            </a:r>
            <a:r>
              <a:rPr lang="en-GB" dirty="0" smtClean="0"/>
              <a:t>is it an opportunity for you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Problem</a:t>
            </a:r>
            <a:endParaRPr lang="en-US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4024541" y="1484437"/>
            <a:ext cx="1286830" cy="7823200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7962" y="4973882"/>
            <a:ext cx="704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1.000.000 every day suffer from</a:t>
            </a:r>
            <a:r>
              <a:rPr lang="mr-IN" dirty="0" smtClean="0"/>
              <a:t>…</a:t>
            </a:r>
            <a:r>
              <a:rPr lang="en-US" dirty="0" smtClean="0"/>
              <a:t> / facing problems in their business because</a:t>
            </a:r>
            <a:r>
              <a:rPr lang="mr-IN" dirty="0" smtClean="0"/>
              <a:t>…</a:t>
            </a:r>
            <a:r>
              <a:rPr lang="en-US" dirty="0" smtClean="0"/>
              <a:t> / </a:t>
            </a:r>
            <a:r>
              <a:rPr lang="mr-IN" dirty="0" smtClean="0"/>
              <a:t>…</a:t>
            </a:r>
            <a:r>
              <a:rPr lang="en-US" dirty="0" smtClean="0"/>
              <a:t>are not properly </a:t>
            </a:r>
            <a:r>
              <a:rPr lang="mr-IN" dirty="0" smtClean="0"/>
              <a:t>…</a:t>
            </a:r>
            <a:r>
              <a:rPr lang="en-US" dirty="0" smtClean="0"/>
              <a:t> /</a:t>
            </a:r>
          </a:p>
          <a:p>
            <a:r>
              <a:rPr lang="en-US" dirty="0" smtClean="0"/>
              <a:t>We see a huge opportunity in providing </a:t>
            </a:r>
            <a:r>
              <a:rPr lang="mr-IN" dirty="0" smtClean="0"/>
              <a:t>…</a:t>
            </a:r>
            <a:r>
              <a:rPr lang="en-US" dirty="0" smtClean="0"/>
              <a:t> / selling </a:t>
            </a:r>
            <a:r>
              <a:rPr lang="mr-IN" dirty="0" smtClean="0"/>
              <a:t>…</a:t>
            </a:r>
            <a:r>
              <a:rPr lang="en-US" dirty="0" smtClean="0"/>
              <a:t> / addressing the </a:t>
            </a:r>
            <a:r>
              <a:rPr lang="mr-IN" dirty="0" smtClean="0"/>
              <a:t>…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892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38" y="1216178"/>
            <a:ext cx="6951928" cy="32082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Who is your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ideal customer?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What </a:t>
            </a:r>
            <a:r>
              <a:rPr lang="en-GB" sz="3200" dirty="0"/>
              <a:t>is the total market </a:t>
            </a:r>
            <a:r>
              <a:rPr lang="en-GB" sz="3200" dirty="0" smtClean="0"/>
              <a:t>size?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/>
              <a:t>H</a:t>
            </a:r>
            <a:r>
              <a:rPr lang="en-GB" sz="3200" dirty="0" smtClean="0"/>
              <a:t>ow </a:t>
            </a:r>
            <a:r>
              <a:rPr lang="en-GB" sz="3200" dirty="0"/>
              <a:t>do you position your company within the market</a:t>
            </a:r>
            <a:r>
              <a:rPr lang="en-GB" sz="3200" dirty="0" smtClean="0"/>
              <a:t>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What exact segment do you target?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3. Market</a:t>
            </a:r>
            <a:endParaRPr lang="en-US" dirty="0">
              <a:latin typeface="+mn-lt"/>
            </a:endParaRPr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4100031" y="1448181"/>
            <a:ext cx="1286830" cy="7823200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03111" y="5046134"/>
            <a:ext cx="684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TextBox 5"/>
          <p:cNvSpPr txBox="1"/>
          <p:nvPr/>
        </p:nvSpPr>
        <p:spPr>
          <a:xfrm>
            <a:off x="1079922" y="4898116"/>
            <a:ext cx="725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more than 3B potential users/customer of </a:t>
            </a:r>
            <a:r>
              <a:rPr lang="mr-IN" dirty="0" smtClean="0"/>
              <a:t>…</a:t>
            </a:r>
            <a:r>
              <a:rPr lang="en-US" dirty="0" smtClean="0"/>
              <a:t> / In Europe/M East/Africa/ Turkey there are </a:t>
            </a:r>
            <a:r>
              <a:rPr lang="mr-IN" dirty="0" smtClean="0"/>
              <a:t>…</a:t>
            </a:r>
            <a:r>
              <a:rPr lang="en-US" dirty="0" smtClean="0"/>
              <a:t> / X% already use our app / know our product / are accessible through our communication channels (Why/How)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76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5" y="1092449"/>
            <a:ext cx="8131533" cy="17090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How </a:t>
            </a:r>
            <a:r>
              <a:rPr lang="en-US" sz="3200" b="1" dirty="0">
                <a:solidFill>
                  <a:schemeClr val="accent1"/>
                </a:solidFill>
              </a:rPr>
              <a:t>are you solving the problem</a:t>
            </a:r>
            <a:r>
              <a:rPr lang="en-US" sz="3200" b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How customers will use your product/service?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3200" dirty="0" smtClean="0"/>
              <a:t>Technology</a:t>
            </a:r>
            <a:r>
              <a:rPr lang="en-US" sz="3200" dirty="0"/>
              <a:t>, Business idea, new services</a:t>
            </a:r>
            <a:r>
              <a:rPr lang="en-US" sz="3200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3200" dirty="0" smtClean="0"/>
              <a:t>Focus on the customer NOT the product</a:t>
            </a:r>
          </a:p>
          <a:p>
            <a:pPr marL="457200" indent="-457200">
              <a:lnSpc>
                <a:spcPct val="100000"/>
              </a:lnSpc>
              <a:buFont typeface="Arial" charset="0"/>
              <a:buChar char="•"/>
            </a:pPr>
            <a:r>
              <a:rPr lang="en-US" sz="3200" dirty="0" smtClean="0"/>
              <a:t>Use visuals</a:t>
            </a: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4.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3981358" y="1039216"/>
            <a:ext cx="1328468" cy="8635575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552091" y="4865297"/>
            <a:ext cx="820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product will be the first that will allow customers to</a:t>
            </a:r>
            <a:r>
              <a:rPr lang="mr-IN" sz="2000" dirty="0" smtClean="0"/>
              <a:t>…</a:t>
            </a:r>
            <a:r>
              <a:rPr lang="en-US" sz="2000" dirty="0" smtClean="0"/>
              <a:t> / Our users will be able to... / Thanks to our solution consumers</a:t>
            </a:r>
            <a:r>
              <a:rPr lang="mr-IN" sz="2000" dirty="0" smtClean="0"/>
              <a:t>…</a:t>
            </a:r>
            <a:r>
              <a:rPr lang="en-US" sz="2000" dirty="0" smtClean="0"/>
              <a:t> / With a few clicks you will be able to </a:t>
            </a:r>
            <a:r>
              <a:rPr lang="mr-IN" sz="2000" dirty="0" smtClean="0"/>
              <a:t>…</a:t>
            </a:r>
            <a:r>
              <a:rPr lang="en-US" sz="2000" dirty="0" smtClean="0"/>
              <a:t> / Even small businesses will be able to</a:t>
            </a:r>
            <a:r>
              <a:rPr lang="mr-IN" sz="2000" dirty="0" smtClean="0"/>
              <a:t>…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930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312" y="1086928"/>
            <a:ext cx="7642578" cy="46365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How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do you make money?</a:t>
            </a:r>
          </a:p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What do you charge? Who pays it?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Present your Business Model (B2B, B2C, ?)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 smtClean="0"/>
              <a:t>Offer data and details </a:t>
            </a:r>
            <a:r>
              <a:rPr lang="en-GB" sz="2000" dirty="0" smtClean="0"/>
              <a:t>(as much as possible)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Revenue or Business Model</a:t>
            </a:r>
            <a:endParaRPr lang="en-US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3968578" y="1382357"/>
            <a:ext cx="1489067" cy="7823200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6311" y="4786491"/>
            <a:ext cx="7044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are based on a X2X model </a:t>
            </a:r>
            <a:r>
              <a:rPr lang="mr-IN" sz="2000" dirty="0" smtClean="0"/>
              <a:t>…</a:t>
            </a:r>
            <a:r>
              <a:rPr lang="en-US" sz="2000" dirty="0" smtClean="0"/>
              <a:t> / We focus on consumers that</a:t>
            </a:r>
            <a:r>
              <a:rPr lang="mr-IN" sz="2000" dirty="0" smtClean="0"/>
              <a:t>…</a:t>
            </a:r>
            <a:r>
              <a:rPr lang="en-US" sz="2000" dirty="0" smtClean="0"/>
              <a:t> / We target businesses based on a monthl</a:t>
            </a:r>
            <a:r>
              <a:rPr lang="en-US" sz="2000" dirty="0" smtClean="0"/>
              <a:t>y subscription model </a:t>
            </a:r>
            <a:r>
              <a:rPr lang="mr-IN" sz="2000" dirty="0" smtClean="0"/>
              <a:t>…</a:t>
            </a:r>
            <a:r>
              <a:rPr lang="en-US" sz="2000" dirty="0" smtClean="0"/>
              <a:t>/ We facilitate sales and we keep a % for every sale</a:t>
            </a:r>
            <a:r>
              <a:rPr lang="mr-IN" sz="2000" dirty="0" smtClean="0"/>
              <a:t>…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11677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471" y="981429"/>
            <a:ext cx="8069529" cy="3642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Who else is out there?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(use Visuals)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Competitors in the same space</a:t>
            </a:r>
            <a:endParaRPr lang="en-GB" sz="3200" dirty="0" smtClean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Alternative solutions </a:t>
            </a:r>
            <a:endParaRPr lang="en-GB" sz="3200" dirty="0" smtClean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Describe your strengths</a:t>
            </a:r>
            <a:endParaRPr lang="en-GB" sz="3200" dirty="0"/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/>
              <a:t>What’s your pricing strategy against others</a:t>
            </a:r>
            <a:endParaRPr lang="en-GB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Competition</a:t>
            </a:r>
            <a:endParaRPr lang="en-US" dirty="0"/>
          </a:p>
        </p:txBody>
      </p:sp>
      <p:sp>
        <p:nvSpPr>
          <p:cNvPr id="5" name="Freeform 496"/>
          <p:cNvSpPr>
            <a:spLocks noEditPoints="1"/>
          </p:cNvSpPr>
          <p:nvPr/>
        </p:nvSpPr>
        <p:spPr bwMode="auto">
          <a:xfrm rot="5400000">
            <a:off x="3977042" y="1436940"/>
            <a:ext cx="1449562" cy="7823200"/>
          </a:xfrm>
          <a:custGeom>
            <a:avLst/>
            <a:gdLst>
              <a:gd name="T0" fmla="*/ 453 w 579"/>
              <a:gd name="T1" fmla="*/ 2 h 1040"/>
              <a:gd name="T2" fmla="*/ 400 w 579"/>
              <a:gd name="T3" fmla="*/ 2 h 1040"/>
              <a:gd name="T4" fmla="*/ 281 w 579"/>
              <a:gd name="T5" fmla="*/ 14 h 1040"/>
              <a:gd name="T6" fmla="*/ 134 w 579"/>
              <a:gd name="T7" fmla="*/ 19 h 1040"/>
              <a:gd name="T8" fmla="*/ 59 w 579"/>
              <a:gd name="T9" fmla="*/ 29 h 1040"/>
              <a:gd name="T10" fmla="*/ 59 w 579"/>
              <a:gd name="T11" fmla="*/ 28 h 1040"/>
              <a:gd name="T12" fmla="*/ 59 w 579"/>
              <a:gd name="T13" fmla="*/ 26 h 1040"/>
              <a:gd name="T14" fmla="*/ 59 w 579"/>
              <a:gd name="T15" fmla="*/ 26 h 1040"/>
              <a:gd name="T16" fmla="*/ 59 w 579"/>
              <a:gd name="T17" fmla="*/ 27 h 1040"/>
              <a:gd name="T18" fmla="*/ 59 w 579"/>
              <a:gd name="T19" fmla="*/ 33 h 1040"/>
              <a:gd name="T20" fmla="*/ 57 w 579"/>
              <a:gd name="T21" fmla="*/ 26 h 1040"/>
              <a:gd name="T22" fmla="*/ 57 w 579"/>
              <a:gd name="T23" fmla="*/ 28 h 1040"/>
              <a:gd name="T24" fmla="*/ 56 w 579"/>
              <a:gd name="T25" fmla="*/ 31 h 1040"/>
              <a:gd name="T26" fmla="*/ 56 w 579"/>
              <a:gd name="T27" fmla="*/ 33 h 1040"/>
              <a:gd name="T28" fmla="*/ 54 w 579"/>
              <a:gd name="T29" fmla="*/ 36 h 1040"/>
              <a:gd name="T30" fmla="*/ 59 w 579"/>
              <a:gd name="T31" fmla="*/ 31 h 1040"/>
              <a:gd name="T32" fmla="*/ 59 w 579"/>
              <a:gd name="T33" fmla="*/ 31 h 1040"/>
              <a:gd name="T34" fmla="*/ 55 w 579"/>
              <a:gd name="T35" fmla="*/ 28 h 1040"/>
              <a:gd name="T36" fmla="*/ 55 w 579"/>
              <a:gd name="T37" fmla="*/ 27 h 1040"/>
              <a:gd name="T38" fmla="*/ 578 w 579"/>
              <a:gd name="T39" fmla="*/ 337 h 1040"/>
              <a:gd name="T40" fmla="*/ 566 w 579"/>
              <a:gd name="T41" fmla="*/ 998 h 1040"/>
              <a:gd name="T42" fmla="*/ 324 w 579"/>
              <a:gd name="T43" fmla="*/ 1039 h 1040"/>
              <a:gd name="T44" fmla="*/ 51 w 579"/>
              <a:gd name="T45" fmla="*/ 1020 h 1040"/>
              <a:gd name="T46" fmla="*/ 17 w 579"/>
              <a:gd name="T47" fmla="*/ 996 h 1040"/>
              <a:gd name="T48" fmla="*/ 0 w 579"/>
              <a:gd name="T49" fmla="*/ 657 h 1040"/>
              <a:gd name="T50" fmla="*/ 5 w 579"/>
              <a:gd name="T51" fmla="*/ 350 h 1040"/>
              <a:gd name="T52" fmla="*/ 9 w 579"/>
              <a:gd name="T53" fmla="*/ 238 h 1040"/>
              <a:gd name="T54" fmla="*/ 16 w 579"/>
              <a:gd name="T55" fmla="*/ 68 h 1040"/>
              <a:gd name="T56" fmla="*/ 16 w 579"/>
              <a:gd name="T57" fmla="*/ 62 h 1040"/>
              <a:gd name="T58" fmla="*/ 16 w 579"/>
              <a:gd name="T59" fmla="*/ 57 h 1040"/>
              <a:gd name="T60" fmla="*/ 21 w 579"/>
              <a:gd name="T61" fmla="*/ 50 h 1040"/>
              <a:gd name="T62" fmla="*/ 30 w 579"/>
              <a:gd name="T63" fmla="*/ 49 h 1040"/>
              <a:gd name="T64" fmla="*/ 35 w 579"/>
              <a:gd name="T65" fmla="*/ 57 h 1040"/>
              <a:gd name="T66" fmla="*/ 34 w 579"/>
              <a:gd name="T67" fmla="*/ 63 h 1040"/>
              <a:gd name="T68" fmla="*/ 33 w 579"/>
              <a:gd name="T69" fmla="*/ 69 h 1040"/>
              <a:gd name="T70" fmla="*/ 17 w 579"/>
              <a:gd name="T71" fmla="*/ 482 h 1040"/>
              <a:gd name="T72" fmla="*/ 18 w 579"/>
              <a:gd name="T73" fmla="*/ 806 h 1040"/>
              <a:gd name="T74" fmla="*/ 33 w 579"/>
              <a:gd name="T75" fmla="*/ 996 h 1040"/>
              <a:gd name="T76" fmla="*/ 279 w 579"/>
              <a:gd name="T77" fmla="*/ 1025 h 1040"/>
              <a:gd name="T78" fmla="*/ 539 w 579"/>
              <a:gd name="T79" fmla="*/ 1001 h 1040"/>
              <a:gd name="T80" fmla="*/ 554 w 579"/>
              <a:gd name="T81" fmla="*/ 938 h 1040"/>
              <a:gd name="T82" fmla="*/ 565 w 579"/>
              <a:gd name="T83" fmla="*/ 292 h 1040"/>
              <a:gd name="T84" fmla="*/ 552 w 579"/>
              <a:gd name="T85" fmla="*/ 39 h 1040"/>
              <a:gd name="T86" fmla="*/ 378 w 579"/>
              <a:gd name="T87" fmla="*/ 13 h 1040"/>
              <a:gd name="T88" fmla="*/ 245 w 579"/>
              <a:gd name="T89" fmla="*/ 18 h 1040"/>
              <a:gd name="T90" fmla="*/ 60 w 579"/>
              <a:gd name="T91" fmla="*/ 33 h 1040"/>
              <a:gd name="T92" fmla="*/ 59 w 579"/>
              <a:gd name="T93" fmla="*/ 33 h 1040"/>
              <a:gd name="T94" fmla="*/ 258 w 579"/>
              <a:gd name="T95" fmla="*/ 14 h 1040"/>
              <a:gd name="T96" fmla="*/ 295 w 579"/>
              <a:gd name="T97" fmla="*/ 10 h 1040"/>
              <a:gd name="T98" fmla="*/ 200 w 579"/>
              <a:gd name="T99" fmla="*/ 15 h 1040"/>
              <a:gd name="T100" fmla="*/ 349 w 579"/>
              <a:gd name="T101" fmla="*/ 6 h 1040"/>
              <a:gd name="T102" fmla="*/ 194 w 579"/>
              <a:gd name="T103" fmla="*/ 14 h 1040"/>
              <a:gd name="T104" fmla="*/ 254 w 579"/>
              <a:gd name="T105" fmla="*/ 9 h 1040"/>
              <a:gd name="T106" fmla="*/ 62 w 579"/>
              <a:gd name="T107" fmla="*/ 26 h 1040"/>
              <a:gd name="T108" fmla="*/ 257 w 579"/>
              <a:gd name="T109" fmla="*/ 8 h 1040"/>
              <a:gd name="T110" fmla="*/ 325 w 579"/>
              <a:gd name="T111" fmla="*/ 4 h 1040"/>
              <a:gd name="T112" fmla="*/ 462 w 579"/>
              <a:gd name="T113" fmla="*/ 4 h 1040"/>
              <a:gd name="T114" fmla="*/ 570 w 579"/>
              <a:gd name="T115" fmla="*/ 67 h 1040"/>
              <a:gd name="T116" fmla="*/ 578 w 579"/>
              <a:gd name="T117" fmla="*/ 280 h 1040"/>
              <a:gd name="T118" fmla="*/ 251 w 579"/>
              <a:gd name="T119" fmla="*/ 9 h 1040"/>
              <a:gd name="T120" fmla="*/ 324 w 579"/>
              <a:gd name="T121" fmla="*/ 5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79" h="1040">
                <a:moveTo>
                  <a:pt x="559" y="90"/>
                </a:moveTo>
                <a:cubicBezTo>
                  <a:pt x="558" y="80"/>
                  <a:pt x="558" y="80"/>
                  <a:pt x="558" y="80"/>
                </a:cubicBezTo>
                <a:cubicBezTo>
                  <a:pt x="558" y="81"/>
                  <a:pt x="558" y="87"/>
                  <a:pt x="559" y="90"/>
                </a:cubicBezTo>
                <a:close/>
                <a:moveTo>
                  <a:pt x="453" y="2"/>
                </a:moveTo>
                <a:cubicBezTo>
                  <a:pt x="452" y="2"/>
                  <a:pt x="461" y="3"/>
                  <a:pt x="464" y="3"/>
                </a:cubicBezTo>
                <a:cubicBezTo>
                  <a:pt x="461" y="3"/>
                  <a:pt x="458" y="2"/>
                  <a:pt x="453" y="2"/>
                </a:cubicBezTo>
                <a:close/>
                <a:moveTo>
                  <a:pt x="436" y="1"/>
                </a:moveTo>
                <a:cubicBezTo>
                  <a:pt x="439" y="1"/>
                  <a:pt x="447" y="2"/>
                  <a:pt x="448" y="2"/>
                </a:cubicBezTo>
                <a:cubicBezTo>
                  <a:pt x="446" y="1"/>
                  <a:pt x="436" y="1"/>
                  <a:pt x="436" y="1"/>
                </a:cubicBezTo>
                <a:close/>
                <a:moveTo>
                  <a:pt x="400" y="2"/>
                </a:moveTo>
                <a:cubicBezTo>
                  <a:pt x="396" y="2"/>
                  <a:pt x="389" y="2"/>
                  <a:pt x="388" y="2"/>
                </a:cubicBezTo>
                <a:cubicBezTo>
                  <a:pt x="391" y="2"/>
                  <a:pt x="398" y="2"/>
                  <a:pt x="400" y="2"/>
                </a:cubicBezTo>
                <a:close/>
                <a:moveTo>
                  <a:pt x="358" y="1"/>
                </a:moveTo>
                <a:cubicBezTo>
                  <a:pt x="367" y="0"/>
                  <a:pt x="374" y="0"/>
                  <a:pt x="378" y="0"/>
                </a:cubicBezTo>
                <a:cubicBezTo>
                  <a:pt x="371" y="0"/>
                  <a:pt x="361" y="0"/>
                  <a:pt x="358" y="1"/>
                </a:cubicBezTo>
                <a:close/>
                <a:moveTo>
                  <a:pt x="281" y="14"/>
                </a:moveTo>
                <a:cubicBezTo>
                  <a:pt x="288" y="14"/>
                  <a:pt x="309" y="12"/>
                  <a:pt x="320" y="12"/>
                </a:cubicBezTo>
                <a:cubicBezTo>
                  <a:pt x="308" y="12"/>
                  <a:pt x="293" y="13"/>
                  <a:pt x="281" y="14"/>
                </a:cubicBezTo>
                <a:close/>
                <a:moveTo>
                  <a:pt x="278" y="9"/>
                </a:moveTo>
                <a:cubicBezTo>
                  <a:pt x="268" y="10"/>
                  <a:pt x="268" y="10"/>
                  <a:pt x="268" y="10"/>
                </a:cubicBezTo>
                <a:cubicBezTo>
                  <a:pt x="263" y="10"/>
                  <a:pt x="237" y="12"/>
                  <a:pt x="239" y="12"/>
                </a:cubicBezTo>
                <a:cubicBezTo>
                  <a:pt x="256" y="10"/>
                  <a:pt x="279" y="9"/>
                  <a:pt x="292" y="9"/>
                </a:cubicBezTo>
                <a:cubicBezTo>
                  <a:pt x="287" y="9"/>
                  <a:pt x="283" y="9"/>
                  <a:pt x="278" y="9"/>
                </a:cubicBezTo>
                <a:close/>
                <a:moveTo>
                  <a:pt x="134" y="19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7" y="20"/>
                  <a:pt x="128" y="20"/>
                </a:cubicBezTo>
                <a:cubicBezTo>
                  <a:pt x="133" y="19"/>
                  <a:pt x="134" y="19"/>
                  <a:pt x="134" y="19"/>
                </a:cubicBez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59" y="29"/>
                  <a:pt x="60" y="28"/>
                  <a:pt x="60" y="28"/>
                </a:cubicBezTo>
                <a:cubicBezTo>
                  <a:pt x="68" y="27"/>
                  <a:pt x="68" y="27"/>
                  <a:pt x="68" y="27"/>
                </a:cubicBezTo>
                <a:lnTo>
                  <a:pt x="59" y="28"/>
                </a:lnTo>
                <a:close/>
                <a:moveTo>
                  <a:pt x="59" y="28"/>
                </a:move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8"/>
                  <a:pt x="59" y="28"/>
                  <a:pt x="59" y="28"/>
                </a:cubicBezTo>
                <a:close/>
                <a:moveTo>
                  <a:pt x="58" y="29"/>
                </a:moveTo>
                <a:cubicBezTo>
                  <a:pt x="59" y="29"/>
                  <a:pt x="59" y="29"/>
                  <a:pt x="59" y="28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8" y="29"/>
                  <a:pt x="58" y="29"/>
                </a:cubicBezTo>
                <a:close/>
                <a:moveTo>
                  <a:pt x="59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60" y="26"/>
                  <a:pt x="60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9" y="26"/>
                  <a:pt x="59" y="26"/>
                </a:cubicBezTo>
                <a:close/>
                <a:moveTo>
                  <a:pt x="59" y="32"/>
                </a:moveTo>
                <a:cubicBezTo>
                  <a:pt x="59" y="32"/>
                  <a:pt x="60" y="32"/>
                  <a:pt x="60" y="32"/>
                </a:cubicBezTo>
                <a:cubicBezTo>
                  <a:pt x="60" y="32"/>
                  <a:pt x="59" y="32"/>
                  <a:pt x="59" y="32"/>
                </a:cubicBezTo>
                <a:close/>
                <a:moveTo>
                  <a:pt x="59" y="27"/>
                </a:moveTo>
                <a:cubicBezTo>
                  <a:pt x="59" y="27"/>
                  <a:pt x="59" y="27"/>
                  <a:pt x="59" y="27"/>
                </a:cubicBezTo>
                <a:cubicBezTo>
                  <a:pt x="59" y="27"/>
                  <a:pt x="59" y="27"/>
                  <a:pt x="59" y="27"/>
                </a:cubicBezTo>
                <a:close/>
                <a:moveTo>
                  <a:pt x="58" y="26"/>
                </a:moveTo>
                <a:cubicBezTo>
                  <a:pt x="59" y="26"/>
                  <a:pt x="59" y="26"/>
                  <a:pt x="59" y="26"/>
                </a:cubicBezTo>
                <a:cubicBezTo>
                  <a:pt x="59" y="26"/>
                  <a:pt x="58" y="26"/>
                  <a:pt x="58" y="26"/>
                </a:cubicBezTo>
                <a:close/>
                <a:moveTo>
                  <a:pt x="59" y="34"/>
                </a:moveTo>
                <a:cubicBezTo>
                  <a:pt x="59" y="34"/>
                  <a:pt x="59" y="34"/>
                  <a:pt x="59" y="33"/>
                </a:cubicBezTo>
                <a:cubicBezTo>
                  <a:pt x="59" y="33"/>
                  <a:pt x="59" y="33"/>
                  <a:pt x="59" y="34"/>
                </a:cubicBezTo>
                <a:close/>
                <a:moveTo>
                  <a:pt x="59" y="32"/>
                </a:moveTo>
                <a:cubicBezTo>
                  <a:pt x="59" y="32"/>
                  <a:pt x="58" y="32"/>
                  <a:pt x="58" y="32"/>
                </a:cubicBezTo>
                <a:cubicBezTo>
                  <a:pt x="58" y="32"/>
                  <a:pt x="59" y="32"/>
                  <a:pt x="59" y="32"/>
                </a:cubicBezTo>
                <a:close/>
                <a:moveTo>
                  <a:pt x="58" y="26"/>
                </a:moveTo>
                <a:cubicBezTo>
                  <a:pt x="58" y="26"/>
                  <a:pt x="58" y="26"/>
                  <a:pt x="57" y="26"/>
                </a:cubicBezTo>
                <a:cubicBezTo>
                  <a:pt x="58" y="26"/>
                  <a:pt x="58" y="27"/>
                  <a:pt x="58" y="26"/>
                </a:cubicBezTo>
                <a:close/>
                <a:moveTo>
                  <a:pt x="57" y="29"/>
                </a:moveTo>
                <a:cubicBezTo>
                  <a:pt x="58" y="29"/>
                  <a:pt x="58" y="29"/>
                  <a:pt x="58" y="29"/>
                </a:cubicBezTo>
                <a:cubicBezTo>
                  <a:pt x="58" y="29"/>
                  <a:pt x="57" y="29"/>
                  <a:pt x="57" y="29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7" y="28"/>
                </a:move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28"/>
                  <a:pt x="57" y="28"/>
                  <a:pt x="57" y="28"/>
                </a:cubicBezTo>
                <a:close/>
                <a:moveTo>
                  <a:pt x="56" y="31"/>
                </a:moveTo>
                <a:cubicBezTo>
                  <a:pt x="57" y="31"/>
                  <a:pt x="57" y="31"/>
                  <a:pt x="56" y="31"/>
                </a:cubicBezTo>
                <a:close/>
                <a:moveTo>
                  <a:pt x="55" y="33"/>
                </a:move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5" y="33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3"/>
                </a:cubicBezTo>
                <a:lnTo>
                  <a:pt x="56" y="34"/>
                </a:lnTo>
                <a:close/>
                <a:moveTo>
                  <a:pt x="56" y="36"/>
                </a:moveTo>
                <a:cubicBezTo>
                  <a:pt x="56" y="36"/>
                  <a:pt x="55" y="36"/>
                  <a:pt x="55" y="36"/>
                </a:cubicBezTo>
                <a:cubicBezTo>
                  <a:pt x="56" y="36"/>
                  <a:pt x="56" y="36"/>
                  <a:pt x="56" y="36"/>
                </a:cubicBezTo>
                <a:close/>
                <a:moveTo>
                  <a:pt x="54" y="36"/>
                </a:moveTo>
                <a:cubicBezTo>
                  <a:pt x="54" y="36"/>
                  <a:pt x="54" y="36"/>
                  <a:pt x="54" y="36"/>
                </a:cubicBezTo>
                <a:close/>
                <a:moveTo>
                  <a:pt x="192" y="23"/>
                </a:moveTo>
                <a:cubicBezTo>
                  <a:pt x="199" y="23"/>
                  <a:pt x="208" y="22"/>
                  <a:pt x="214" y="22"/>
                </a:cubicBezTo>
                <a:cubicBezTo>
                  <a:pt x="222" y="21"/>
                  <a:pt x="222" y="21"/>
                  <a:pt x="222" y="21"/>
                </a:cubicBezTo>
                <a:cubicBezTo>
                  <a:pt x="210" y="22"/>
                  <a:pt x="200" y="22"/>
                  <a:pt x="192" y="23"/>
                </a:cubicBezTo>
                <a:close/>
                <a:moveTo>
                  <a:pt x="59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60" y="31"/>
                  <a:pt x="60" y="31"/>
                </a:cubicBezTo>
                <a:cubicBezTo>
                  <a:pt x="59" y="31"/>
                  <a:pt x="58" y="31"/>
                  <a:pt x="57" y="31"/>
                </a:cubicBezTo>
                <a:cubicBezTo>
                  <a:pt x="58" y="31"/>
                  <a:pt x="58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58" y="27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9" y="27"/>
                  <a:pt x="58" y="27"/>
                  <a:pt x="58" y="27"/>
                </a:cubicBezTo>
                <a:close/>
                <a:moveTo>
                  <a:pt x="55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6" y="28"/>
                  <a:pt x="56" y="27"/>
                </a:cubicBezTo>
                <a:cubicBezTo>
                  <a:pt x="56" y="27"/>
                  <a:pt x="56" y="28"/>
                  <a:pt x="56" y="28"/>
                </a:cubicBezTo>
                <a:cubicBezTo>
                  <a:pt x="57" y="27"/>
                  <a:pt x="58" y="28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8"/>
                  <a:pt x="54" y="27"/>
                  <a:pt x="54" y="28"/>
                </a:cubicBezTo>
                <a:cubicBezTo>
                  <a:pt x="54" y="28"/>
                  <a:pt x="54" y="28"/>
                  <a:pt x="55" y="28"/>
                </a:cubicBezTo>
                <a:close/>
                <a:moveTo>
                  <a:pt x="56" y="34"/>
                </a:move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578" y="337"/>
                </a:moveTo>
                <a:cubicBezTo>
                  <a:pt x="579" y="495"/>
                  <a:pt x="576" y="661"/>
                  <a:pt x="571" y="820"/>
                </a:cubicBezTo>
                <a:cubicBezTo>
                  <a:pt x="568" y="940"/>
                  <a:pt x="568" y="940"/>
                  <a:pt x="568" y="940"/>
                </a:cubicBezTo>
                <a:cubicBezTo>
                  <a:pt x="567" y="952"/>
                  <a:pt x="567" y="963"/>
                  <a:pt x="567" y="974"/>
                </a:cubicBezTo>
                <a:cubicBezTo>
                  <a:pt x="566" y="994"/>
                  <a:pt x="566" y="994"/>
                  <a:pt x="566" y="994"/>
                </a:cubicBezTo>
                <a:cubicBezTo>
                  <a:pt x="566" y="995"/>
                  <a:pt x="566" y="995"/>
                  <a:pt x="566" y="995"/>
                </a:cubicBezTo>
                <a:cubicBezTo>
                  <a:pt x="566" y="996"/>
                  <a:pt x="566" y="997"/>
                  <a:pt x="566" y="998"/>
                </a:cubicBezTo>
                <a:cubicBezTo>
                  <a:pt x="565" y="999"/>
                  <a:pt x="565" y="1000"/>
                  <a:pt x="564" y="1001"/>
                </a:cubicBezTo>
                <a:cubicBezTo>
                  <a:pt x="563" y="1004"/>
                  <a:pt x="560" y="1006"/>
                  <a:pt x="559" y="1007"/>
                </a:cubicBezTo>
                <a:cubicBezTo>
                  <a:pt x="555" y="1010"/>
                  <a:pt x="552" y="1011"/>
                  <a:pt x="548" y="1013"/>
                </a:cubicBezTo>
                <a:cubicBezTo>
                  <a:pt x="535" y="1019"/>
                  <a:pt x="521" y="1021"/>
                  <a:pt x="507" y="1024"/>
                </a:cubicBezTo>
                <a:cubicBezTo>
                  <a:pt x="479" y="1029"/>
                  <a:pt x="452" y="1031"/>
                  <a:pt x="431" y="1033"/>
                </a:cubicBezTo>
                <a:cubicBezTo>
                  <a:pt x="397" y="1036"/>
                  <a:pt x="360" y="1038"/>
                  <a:pt x="324" y="1039"/>
                </a:cubicBezTo>
                <a:cubicBezTo>
                  <a:pt x="309" y="1039"/>
                  <a:pt x="295" y="1039"/>
                  <a:pt x="281" y="1039"/>
                </a:cubicBezTo>
                <a:cubicBezTo>
                  <a:pt x="264" y="1040"/>
                  <a:pt x="264" y="1040"/>
                  <a:pt x="264" y="1040"/>
                </a:cubicBezTo>
                <a:cubicBezTo>
                  <a:pt x="241" y="1040"/>
                  <a:pt x="217" y="1039"/>
                  <a:pt x="193" y="1038"/>
                </a:cubicBezTo>
                <a:cubicBezTo>
                  <a:pt x="179" y="1037"/>
                  <a:pt x="168" y="1037"/>
                  <a:pt x="156" y="1036"/>
                </a:cubicBezTo>
                <a:cubicBezTo>
                  <a:pt x="135" y="1034"/>
                  <a:pt x="112" y="1032"/>
                  <a:pt x="87" y="1028"/>
                </a:cubicBezTo>
                <a:cubicBezTo>
                  <a:pt x="75" y="1026"/>
                  <a:pt x="63" y="1024"/>
                  <a:pt x="51" y="1020"/>
                </a:cubicBezTo>
                <a:cubicBezTo>
                  <a:pt x="45" y="1019"/>
                  <a:pt x="39" y="1017"/>
                  <a:pt x="33" y="1013"/>
                </a:cubicBezTo>
                <a:cubicBezTo>
                  <a:pt x="30" y="1012"/>
                  <a:pt x="27" y="1010"/>
                  <a:pt x="24" y="1007"/>
                </a:cubicBezTo>
                <a:cubicBezTo>
                  <a:pt x="22" y="1006"/>
                  <a:pt x="21" y="1004"/>
                  <a:pt x="19" y="1002"/>
                </a:cubicBezTo>
                <a:cubicBezTo>
                  <a:pt x="19" y="1001"/>
                  <a:pt x="18" y="1000"/>
                  <a:pt x="18" y="999"/>
                </a:cubicBezTo>
                <a:cubicBezTo>
                  <a:pt x="18" y="999"/>
                  <a:pt x="18" y="998"/>
                  <a:pt x="17" y="997"/>
                </a:cubicBezTo>
                <a:cubicBezTo>
                  <a:pt x="17" y="997"/>
                  <a:pt x="17" y="996"/>
                  <a:pt x="17" y="996"/>
                </a:cubicBezTo>
                <a:cubicBezTo>
                  <a:pt x="15" y="984"/>
                  <a:pt x="14" y="971"/>
                  <a:pt x="13" y="960"/>
                </a:cubicBezTo>
                <a:cubicBezTo>
                  <a:pt x="11" y="941"/>
                  <a:pt x="11" y="941"/>
                  <a:pt x="11" y="941"/>
                </a:cubicBezTo>
                <a:cubicBezTo>
                  <a:pt x="9" y="920"/>
                  <a:pt x="7" y="891"/>
                  <a:pt x="6" y="869"/>
                </a:cubicBezTo>
                <a:cubicBezTo>
                  <a:pt x="5" y="857"/>
                  <a:pt x="5" y="845"/>
                  <a:pt x="4" y="833"/>
                </a:cubicBezTo>
                <a:cubicBezTo>
                  <a:pt x="3" y="807"/>
                  <a:pt x="2" y="783"/>
                  <a:pt x="2" y="762"/>
                </a:cubicBezTo>
                <a:cubicBezTo>
                  <a:pt x="1" y="735"/>
                  <a:pt x="0" y="691"/>
                  <a:pt x="0" y="657"/>
                </a:cubicBezTo>
                <a:cubicBezTo>
                  <a:pt x="0" y="655"/>
                  <a:pt x="0" y="654"/>
                  <a:pt x="0" y="653"/>
                </a:cubicBezTo>
                <a:cubicBezTo>
                  <a:pt x="0" y="628"/>
                  <a:pt x="0" y="603"/>
                  <a:pt x="0" y="579"/>
                </a:cubicBezTo>
                <a:cubicBezTo>
                  <a:pt x="0" y="575"/>
                  <a:pt x="0" y="575"/>
                  <a:pt x="0" y="572"/>
                </a:cubicBezTo>
                <a:cubicBezTo>
                  <a:pt x="1" y="540"/>
                  <a:pt x="1" y="540"/>
                  <a:pt x="1" y="540"/>
                </a:cubicBezTo>
                <a:cubicBezTo>
                  <a:pt x="2" y="493"/>
                  <a:pt x="2" y="459"/>
                  <a:pt x="3" y="420"/>
                </a:cubicBezTo>
                <a:cubicBezTo>
                  <a:pt x="3" y="398"/>
                  <a:pt x="4" y="373"/>
                  <a:pt x="5" y="350"/>
                </a:cubicBezTo>
                <a:cubicBezTo>
                  <a:pt x="5" y="331"/>
                  <a:pt x="5" y="331"/>
                  <a:pt x="5" y="331"/>
                </a:cubicBezTo>
                <a:cubicBezTo>
                  <a:pt x="6" y="316"/>
                  <a:pt x="6" y="316"/>
                  <a:pt x="6" y="316"/>
                </a:cubicBezTo>
                <a:cubicBezTo>
                  <a:pt x="6" y="302"/>
                  <a:pt x="6" y="302"/>
                  <a:pt x="6" y="302"/>
                </a:cubicBezTo>
                <a:cubicBezTo>
                  <a:pt x="7" y="281"/>
                  <a:pt x="7" y="281"/>
                  <a:pt x="7" y="281"/>
                </a:cubicBezTo>
                <a:cubicBezTo>
                  <a:pt x="8" y="260"/>
                  <a:pt x="8" y="260"/>
                  <a:pt x="8" y="260"/>
                </a:cubicBezTo>
                <a:cubicBezTo>
                  <a:pt x="9" y="238"/>
                  <a:pt x="9" y="238"/>
                  <a:pt x="9" y="238"/>
                </a:cubicBezTo>
                <a:cubicBezTo>
                  <a:pt x="10" y="220"/>
                  <a:pt x="10" y="203"/>
                  <a:pt x="11" y="18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5" y="89"/>
                  <a:pt x="15" y="89"/>
                  <a:pt x="15" y="89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6" y="67"/>
                  <a:pt x="16" y="67"/>
                  <a:pt x="16" y="66"/>
                </a:cubicBezTo>
                <a:cubicBezTo>
                  <a:pt x="16" y="66"/>
                  <a:pt x="17" y="64"/>
                  <a:pt x="16" y="63"/>
                </a:cubicBezTo>
                <a:cubicBezTo>
                  <a:pt x="16" y="63"/>
                  <a:pt x="16" y="63"/>
                  <a:pt x="15" y="63"/>
                </a:cubicBezTo>
                <a:cubicBezTo>
                  <a:pt x="15" y="63"/>
                  <a:pt x="16" y="63"/>
                  <a:pt x="16" y="62"/>
                </a:cubicBezTo>
                <a:cubicBezTo>
                  <a:pt x="16" y="62"/>
                  <a:pt x="16" y="61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7"/>
                  <a:pt x="16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7" y="57"/>
                  <a:pt x="17" y="55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20" y="51"/>
                  <a:pt x="20" y="50"/>
                </a:cubicBezTo>
                <a:cubicBezTo>
                  <a:pt x="20" y="50"/>
                  <a:pt x="20" y="50"/>
                  <a:pt x="21" y="50"/>
                </a:cubicBezTo>
                <a:cubicBezTo>
                  <a:pt x="21" y="50"/>
                  <a:pt x="21" y="50"/>
                  <a:pt x="22" y="49"/>
                </a:cubicBezTo>
                <a:cubicBezTo>
                  <a:pt x="22" y="49"/>
                  <a:pt x="22" y="49"/>
                  <a:pt x="23" y="49"/>
                </a:cubicBezTo>
                <a:cubicBezTo>
                  <a:pt x="23" y="48"/>
                  <a:pt x="24" y="49"/>
                  <a:pt x="24" y="48"/>
                </a:cubicBezTo>
                <a:cubicBezTo>
                  <a:pt x="25" y="48"/>
                  <a:pt x="26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9"/>
                  <a:pt x="29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1" y="50"/>
                  <a:pt x="31" y="50"/>
                </a:cubicBezTo>
                <a:cubicBezTo>
                  <a:pt x="32" y="51"/>
                  <a:pt x="33" y="52"/>
                  <a:pt x="33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5"/>
                </a:cubicBezTo>
                <a:cubicBezTo>
                  <a:pt x="35" y="55"/>
                  <a:pt x="35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5" y="58"/>
                  <a:pt x="35" y="59"/>
                </a:cubicBezTo>
                <a:cubicBezTo>
                  <a:pt x="35" y="59"/>
                  <a:pt x="35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1"/>
                  <a:pt x="35" y="62"/>
                  <a:pt x="34" y="62"/>
                </a:cubicBezTo>
                <a:cubicBezTo>
                  <a:pt x="35" y="62"/>
                  <a:pt x="35" y="63"/>
                  <a:pt x="34" y="63"/>
                </a:cubicBezTo>
                <a:cubicBezTo>
                  <a:pt x="34" y="63"/>
                  <a:pt x="34" y="63"/>
                  <a:pt x="33" y="63"/>
                </a:cubicBezTo>
                <a:cubicBezTo>
                  <a:pt x="33" y="64"/>
                  <a:pt x="35" y="65"/>
                  <a:pt x="34" y="65"/>
                </a:cubicBezTo>
                <a:cubicBezTo>
                  <a:pt x="33" y="65"/>
                  <a:pt x="33" y="66"/>
                  <a:pt x="33" y="67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9"/>
                  <a:pt x="33" y="69"/>
                  <a:pt x="33" y="69"/>
                </a:cubicBezTo>
                <a:cubicBezTo>
                  <a:pt x="33" y="69"/>
                  <a:pt x="33" y="69"/>
                  <a:pt x="33" y="69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95"/>
                  <a:pt x="31" y="114"/>
                  <a:pt x="29" y="131"/>
                </a:cubicBezTo>
                <a:cubicBezTo>
                  <a:pt x="29" y="146"/>
                  <a:pt x="28" y="161"/>
                  <a:pt x="27" y="176"/>
                </a:cubicBezTo>
                <a:cubicBezTo>
                  <a:pt x="25" y="222"/>
                  <a:pt x="24" y="268"/>
                  <a:pt x="22" y="313"/>
                </a:cubicBezTo>
                <a:cubicBezTo>
                  <a:pt x="19" y="397"/>
                  <a:pt x="19" y="397"/>
                  <a:pt x="19" y="397"/>
                </a:cubicBezTo>
                <a:cubicBezTo>
                  <a:pt x="17" y="482"/>
                  <a:pt x="17" y="482"/>
                  <a:pt x="17" y="482"/>
                </a:cubicBezTo>
                <a:cubicBezTo>
                  <a:pt x="16" y="531"/>
                  <a:pt x="16" y="531"/>
                  <a:pt x="16" y="531"/>
                </a:cubicBezTo>
                <a:cubicBezTo>
                  <a:pt x="16" y="546"/>
                  <a:pt x="16" y="546"/>
                  <a:pt x="16" y="546"/>
                </a:cubicBezTo>
                <a:cubicBezTo>
                  <a:pt x="15" y="593"/>
                  <a:pt x="15" y="593"/>
                  <a:pt x="15" y="593"/>
                </a:cubicBezTo>
                <a:cubicBezTo>
                  <a:pt x="15" y="608"/>
                  <a:pt x="15" y="622"/>
                  <a:pt x="15" y="639"/>
                </a:cubicBezTo>
                <a:cubicBezTo>
                  <a:pt x="15" y="682"/>
                  <a:pt x="16" y="742"/>
                  <a:pt x="18" y="796"/>
                </a:cubicBezTo>
                <a:cubicBezTo>
                  <a:pt x="18" y="806"/>
                  <a:pt x="18" y="806"/>
                  <a:pt x="18" y="806"/>
                </a:cubicBezTo>
                <a:cubicBezTo>
                  <a:pt x="19" y="841"/>
                  <a:pt x="21" y="874"/>
                  <a:pt x="23" y="905"/>
                </a:cubicBezTo>
                <a:cubicBezTo>
                  <a:pt x="24" y="924"/>
                  <a:pt x="26" y="946"/>
                  <a:pt x="28" y="968"/>
                </a:cubicBezTo>
                <a:cubicBezTo>
                  <a:pt x="30" y="985"/>
                  <a:pt x="30" y="985"/>
                  <a:pt x="30" y="985"/>
                </a:cubicBezTo>
                <a:cubicBezTo>
                  <a:pt x="31" y="993"/>
                  <a:pt x="31" y="993"/>
                  <a:pt x="31" y="993"/>
                </a:cubicBezTo>
                <a:cubicBezTo>
                  <a:pt x="32" y="995"/>
                  <a:pt x="32" y="994"/>
                  <a:pt x="32" y="995"/>
                </a:cubicBezTo>
                <a:cubicBezTo>
                  <a:pt x="32" y="995"/>
                  <a:pt x="32" y="996"/>
                  <a:pt x="33" y="996"/>
                </a:cubicBezTo>
                <a:cubicBezTo>
                  <a:pt x="35" y="999"/>
                  <a:pt x="39" y="1001"/>
                  <a:pt x="44" y="1003"/>
                </a:cubicBezTo>
                <a:cubicBezTo>
                  <a:pt x="48" y="1005"/>
                  <a:pt x="53" y="1006"/>
                  <a:pt x="58" y="1008"/>
                </a:cubicBezTo>
                <a:cubicBezTo>
                  <a:pt x="75" y="1012"/>
                  <a:pt x="93" y="1015"/>
                  <a:pt x="111" y="1017"/>
                </a:cubicBezTo>
                <a:cubicBezTo>
                  <a:pt x="129" y="1019"/>
                  <a:pt x="147" y="1021"/>
                  <a:pt x="165" y="1022"/>
                </a:cubicBezTo>
                <a:cubicBezTo>
                  <a:pt x="192" y="1024"/>
                  <a:pt x="221" y="1025"/>
                  <a:pt x="249" y="1025"/>
                </a:cubicBezTo>
                <a:cubicBezTo>
                  <a:pt x="259" y="1025"/>
                  <a:pt x="270" y="1025"/>
                  <a:pt x="279" y="1025"/>
                </a:cubicBezTo>
                <a:cubicBezTo>
                  <a:pt x="294" y="1025"/>
                  <a:pt x="309" y="1025"/>
                  <a:pt x="323" y="1025"/>
                </a:cubicBezTo>
                <a:cubicBezTo>
                  <a:pt x="350" y="1024"/>
                  <a:pt x="376" y="1023"/>
                  <a:pt x="403" y="1021"/>
                </a:cubicBezTo>
                <a:cubicBezTo>
                  <a:pt x="426" y="1020"/>
                  <a:pt x="451" y="1018"/>
                  <a:pt x="475" y="1014"/>
                </a:cubicBezTo>
                <a:cubicBezTo>
                  <a:pt x="483" y="1013"/>
                  <a:pt x="492" y="1012"/>
                  <a:pt x="501" y="1011"/>
                </a:cubicBezTo>
                <a:cubicBezTo>
                  <a:pt x="507" y="1010"/>
                  <a:pt x="512" y="1009"/>
                  <a:pt x="517" y="1007"/>
                </a:cubicBezTo>
                <a:cubicBezTo>
                  <a:pt x="524" y="1006"/>
                  <a:pt x="532" y="1004"/>
                  <a:pt x="539" y="1001"/>
                </a:cubicBezTo>
                <a:cubicBezTo>
                  <a:pt x="543" y="1000"/>
                  <a:pt x="546" y="999"/>
                  <a:pt x="549" y="997"/>
                </a:cubicBezTo>
                <a:cubicBezTo>
                  <a:pt x="550" y="996"/>
                  <a:pt x="550" y="996"/>
                  <a:pt x="551" y="995"/>
                </a:cubicBezTo>
                <a:cubicBezTo>
                  <a:pt x="551" y="995"/>
                  <a:pt x="551" y="995"/>
                  <a:pt x="551" y="995"/>
                </a:cubicBezTo>
                <a:cubicBezTo>
                  <a:pt x="552" y="995"/>
                  <a:pt x="552" y="994"/>
                  <a:pt x="552" y="994"/>
                </a:cubicBezTo>
                <a:cubicBezTo>
                  <a:pt x="552" y="992"/>
                  <a:pt x="552" y="992"/>
                  <a:pt x="552" y="992"/>
                </a:cubicBezTo>
                <a:cubicBezTo>
                  <a:pt x="554" y="938"/>
                  <a:pt x="554" y="938"/>
                  <a:pt x="554" y="938"/>
                </a:cubicBezTo>
                <a:cubicBezTo>
                  <a:pt x="555" y="890"/>
                  <a:pt x="557" y="845"/>
                  <a:pt x="558" y="793"/>
                </a:cubicBezTo>
                <a:cubicBezTo>
                  <a:pt x="559" y="754"/>
                  <a:pt x="560" y="713"/>
                  <a:pt x="561" y="669"/>
                </a:cubicBezTo>
                <a:cubicBezTo>
                  <a:pt x="562" y="615"/>
                  <a:pt x="563" y="557"/>
                  <a:pt x="564" y="499"/>
                </a:cubicBezTo>
                <a:cubicBezTo>
                  <a:pt x="565" y="437"/>
                  <a:pt x="565" y="375"/>
                  <a:pt x="565" y="314"/>
                </a:cubicBezTo>
                <a:cubicBezTo>
                  <a:pt x="565" y="312"/>
                  <a:pt x="565" y="309"/>
                  <a:pt x="565" y="304"/>
                </a:cubicBezTo>
                <a:cubicBezTo>
                  <a:pt x="565" y="298"/>
                  <a:pt x="565" y="300"/>
                  <a:pt x="565" y="292"/>
                </a:cubicBezTo>
                <a:cubicBezTo>
                  <a:pt x="565" y="287"/>
                  <a:pt x="565" y="290"/>
                  <a:pt x="565" y="286"/>
                </a:cubicBezTo>
                <a:cubicBezTo>
                  <a:pt x="565" y="233"/>
                  <a:pt x="564" y="181"/>
                  <a:pt x="562" y="133"/>
                </a:cubicBezTo>
                <a:cubicBezTo>
                  <a:pt x="561" y="124"/>
                  <a:pt x="562" y="132"/>
                  <a:pt x="562" y="126"/>
                </a:cubicBezTo>
                <a:cubicBezTo>
                  <a:pt x="561" y="112"/>
                  <a:pt x="560" y="94"/>
                  <a:pt x="558" y="76"/>
                </a:cubicBezTo>
                <a:cubicBezTo>
                  <a:pt x="558" y="67"/>
                  <a:pt x="557" y="58"/>
                  <a:pt x="555" y="50"/>
                </a:cubicBezTo>
                <a:cubicBezTo>
                  <a:pt x="554" y="45"/>
                  <a:pt x="553" y="41"/>
                  <a:pt x="552" y="39"/>
                </a:cubicBezTo>
                <a:cubicBezTo>
                  <a:pt x="550" y="37"/>
                  <a:pt x="547" y="35"/>
                  <a:pt x="544" y="33"/>
                </a:cubicBezTo>
                <a:cubicBezTo>
                  <a:pt x="534" y="26"/>
                  <a:pt x="518" y="23"/>
                  <a:pt x="505" y="20"/>
                </a:cubicBezTo>
                <a:cubicBezTo>
                  <a:pt x="501" y="20"/>
                  <a:pt x="503" y="20"/>
                  <a:pt x="500" y="20"/>
                </a:cubicBezTo>
                <a:cubicBezTo>
                  <a:pt x="496" y="19"/>
                  <a:pt x="499" y="19"/>
                  <a:pt x="495" y="19"/>
                </a:cubicBezTo>
                <a:cubicBezTo>
                  <a:pt x="495" y="19"/>
                  <a:pt x="487" y="18"/>
                  <a:pt x="484" y="17"/>
                </a:cubicBezTo>
                <a:cubicBezTo>
                  <a:pt x="449" y="13"/>
                  <a:pt x="414" y="13"/>
                  <a:pt x="378" y="13"/>
                </a:cubicBezTo>
                <a:cubicBezTo>
                  <a:pt x="372" y="13"/>
                  <a:pt x="372" y="13"/>
                  <a:pt x="362" y="13"/>
                </a:cubicBezTo>
                <a:cubicBezTo>
                  <a:pt x="354" y="13"/>
                  <a:pt x="355" y="13"/>
                  <a:pt x="348" y="13"/>
                </a:cubicBezTo>
                <a:cubicBezTo>
                  <a:pt x="347" y="13"/>
                  <a:pt x="338" y="13"/>
                  <a:pt x="337" y="13"/>
                </a:cubicBezTo>
                <a:cubicBezTo>
                  <a:pt x="336" y="13"/>
                  <a:pt x="338" y="13"/>
                  <a:pt x="336" y="13"/>
                </a:cubicBezTo>
                <a:cubicBezTo>
                  <a:pt x="330" y="13"/>
                  <a:pt x="308" y="14"/>
                  <a:pt x="296" y="15"/>
                </a:cubicBezTo>
                <a:cubicBezTo>
                  <a:pt x="281" y="16"/>
                  <a:pt x="264" y="16"/>
                  <a:pt x="245" y="18"/>
                </a:cubicBezTo>
                <a:cubicBezTo>
                  <a:pt x="263" y="16"/>
                  <a:pt x="277" y="15"/>
                  <a:pt x="282" y="15"/>
                </a:cubicBezTo>
                <a:cubicBezTo>
                  <a:pt x="264" y="15"/>
                  <a:pt x="232" y="17"/>
                  <a:pt x="215" y="18"/>
                </a:cubicBezTo>
                <a:cubicBezTo>
                  <a:pt x="174" y="21"/>
                  <a:pt x="123" y="26"/>
                  <a:pt x="76" y="31"/>
                </a:cubicBezTo>
                <a:cubicBezTo>
                  <a:pt x="73" y="31"/>
                  <a:pt x="71" y="31"/>
                  <a:pt x="7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3"/>
                  <a:pt x="57" y="33"/>
                  <a:pt x="56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3" y="32"/>
                  <a:pt x="63" y="32"/>
                  <a:pt x="63" y="32"/>
                </a:cubicBezTo>
                <a:cubicBezTo>
                  <a:pt x="109" y="27"/>
                  <a:pt x="155" y="23"/>
                  <a:pt x="201" y="19"/>
                </a:cubicBezTo>
                <a:cubicBezTo>
                  <a:pt x="222" y="18"/>
                  <a:pt x="276" y="14"/>
                  <a:pt x="307" y="13"/>
                </a:cubicBezTo>
                <a:cubicBezTo>
                  <a:pt x="326" y="12"/>
                  <a:pt x="336" y="11"/>
                  <a:pt x="327" y="11"/>
                </a:cubicBezTo>
                <a:cubicBezTo>
                  <a:pt x="302" y="12"/>
                  <a:pt x="281" y="13"/>
                  <a:pt x="258" y="14"/>
                </a:cubicBezTo>
                <a:cubicBezTo>
                  <a:pt x="254" y="14"/>
                  <a:pt x="249" y="14"/>
                  <a:pt x="255" y="14"/>
                </a:cubicBezTo>
                <a:cubicBezTo>
                  <a:pt x="303" y="11"/>
                  <a:pt x="358" y="9"/>
                  <a:pt x="397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9" y="9"/>
                  <a:pt x="429" y="9"/>
                  <a:pt x="429" y="9"/>
                </a:cubicBezTo>
                <a:cubicBezTo>
                  <a:pt x="428" y="9"/>
                  <a:pt x="424" y="9"/>
                  <a:pt x="425" y="9"/>
                </a:cubicBezTo>
                <a:cubicBezTo>
                  <a:pt x="379" y="8"/>
                  <a:pt x="343" y="8"/>
                  <a:pt x="295" y="10"/>
                </a:cubicBezTo>
                <a:cubicBezTo>
                  <a:pt x="276" y="10"/>
                  <a:pt x="276" y="10"/>
                  <a:pt x="276" y="10"/>
                </a:cubicBezTo>
                <a:cubicBezTo>
                  <a:pt x="260" y="11"/>
                  <a:pt x="238" y="13"/>
                  <a:pt x="218" y="14"/>
                </a:cubicBezTo>
                <a:cubicBezTo>
                  <a:pt x="213" y="14"/>
                  <a:pt x="215" y="14"/>
                  <a:pt x="213" y="14"/>
                </a:cubicBezTo>
                <a:cubicBezTo>
                  <a:pt x="167" y="18"/>
                  <a:pt x="126" y="22"/>
                  <a:pt x="87" y="25"/>
                </a:cubicBezTo>
                <a:cubicBezTo>
                  <a:pt x="121" y="22"/>
                  <a:pt x="157" y="19"/>
                  <a:pt x="190" y="16"/>
                </a:cubicBezTo>
                <a:cubicBezTo>
                  <a:pt x="195" y="16"/>
                  <a:pt x="197" y="15"/>
                  <a:pt x="200" y="15"/>
                </a:cubicBezTo>
                <a:cubicBezTo>
                  <a:pt x="229" y="13"/>
                  <a:pt x="271" y="10"/>
                  <a:pt x="306" y="9"/>
                </a:cubicBezTo>
                <a:cubicBezTo>
                  <a:pt x="311" y="8"/>
                  <a:pt x="312" y="8"/>
                  <a:pt x="298" y="8"/>
                </a:cubicBezTo>
                <a:cubicBezTo>
                  <a:pt x="302" y="8"/>
                  <a:pt x="304" y="8"/>
                  <a:pt x="310" y="8"/>
                </a:cubicBezTo>
                <a:cubicBezTo>
                  <a:pt x="310" y="8"/>
                  <a:pt x="309" y="8"/>
                  <a:pt x="307" y="8"/>
                </a:cubicBezTo>
                <a:cubicBezTo>
                  <a:pt x="326" y="7"/>
                  <a:pt x="329" y="7"/>
                  <a:pt x="347" y="6"/>
                </a:cubicBezTo>
                <a:cubicBezTo>
                  <a:pt x="351" y="6"/>
                  <a:pt x="352" y="6"/>
                  <a:pt x="349" y="6"/>
                </a:cubicBezTo>
                <a:cubicBezTo>
                  <a:pt x="334" y="6"/>
                  <a:pt x="320" y="7"/>
                  <a:pt x="306" y="7"/>
                </a:cubicBezTo>
                <a:cubicBezTo>
                  <a:pt x="297" y="8"/>
                  <a:pt x="291" y="8"/>
                  <a:pt x="284" y="9"/>
                </a:cubicBezTo>
                <a:cubicBezTo>
                  <a:pt x="275" y="9"/>
                  <a:pt x="275" y="9"/>
                  <a:pt x="275" y="9"/>
                </a:cubicBezTo>
                <a:cubicBezTo>
                  <a:pt x="262" y="10"/>
                  <a:pt x="262" y="10"/>
                  <a:pt x="262" y="10"/>
                </a:cubicBezTo>
                <a:cubicBezTo>
                  <a:pt x="250" y="10"/>
                  <a:pt x="250" y="10"/>
                  <a:pt x="250" y="10"/>
                </a:cubicBezTo>
                <a:cubicBezTo>
                  <a:pt x="232" y="11"/>
                  <a:pt x="212" y="13"/>
                  <a:pt x="194" y="14"/>
                </a:cubicBezTo>
                <a:cubicBezTo>
                  <a:pt x="180" y="16"/>
                  <a:pt x="167" y="16"/>
                  <a:pt x="150" y="18"/>
                </a:cubicBezTo>
                <a:cubicBezTo>
                  <a:pt x="157" y="17"/>
                  <a:pt x="168" y="16"/>
                  <a:pt x="179" y="15"/>
                </a:cubicBezTo>
                <a:cubicBezTo>
                  <a:pt x="215" y="12"/>
                  <a:pt x="257" y="9"/>
                  <a:pt x="288" y="8"/>
                </a:cubicBezTo>
                <a:cubicBezTo>
                  <a:pt x="291" y="7"/>
                  <a:pt x="284" y="7"/>
                  <a:pt x="281" y="7"/>
                </a:cubicBezTo>
                <a:cubicBezTo>
                  <a:pt x="256" y="9"/>
                  <a:pt x="256" y="9"/>
                  <a:pt x="256" y="9"/>
                </a:cubicBezTo>
                <a:cubicBezTo>
                  <a:pt x="251" y="9"/>
                  <a:pt x="258" y="9"/>
                  <a:pt x="254" y="9"/>
                </a:cubicBezTo>
                <a:cubicBezTo>
                  <a:pt x="231" y="11"/>
                  <a:pt x="211" y="12"/>
                  <a:pt x="185" y="14"/>
                </a:cubicBezTo>
                <a:cubicBezTo>
                  <a:pt x="182" y="14"/>
                  <a:pt x="176" y="15"/>
                  <a:pt x="180" y="14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66" y="15"/>
                  <a:pt x="173" y="15"/>
                  <a:pt x="171" y="15"/>
                </a:cubicBezTo>
                <a:cubicBezTo>
                  <a:pt x="167" y="15"/>
                  <a:pt x="158" y="16"/>
                  <a:pt x="153" y="16"/>
                </a:cubicBezTo>
                <a:cubicBezTo>
                  <a:pt x="122" y="20"/>
                  <a:pt x="97" y="22"/>
                  <a:pt x="62" y="26"/>
                </a:cubicBezTo>
                <a:cubicBezTo>
                  <a:pt x="85" y="23"/>
                  <a:pt x="115" y="20"/>
                  <a:pt x="146" y="17"/>
                </a:cubicBezTo>
                <a:cubicBezTo>
                  <a:pt x="153" y="16"/>
                  <a:pt x="145" y="17"/>
                  <a:pt x="150" y="16"/>
                </a:cubicBezTo>
                <a:cubicBezTo>
                  <a:pt x="173" y="15"/>
                  <a:pt x="173" y="15"/>
                  <a:pt x="173" y="15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228" y="10"/>
                  <a:pt x="228" y="10"/>
                  <a:pt x="228" y="10"/>
                </a:cubicBezTo>
                <a:cubicBezTo>
                  <a:pt x="238" y="9"/>
                  <a:pt x="245" y="9"/>
                  <a:pt x="257" y="8"/>
                </a:cubicBezTo>
                <a:cubicBezTo>
                  <a:pt x="261" y="8"/>
                  <a:pt x="259" y="8"/>
                  <a:pt x="267" y="7"/>
                </a:cubicBezTo>
                <a:cubicBezTo>
                  <a:pt x="268" y="7"/>
                  <a:pt x="258" y="7"/>
                  <a:pt x="264" y="7"/>
                </a:cubicBezTo>
                <a:cubicBezTo>
                  <a:pt x="270" y="7"/>
                  <a:pt x="265" y="7"/>
                  <a:pt x="269" y="7"/>
                </a:cubicBezTo>
                <a:cubicBezTo>
                  <a:pt x="275" y="7"/>
                  <a:pt x="277" y="6"/>
                  <a:pt x="281" y="6"/>
                </a:cubicBezTo>
                <a:cubicBezTo>
                  <a:pt x="327" y="4"/>
                  <a:pt x="327" y="4"/>
                  <a:pt x="327" y="4"/>
                </a:cubicBezTo>
                <a:cubicBezTo>
                  <a:pt x="331" y="4"/>
                  <a:pt x="319" y="4"/>
                  <a:pt x="325" y="4"/>
                </a:cubicBezTo>
                <a:cubicBezTo>
                  <a:pt x="332" y="4"/>
                  <a:pt x="352" y="3"/>
                  <a:pt x="357" y="3"/>
                </a:cubicBezTo>
                <a:cubicBezTo>
                  <a:pt x="375" y="3"/>
                  <a:pt x="385" y="2"/>
                  <a:pt x="405" y="3"/>
                </a:cubicBezTo>
                <a:cubicBezTo>
                  <a:pt x="411" y="3"/>
                  <a:pt x="405" y="2"/>
                  <a:pt x="408" y="2"/>
                </a:cubicBezTo>
                <a:cubicBezTo>
                  <a:pt x="421" y="2"/>
                  <a:pt x="428" y="3"/>
                  <a:pt x="442" y="3"/>
                </a:cubicBezTo>
                <a:cubicBezTo>
                  <a:pt x="450" y="3"/>
                  <a:pt x="465" y="4"/>
                  <a:pt x="477" y="6"/>
                </a:cubicBezTo>
                <a:cubicBezTo>
                  <a:pt x="477" y="5"/>
                  <a:pt x="468" y="4"/>
                  <a:pt x="462" y="4"/>
                </a:cubicBezTo>
                <a:cubicBezTo>
                  <a:pt x="466" y="4"/>
                  <a:pt x="479" y="5"/>
                  <a:pt x="484" y="6"/>
                </a:cubicBezTo>
                <a:cubicBezTo>
                  <a:pt x="503" y="8"/>
                  <a:pt x="520" y="11"/>
                  <a:pt x="538" y="17"/>
                </a:cubicBezTo>
                <a:cubicBezTo>
                  <a:pt x="542" y="19"/>
                  <a:pt x="547" y="21"/>
                  <a:pt x="551" y="23"/>
                </a:cubicBezTo>
                <a:cubicBezTo>
                  <a:pt x="556" y="26"/>
                  <a:pt x="560" y="30"/>
                  <a:pt x="563" y="35"/>
                </a:cubicBezTo>
                <a:cubicBezTo>
                  <a:pt x="566" y="41"/>
                  <a:pt x="566" y="46"/>
                  <a:pt x="567" y="51"/>
                </a:cubicBezTo>
                <a:cubicBezTo>
                  <a:pt x="568" y="56"/>
                  <a:pt x="569" y="62"/>
                  <a:pt x="570" y="67"/>
                </a:cubicBezTo>
                <a:cubicBezTo>
                  <a:pt x="570" y="74"/>
                  <a:pt x="571" y="77"/>
                  <a:pt x="571" y="83"/>
                </a:cubicBezTo>
                <a:cubicBezTo>
                  <a:pt x="571" y="85"/>
                  <a:pt x="571" y="84"/>
                  <a:pt x="571" y="83"/>
                </a:cubicBezTo>
                <a:cubicBezTo>
                  <a:pt x="574" y="107"/>
                  <a:pt x="575" y="162"/>
                  <a:pt x="576" y="178"/>
                </a:cubicBezTo>
                <a:cubicBezTo>
                  <a:pt x="576" y="185"/>
                  <a:pt x="576" y="175"/>
                  <a:pt x="576" y="180"/>
                </a:cubicBezTo>
                <a:cubicBezTo>
                  <a:pt x="577" y="189"/>
                  <a:pt x="577" y="204"/>
                  <a:pt x="577" y="210"/>
                </a:cubicBezTo>
                <a:cubicBezTo>
                  <a:pt x="578" y="280"/>
                  <a:pt x="578" y="280"/>
                  <a:pt x="578" y="280"/>
                </a:cubicBezTo>
                <a:cubicBezTo>
                  <a:pt x="578" y="285"/>
                  <a:pt x="578" y="293"/>
                  <a:pt x="578" y="295"/>
                </a:cubicBezTo>
                <a:cubicBezTo>
                  <a:pt x="578" y="306"/>
                  <a:pt x="579" y="325"/>
                  <a:pt x="578" y="337"/>
                </a:cubicBezTo>
                <a:close/>
                <a:moveTo>
                  <a:pt x="319" y="5"/>
                </a:moveTo>
                <a:cubicBezTo>
                  <a:pt x="307" y="5"/>
                  <a:pt x="303" y="6"/>
                  <a:pt x="287" y="6"/>
                </a:cubicBezTo>
                <a:cubicBezTo>
                  <a:pt x="284" y="7"/>
                  <a:pt x="280" y="7"/>
                  <a:pt x="272" y="7"/>
                </a:cubicBezTo>
                <a:cubicBezTo>
                  <a:pt x="271" y="8"/>
                  <a:pt x="250" y="8"/>
                  <a:pt x="251" y="9"/>
                </a:cubicBezTo>
                <a:cubicBezTo>
                  <a:pt x="261" y="8"/>
                  <a:pt x="269" y="8"/>
                  <a:pt x="275" y="8"/>
                </a:cubicBezTo>
                <a:cubicBezTo>
                  <a:pt x="279" y="7"/>
                  <a:pt x="274" y="7"/>
                  <a:pt x="277" y="7"/>
                </a:cubicBezTo>
                <a:cubicBezTo>
                  <a:pt x="321" y="5"/>
                  <a:pt x="321" y="5"/>
                  <a:pt x="321" y="5"/>
                </a:cubicBezTo>
                <a:cubicBezTo>
                  <a:pt x="321" y="5"/>
                  <a:pt x="316" y="5"/>
                  <a:pt x="319" y="5"/>
                </a:cubicBezTo>
                <a:close/>
                <a:moveTo>
                  <a:pt x="322" y="5"/>
                </a:moveTo>
                <a:cubicBezTo>
                  <a:pt x="324" y="5"/>
                  <a:pt x="324" y="5"/>
                  <a:pt x="324" y="5"/>
                </a:cubicBezTo>
                <a:cubicBezTo>
                  <a:pt x="334" y="5"/>
                  <a:pt x="326" y="5"/>
                  <a:pt x="322" y="5"/>
                </a:cubicBezTo>
                <a:close/>
                <a:moveTo>
                  <a:pt x="338" y="13"/>
                </a:moveTo>
                <a:cubicBezTo>
                  <a:pt x="337" y="13"/>
                  <a:pt x="337" y="13"/>
                  <a:pt x="337" y="13"/>
                </a:cubicBezTo>
                <a:cubicBezTo>
                  <a:pt x="337" y="13"/>
                  <a:pt x="337" y="13"/>
                  <a:pt x="338" y="1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4488" y="4749883"/>
            <a:ext cx="741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major competitor is XXX who controls % of the market / Competition comes not from another company but from existing solution that is widely used but outdated </a:t>
            </a:r>
            <a:r>
              <a:rPr lang="mr-IN" sz="2000" dirty="0" smtClean="0"/>
              <a:t>…</a:t>
            </a:r>
            <a:r>
              <a:rPr lang="en-US" sz="2000" dirty="0" smtClean="0"/>
              <a:t> / We position our product in the premium end..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846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1301</TotalTime>
  <Words>1034</Words>
  <Application>Microsoft Macintosh PowerPoint</Application>
  <PresentationFormat>On-screen Show (4:3)</PresentationFormat>
  <Paragraphs>129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Mangal</vt:lpstr>
      <vt:lpstr>Tahoma</vt:lpstr>
      <vt:lpstr>Arial</vt:lpstr>
      <vt:lpstr>Office Theme</vt:lpstr>
      <vt:lpstr>3rd Project Writing Camp:  SME Instrument Phase 1 Build your Project Pitch</vt:lpstr>
      <vt:lpstr>How to prepare successful pitch?</vt:lpstr>
      <vt:lpstr>Don’t forget the data</vt:lpstr>
      <vt:lpstr>1. Introduction</vt:lpstr>
      <vt:lpstr>2. Problem</vt:lpstr>
      <vt:lpstr>3. Market</vt:lpstr>
      <vt:lpstr>4. Solution</vt:lpstr>
      <vt:lpstr>5. Revenue or Business Model</vt:lpstr>
      <vt:lpstr>6. Competition</vt:lpstr>
      <vt:lpstr>7. Current Status</vt:lpstr>
      <vt:lpstr>8. Market Strategy</vt:lpstr>
      <vt:lpstr>9. Financials</vt:lpstr>
      <vt:lpstr>10. Team</vt:lpstr>
      <vt:lpstr>Remember a few tips:</vt:lpstr>
      <vt:lpstr>And last but not least.</vt:lpstr>
      <vt:lpstr>PowerPoint Presentation</vt:lpstr>
      <vt:lpstr>Thank you!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Aytuğ</dc:creator>
  <cp:lastModifiedBy>Odysseas Spyroglou</cp:lastModifiedBy>
  <cp:revision>108</cp:revision>
  <dcterms:created xsi:type="dcterms:W3CDTF">2015-11-18T11:10:55Z</dcterms:created>
  <dcterms:modified xsi:type="dcterms:W3CDTF">2017-09-27T16:47:33Z</dcterms:modified>
</cp:coreProperties>
</file>