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380" r:id="rId3"/>
    <p:sldId id="274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6" r:id="rId19"/>
    <p:sldId id="437" r:id="rId20"/>
    <p:sldId id="438" r:id="rId21"/>
    <p:sldId id="443" r:id="rId22"/>
    <p:sldId id="444" r:id="rId23"/>
    <p:sldId id="445" r:id="rId24"/>
    <p:sldId id="446" r:id="rId25"/>
    <p:sldId id="447" r:id="rId26"/>
    <p:sldId id="448" r:id="rId27"/>
    <p:sldId id="454" r:id="rId28"/>
    <p:sldId id="450" r:id="rId29"/>
    <p:sldId id="451" r:id="rId30"/>
    <p:sldId id="453" r:id="rId31"/>
  </p:sldIdLst>
  <p:sldSz cx="9906000" cy="6858000" type="A4"/>
  <p:notesSz cx="7099300" cy="10234613"/>
  <p:defaultTextStyle>
    <a:defPPr>
      <a:defRPr lang="de-DE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rdabschnitt" id="{F6F898F7-5CE8-4333-BDAC-B56BBAC0CCDA}">
          <p14:sldIdLst>
            <p14:sldId id="266"/>
            <p14:sldId id="380"/>
            <p14:sldId id="374"/>
            <p14:sldId id="308"/>
            <p14:sldId id="274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6"/>
            <p14:sldId id="437"/>
            <p14:sldId id="438"/>
            <p14:sldId id="440"/>
            <p14:sldId id="443"/>
            <p14:sldId id="444"/>
            <p14:sldId id="445"/>
            <p14:sldId id="446"/>
            <p14:sldId id="447"/>
            <p14:sldId id="448"/>
            <p14:sldId id="454"/>
            <p14:sldId id="450"/>
            <p14:sldId id="451"/>
            <p14:sldId id="453"/>
            <p14:sldId id="276"/>
            <p14:sldId id="375"/>
            <p14:sldId id="376"/>
            <p14:sldId id="377"/>
            <p14:sldId id="369"/>
            <p14:sldId id="364"/>
            <p14:sldId id="3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ürzebecher, Daniel" initials="DS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7" autoAdjust="0"/>
    <p:restoredTop sz="72241" autoAdjust="0"/>
  </p:normalViewPr>
  <p:slideViewPr>
    <p:cSldViewPr>
      <p:cViewPr varScale="1">
        <p:scale>
          <a:sx n="74" d="100"/>
          <a:sy n="74" d="100"/>
        </p:scale>
        <p:origin x="-612" y="-9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>
      <p:cViewPr varScale="1">
        <p:scale>
          <a:sx n="68" d="100"/>
          <a:sy n="68" d="100"/>
        </p:scale>
        <p:origin x="1944" y="90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D32477DC-A58E-4618-A101-E086FE04FB77}" type="datetimeFigureOut">
              <a:rPr lang="da-DK" smtClean="0"/>
              <a:pPr/>
              <a:t>09-11-2017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8E68F8CF-B822-46C5-9AD3-4CF8DA3D5373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63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B9CE1861-F91A-4732-8E74-7A9436562CA8}" type="datetimeFigureOut">
              <a:rPr lang="de-DE" smtClean="0"/>
              <a:pPr/>
              <a:t>09.11.2017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7" tIns="47374" rIns="94747" bIns="4737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47" tIns="47374" rIns="94747" bIns="4737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B6E85F27-91C7-4A54-99E8-E3C8AF9FEC7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062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lang="en-US" sz="1100" smtClean="0">
                <a:effectLst/>
              </a:defRPr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2135088"/>
          </a:xfrm>
        </p:spPr>
        <p:txBody>
          <a:bodyPr>
            <a:noAutofit/>
          </a:bodyPr>
          <a:lstStyle>
            <a:lvl1pPr marL="0" indent="0" algn="ctr">
              <a:buNone/>
              <a:defRPr lang="en-IE" sz="2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Event, </a:t>
            </a:r>
            <a:r>
              <a:rPr lang="de-DE" dirty="0" err="1" smtClean="0"/>
              <a:t>Venue</a:t>
            </a:r>
            <a:r>
              <a:rPr lang="de-DE" dirty="0" smtClean="0"/>
              <a:t>, Date, Speaker </a:t>
            </a:r>
            <a:r>
              <a:rPr lang="de-DE" dirty="0" err="1" smtClean="0"/>
              <a:t>details</a:t>
            </a:r>
            <a:r>
              <a:rPr lang="de-DE" dirty="0" smtClean="0"/>
              <a:t>, </a:t>
            </a:r>
            <a:r>
              <a:rPr lang="de-DE" dirty="0" err="1" smtClean="0"/>
              <a:t>role</a:t>
            </a:r>
            <a:r>
              <a:rPr lang="de-DE" dirty="0" smtClean="0"/>
              <a:t> in NCP Academy</a:t>
            </a:r>
            <a:endParaRPr lang="en-IE" sz="2400" b="1" dirty="0" smtClean="0"/>
          </a:p>
          <a:p>
            <a:endParaRPr lang="de-DE" dirty="0"/>
          </a:p>
        </p:txBody>
      </p:sp>
      <p:pic>
        <p:nvPicPr>
          <p:cNvPr id="8" name="Picture 2" descr="C:\Users\b015370\Desktop\flag_yellow_low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512" y="638188"/>
            <a:ext cx="1368152" cy="8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Picture 8" descr="C:\Users\KonradN\Dropbox\Turkey H2020\15. Visibility\Logos\HORIZON LOGO FINAL\H2020-HORIZONTAL-02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093970" y="638188"/>
            <a:ext cx="2178618" cy="810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29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9"/>
            <a:ext cx="7194004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871703" indent="-335270">
              <a:buFont typeface="Arial" panose="020B0604020202020204" pitchFamily="34" charset="0"/>
              <a:buChar char="•"/>
              <a:defRPr/>
            </a:lvl2pPr>
            <a:lvl3pPr marL="1341082" indent="-268216">
              <a:buFont typeface="Arial" panose="020B0604020202020204" pitchFamily="34" charset="0"/>
              <a:buChar char="•"/>
              <a:defRPr/>
            </a:lvl3pPr>
            <a:lvl4pPr marL="1877515" indent="-268216">
              <a:buFont typeface="Arial" panose="020B0604020202020204" pitchFamily="34" charset="0"/>
              <a:buChar char="•"/>
              <a:defRPr/>
            </a:lvl4pPr>
            <a:lvl5pPr marL="2413947" indent="-26821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Add Text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7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62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 userDrawn="1"/>
        </p:nvSpPr>
        <p:spPr>
          <a:xfrm>
            <a:off x="488504" y="260648"/>
            <a:ext cx="7194004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NCP Academy will </a:t>
            </a:r>
            <a:r>
              <a:rPr lang="de-DE" dirty="0" err="1" smtClean="0"/>
              <a:t>help</a:t>
            </a:r>
            <a:r>
              <a:rPr lang="de-DE" dirty="0" smtClean="0"/>
              <a:t> NCPs …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Picture 4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04" y="1988840"/>
            <a:ext cx="8915400" cy="3816424"/>
          </a:xfrm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smtClean="0">
                <a:effectLst/>
              </a:defRPr>
            </a:lvl1pPr>
            <a:lvl2pPr marL="871703" indent="-335270">
              <a:buFont typeface="Arial" panose="020B0604020202020204" pitchFamily="34" charset="0"/>
              <a:buChar char="•"/>
              <a:defRPr/>
            </a:lvl2pPr>
            <a:lvl3pPr marL="1341082" indent="-268216">
              <a:buFont typeface="Arial" panose="020B0604020202020204" pitchFamily="34" charset="0"/>
              <a:buChar char="•"/>
              <a:defRPr/>
            </a:lvl3pPr>
            <a:lvl4pPr marL="1877515" indent="-268216">
              <a:buFont typeface="Arial" panose="020B0604020202020204" pitchFamily="34" charset="0"/>
              <a:buChar char="•"/>
              <a:defRPr/>
            </a:lvl4pPr>
            <a:lvl5pPr marL="2413947" indent="-26821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Picture 4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48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45B0-C63F-45C2-AA97-3A57018D0F1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6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36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platzhalter 10"/>
          <p:cNvSpPr txBox="1">
            <a:spLocks/>
          </p:cNvSpPr>
          <p:nvPr userDrawn="1"/>
        </p:nvSpPr>
        <p:spPr>
          <a:xfrm>
            <a:off x="2576736" y="6525021"/>
            <a:ext cx="4451846" cy="332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TURKEY IN HORIZON 2020, Istanbul</a:t>
            </a:r>
            <a:r>
              <a:rPr lang="de-DE" baseline="0" dirty="0" smtClean="0"/>
              <a:t> 11 May 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Rectangle 7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1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gate.ec.europa.eu/fpfis/wikis/spaces/flyingpdf/pdfpageexport.action?pageId=109612424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4488" y="2564904"/>
            <a:ext cx="9217024" cy="819523"/>
          </a:xfrm>
          <a:ln w="158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H2020 – Registration &amp; Validation of organisations</a:t>
            </a:r>
            <a:endParaRPr lang="de-DE" sz="2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4005064"/>
            <a:ext cx="6934200" cy="1559024"/>
          </a:xfrm>
        </p:spPr>
        <p:txBody>
          <a:bodyPr/>
          <a:lstStyle/>
          <a:p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Focused Group Training – H2020 Legal &amp; Financial issues</a:t>
            </a:r>
          </a:p>
          <a:p>
            <a:endParaRPr lang="de-DE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Ankara 10 November 2017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Vangelis Argoudelis / FORTH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(7)</a:t>
            </a:r>
            <a:endParaRPr lang="el-GR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52" y="1285860"/>
            <a:ext cx="6523704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0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(8)</a:t>
            </a:r>
            <a:endParaRPr lang="el-GR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0493"/>
          <a:stretch/>
        </p:blipFill>
        <p:spPr>
          <a:xfrm>
            <a:off x="380968" y="1285860"/>
            <a:ext cx="9255358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2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(9)</a:t>
            </a:r>
            <a:endParaRPr lang="el-GR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865" t="9267" r="10113"/>
          <a:stretch/>
        </p:blipFill>
        <p:spPr>
          <a:xfrm>
            <a:off x="1856656" y="1124744"/>
            <a:ext cx="6048672" cy="56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7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(10)</a:t>
            </a:r>
            <a:endParaRPr lang="el-GR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74" y="1196752"/>
            <a:ext cx="7560840" cy="559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4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(11)</a:t>
            </a:r>
            <a:endParaRPr lang="el-GR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endParaRPr lang="en-GB" sz="400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GB" sz="4000" dirty="0" smtClean="0"/>
              <a:t>Entity is registered and </a:t>
            </a:r>
            <a:r>
              <a:rPr lang="en-GB" sz="4000" dirty="0" smtClean="0"/>
              <a:t>automatically gets a </a:t>
            </a:r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</a:rPr>
              <a:t>Participant Identity Code</a:t>
            </a:r>
            <a:r>
              <a:rPr lang="en-GB" sz="4000" dirty="0" smtClean="0"/>
              <a:t> (PIC) number</a:t>
            </a:r>
          </a:p>
          <a:p>
            <a:pPr>
              <a:defRPr/>
            </a:pPr>
            <a:endParaRPr lang="en-GB" sz="4000" dirty="0" smtClean="0"/>
          </a:p>
          <a:p>
            <a:pPr>
              <a:defRPr/>
            </a:pPr>
            <a:r>
              <a:rPr lang="en-US" sz="4000" dirty="0" smtClean="0"/>
              <a:t>This PIC can be used to submit any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proposal</a:t>
            </a:r>
            <a:r>
              <a:rPr lang="en-US" sz="4000" dirty="0" smtClean="0"/>
              <a:t> in the EPSS</a:t>
            </a:r>
          </a:p>
          <a:p>
            <a:pPr>
              <a:defRPr/>
            </a:pPr>
            <a:endParaRPr lang="en-US" sz="4000" dirty="0" smtClean="0"/>
          </a:p>
          <a:p>
            <a:pPr>
              <a:defRPr/>
            </a:pPr>
            <a:r>
              <a:rPr lang="en-US" sz="4000" dirty="0" smtClean="0"/>
              <a:t>Validation of the data to be done by the </a:t>
            </a:r>
            <a:r>
              <a:rPr lang="en-US" sz="4000" dirty="0" smtClean="0"/>
              <a:t>EU in the future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en-US" sz="4000" dirty="0" smtClean="0"/>
              <a:t> when preparing Grant Agreement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23868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 smtClean="0"/>
              <a:t>2. Validation (1)</a:t>
            </a:r>
            <a:endParaRPr lang="el-GR" sz="4400" dirty="0"/>
          </a:p>
        </p:txBody>
      </p:sp>
      <p:sp>
        <p:nvSpPr>
          <p:cNvPr id="8" name="Oval 7"/>
          <p:cNvSpPr/>
          <p:nvPr/>
        </p:nvSpPr>
        <p:spPr>
          <a:xfrm>
            <a:off x="7274356" y="4558336"/>
            <a:ext cx="1828689" cy="1558655"/>
          </a:xfrm>
          <a:prstGeom prst="ellipse">
            <a:avLst/>
          </a:prstGeom>
          <a:gradFill>
            <a:gsLst>
              <a:gs pos="0">
                <a:srgbClr val="BDDEFF"/>
              </a:gs>
              <a:gs pos="75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</a:gradFill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5485711" y="3347152"/>
            <a:ext cx="1938550" cy="1558655"/>
          </a:xfrm>
          <a:prstGeom prst="ellipse">
            <a:avLst/>
          </a:prstGeom>
          <a:gradFill>
            <a:gsLst>
              <a:gs pos="0">
                <a:srgbClr val="BDDEFF"/>
              </a:gs>
              <a:gs pos="75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</a:gradFill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729302" y="4505374"/>
            <a:ext cx="1828689" cy="1558655"/>
          </a:xfrm>
          <a:prstGeom prst="ellipse">
            <a:avLst/>
          </a:prstGeom>
          <a:gradFill>
            <a:gsLst>
              <a:gs pos="0">
                <a:srgbClr val="BDDEFF"/>
              </a:gs>
              <a:gs pos="75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</a:gradFill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823372" y="3347152"/>
            <a:ext cx="1828689" cy="1558655"/>
          </a:xfrm>
          <a:prstGeom prst="ellipse">
            <a:avLst/>
          </a:prstGeom>
          <a:gradFill>
            <a:gsLst>
              <a:gs pos="0">
                <a:srgbClr val="BDDEFF"/>
              </a:gs>
              <a:gs pos="75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</a:gradFill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Pentagon 11"/>
          <p:cNvSpPr/>
          <p:nvPr/>
        </p:nvSpPr>
        <p:spPr>
          <a:xfrm>
            <a:off x="328478" y="2041979"/>
            <a:ext cx="1528762" cy="1195388"/>
          </a:xfrm>
          <a:prstGeom prst="homePlate">
            <a:avLst/>
          </a:prstGeom>
          <a:gradFill flip="none" rotWithShape="1">
            <a:gsLst>
              <a:gs pos="0">
                <a:srgbClr val="BDDEFF"/>
              </a:gs>
              <a:gs pos="79000">
                <a:srgbClr val="99CCFF"/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373063" y="2487613"/>
            <a:ext cx="1206500" cy="3063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00FF"/>
                </a:solidFill>
                <a:latin typeface="+mn-lt"/>
              </a:rPr>
              <a:t>REGISTER</a:t>
            </a:r>
          </a:p>
        </p:txBody>
      </p:sp>
      <p:sp>
        <p:nvSpPr>
          <p:cNvPr id="14" name="Pentagon 13"/>
          <p:cNvSpPr/>
          <p:nvPr/>
        </p:nvSpPr>
        <p:spPr>
          <a:xfrm>
            <a:off x="5693628" y="2053469"/>
            <a:ext cx="1528762" cy="1195388"/>
          </a:xfrm>
          <a:prstGeom prst="homePlate">
            <a:avLst/>
          </a:prstGeom>
          <a:gradFill flip="none" rotWithShape="1">
            <a:gsLst>
              <a:gs pos="44000">
                <a:srgbClr val="66FFFF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15" name="Rectangle 173"/>
          <p:cNvSpPr>
            <a:spLocks noChangeArrowheads="1"/>
          </p:cNvSpPr>
          <p:nvPr/>
        </p:nvSpPr>
        <p:spPr bwMode="auto">
          <a:xfrm>
            <a:off x="5922963" y="2447925"/>
            <a:ext cx="2325687" cy="3063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fr-BE" sz="1400" b="1" dirty="0">
                <a:solidFill>
                  <a:srgbClr val="0000FF"/>
                </a:solidFill>
                <a:latin typeface="+mn-lt"/>
              </a:rPr>
              <a:t>LEAR</a:t>
            </a:r>
            <a:endParaRPr lang="en-GB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574283" y="2041979"/>
            <a:ext cx="1528762" cy="1195388"/>
          </a:xfrm>
          <a:prstGeom prst="homePlate">
            <a:avLst/>
          </a:prstGeom>
          <a:gradFill flip="none" rotWithShape="1">
            <a:gsLst>
              <a:gs pos="0">
                <a:srgbClr val="66CCFF"/>
              </a:gs>
              <a:gs pos="73000">
                <a:srgbClr val="3399FF"/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17" name="Rectangle 69"/>
          <p:cNvSpPr>
            <a:spLocks noChangeArrowheads="1"/>
          </p:cNvSpPr>
          <p:nvPr/>
        </p:nvSpPr>
        <p:spPr bwMode="auto">
          <a:xfrm>
            <a:off x="7731125" y="2481263"/>
            <a:ext cx="623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0000FF"/>
                </a:solidFill>
              </a:rPr>
              <a:t>FVC</a:t>
            </a:r>
          </a:p>
        </p:txBody>
      </p:sp>
      <p:sp>
        <p:nvSpPr>
          <p:cNvPr id="18" name="Oval 17"/>
          <p:cNvSpPr/>
          <p:nvPr/>
        </p:nvSpPr>
        <p:spPr>
          <a:xfrm>
            <a:off x="112490" y="4558337"/>
            <a:ext cx="2227261" cy="1558655"/>
          </a:xfrm>
          <a:prstGeom prst="ellipse">
            <a:avLst/>
          </a:prstGeom>
          <a:gradFill>
            <a:gsLst>
              <a:gs pos="0">
                <a:srgbClr val="BDDEFF"/>
              </a:gs>
              <a:gs pos="75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</a:gradFill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TextBox 148"/>
          <p:cNvSpPr txBox="1">
            <a:spLocks noChangeArrowheads="1"/>
          </p:cNvSpPr>
          <p:nvPr/>
        </p:nvSpPr>
        <p:spPr bwMode="auto">
          <a:xfrm>
            <a:off x="185738" y="4751388"/>
            <a:ext cx="2079625" cy="1092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New Participants </a:t>
            </a:r>
            <a:b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via the 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Beneficiary Register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on the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Participant Portal</a:t>
            </a:r>
          </a:p>
        </p:txBody>
      </p:sp>
      <p:sp>
        <p:nvSpPr>
          <p:cNvPr id="20" name="TextBox 148"/>
          <p:cNvSpPr txBox="1">
            <a:spLocks noChangeArrowheads="1"/>
          </p:cNvSpPr>
          <p:nvPr/>
        </p:nvSpPr>
        <p:spPr bwMode="auto">
          <a:xfrm>
            <a:off x="2087563" y="3502025"/>
            <a:ext cx="1285875" cy="1292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On basis of 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documents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REA VS &amp;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DG BUDG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validate 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 data</a:t>
            </a:r>
          </a:p>
        </p:txBody>
      </p:sp>
      <p:sp>
        <p:nvSpPr>
          <p:cNvPr id="21" name="TextBox 148"/>
          <p:cNvSpPr txBox="1">
            <a:spLocks noChangeArrowheads="1"/>
          </p:cNvSpPr>
          <p:nvPr/>
        </p:nvSpPr>
        <p:spPr bwMode="auto">
          <a:xfrm>
            <a:off x="3729038" y="4737100"/>
            <a:ext cx="1951037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Attribution 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of status and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validated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PIC number</a:t>
            </a:r>
          </a:p>
        </p:txBody>
      </p:sp>
      <p:sp>
        <p:nvSpPr>
          <p:cNvPr id="22" name="Pentagon 21"/>
          <p:cNvSpPr/>
          <p:nvPr/>
        </p:nvSpPr>
        <p:spPr>
          <a:xfrm>
            <a:off x="3824115" y="2037556"/>
            <a:ext cx="1528762" cy="1195388"/>
          </a:xfrm>
          <a:prstGeom prst="homePlate">
            <a:avLst/>
          </a:prstGeom>
          <a:gradFill flip="none" rotWithShape="1">
            <a:gsLst>
              <a:gs pos="44000">
                <a:srgbClr val="66FFFF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auto">
          <a:xfrm>
            <a:off x="3946525" y="2481263"/>
            <a:ext cx="847725" cy="5222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00FF"/>
                </a:solidFill>
                <a:latin typeface="+mn-lt"/>
              </a:rPr>
              <a:t>H2020</a:t>
            </a:r>
            <a:br>
              <a:rPr lang="en-GB" sz="1400" b="1" dirty="0">
                <a:solidFill>
                  <a:srgbClr val="0000FF"/>
                </a:solidFill>
                <a:latin typeface="+mn-lt"/>
              </a:rPr>
            </a:br>
            <a:r>
              <a:rPr lang="en-GB" sz="1400" b="1" dirty="0">
                <a:solidFill>
                  <a:srgbClr val="0000FF"/>
                </a:solidFill>
                <a:latin typeface="+mn-lt"/>
              </a:rPr>
              <a:t>Status</a:t>
            </a:r>
          </a:p>
        </p:txBody>
      </p:sp>
      <p:sp>
        <p:nvSpPr>
          <p:cNvPr id="24" name="Pentagon 23"/>
          <p:cNvSpPr/>
          <p:nvPr/>
        </p:nvSpPr>
        <p:spPr>
          <a:xfrm>
            <a:off x="2038668" y="2042007"/>
            <a:ext cx="1528762" cy="1195388"/>
          </a:xfrm>
          <a:prstGeom prst="homePlate">
            <a:avLst/>
          </a:prstGeom>
          <a:gradFill flip="none" rotWithShape="1">
            <a:gsLst>
              <a:gs pos="44000">
                <a:srgbClr val="66FFFF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" name="Rectangle 66"/>
          <p:cNvSpPr>
            <a:spLocks noChangeArrowheads="1"/>
          </p:cNvSpPr>
          <p:nvPr/>
        </p:nvSpPr>
        <p:spPr bwMode="auto">
          <a:xfrm>
            <a:off x="2120900" y="2447925"/>
            <a:ext cx="954044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 smtClean="0">
                <a:solidFill>
                  <a:srgbClr val="0000FF"/>
                </a:solidFill>
                <a:latin typeface="+mn-lt"/>
              </a:rPr>
              <a:t>Legal </a:t>
            </a:r>
            <a:r>
              <a:rPr lang="en-GB" sz="1400" b="1" dirty="0">
                <a:solidFill>
                  <a:srgbClr val="0000FF"/>
                </a:solidFill>
                <a:latin typeface="+mn-lt"/>
              </a:rPr>
              <a:t>Data</a:t>
            </a:r>
          </a:p>
        </p:txBody>
      </p:sp>
      <p:sp>
        <p:nvSpPr>
          <p:cNvPr id="26" name="TextBox 148"/>
          <p:cNvSpPr txBox="1">
            <a:spLocks noChangeArrowheads="1"/>
          </p:cNvSpPr>
          <p:nvPr/>
        </p:nvSpPr>
        <p:spPr bwMode="auto">
          <a:xfrm>
            <a:off x="5419725" y="3502025"/>
            <a:ext cx="2071688" cy="129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Mandatory 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LEAR 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nomination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process on basis of </a:t>
            </a:r>
          </a:p>
          <a:p>
            <a:pPr algn="ctr" eaLnBrk="1" hangingPunct="1">
              <a:defRPr/>
            </a:pP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blue ink </a:t>
            </a:r>
            <a:b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</a:br>
            <a:r>
              <a:rPr lang="en-GB" sz="1300" b="1" dirty="0" smtClean="0">
                <a:solidFill>
                  <a:srgbClr val="0000FF"/>
                </a:solidFill>
                <a:latin typeface="+mn-lt"/>
                <a:cs typeface="Arial" charset="0"/>
              </a:rPr>
              <a:t>signature</a:t>
            </a:r>
          </a:p>
        </p:txBody>
      </p:sp>
      <p:sp>
        <p:nvSpPr>
          <p:cNvPr id="27" name="TextBox 148"/>
          <p:cNvSpPr txBox="1">
            <a:spLocks noChangeArrowheads="1"/>
          </p:cNvSpPr>
          <p:nvPr/>
        </p:nvSpPr>
        <p:spPr bwMode="auto">
          <a:xfrm>
            <a:off x="7613650" y="4738688"/>
            <a:ext cx="1206500" cy="11699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If</a:t>
            </a:r>
          </a:p>
          <a:p>
            <a:pPr algn="ctr" eaLnBrk="1" hangingPunct="1">
              <a:defRPr/>
            </a:pPr>
            <a:r>
              <a:rPr lang="en-GB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needed, </a:t>
            </a:r>
          </a:p>
          <a:p>
            <a:pPr algn="ctr" eaLnBrk="1" hangingPunct="1">
              <a:defRPr/>
            </a:pPr>
            <a:r>
              <a:rPr lang="en-GB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financial</a:t>
            </a:r>
          </a:p>
          <a:p>
            <a:pPr algn="ctr" eaLnBrk="1" hangingPunct="1">
              <a:defRPr/>
            </a:pPr>
            <a:r>
              <a:rPr lang="en-GB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viability</a:t>
            </a:r>
          </a:p>
          <a:p>
            <a:pPr algn="ctr" eaLnBrk="1" hangingPunct="1">
              <a:defRPr/>
            </a:pPr>
            <a:r>
              <a:rPr lang="fr-BE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check</a:t>
            </a:r>
            <a:endParaRPr lang="en-GB" sz="1400" b="1" dirty="0" smtClean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038668" y="1340768"/>
            <a:ext cx="5183722" cy="504056"/>
          </a:xfrm>
          <a:prstGeom prst="homePlate">
            <a:avLst/>
          </a:prstGeom>
          <a:gradFill flip="none" rotWithShape="1">
            <a:gsLst>
              <a:gs pos="0">
                <a:srgbClr val="3399FF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b="1" dirty="0">
                <a:solidFill>
                  <a:srgbClr val="0000FF"/>
                </a:solidFill>
              </a:rPr>
              <a:t>VALIDATION</a:t>
            </a:r>
          </a:p>
        </p:txBody>
      </p:sp>
      <p:sp>
        <p:nvSpPr>
          <p:cNvPr id="29" name="Pentagon 28"/>
          <p:cNvSpPr/>
          <p:nvPr/>
        </p:nvSpPr>
        <p:spPr>
          <a:xfrm>
            <a:off x="277581" y="6064029"/>
            <a:ext cx="8542569" cy="504056"/>
          </a:xfrm>
          <a:prstGeom prst="homePlate">
            <a:avLst/>
          </a:prstGeom>
          <a:gradFill flip="none" rotWithShape="1">
            <a:gsLst>
              <a:gs pos="0">
                <a:srgbClr val="3399FF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800" b="1" dirty="0">
                <a:solidFill>
                  <a:srgbClr val="0000FF"/>
                </a:solidFill>
              </a:rPr>
              <a:t>COMMUNICATION VIA PARTICIPANT PORTAL </a:t>
            </a:r>
            <a:endParaRPr lang="en-GB" sz="18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57240" y="1196752"/>
            <a:ext cx="7553460" cy="4920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7617296" y="1181910"/>
            <a:ext cx="1914909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Only during Grant Agreement Preparation</a:t>
            </a:r>
            <a:endParaRPr lang="el-G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 smtClean="0"/>
              <a:t>2. Validation (2)</a:t>
            </a:r>
            <a:endParaRPr lang="el-GR" sz="4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b="0" dirty="0" smtClean="0"/>
              <a:t>Validation is </a:t>
            </a:r>
            <a:r>
              <a:rPr lang="en-GB" b="0" dirty="0" smtClean="0">
                <a:solidFill>
                  <a:schemeClr val="accent6">
                    <a:lumMod val="75000"/>
                  </a:schemeClr>
                </a:solidFill>
              </a:rPr>
              <a:t>unique </a:t>
            </a:r>
            <a:r>
              <a:rPr lang="en-GB" b="0" dirty="0" smtClean="0">
                <a:solidFill>
                  <a:schemeClr val="accent6">
                    <a:lumMod val="75000"/>
                  </a:schemeClr>
                </a:solidFill>
              </a:rPr>
              <a:t>and valid </a:t>
            </a:r>
            <a:r>
              <a:rPr lang="en-GB" b="0" dirty="0" smtClean="0"/>
              <a:t>throughout </a:t>
            </a:r>
            <a:r>
              <a:rPr lang="en-GB" b="0" dirty="0" smtClean="0"/>
              <a:t>H2020. </a:t>
            </a:r>
            <a:endParaRPr lang="en-GB" b="0" dirty="0" smtClean="0"/>
          </a:p>
          <a:p>
            <a:pPr lvl="2">
              <a:lnSpc>
                <a:spcPct val="120000"/>
              </a:lnSpc>
              <a:defRPr/>
            </a:pPr>
            <a:r>
              <a:rPr lang="en-GB" b="0" dirty="0" smtClean="0"/>
              <a:t>40.000 FP7 validated entities are migrated into H2020. </a:t>
            </a:r>
          </a:p>
          <a:p>
            <a:pPr lvl="2">
              <a:lnSpc>
                <a:spcPct val="120000"/>
              </a:lnSpc>
              <a:defRPr/>
            </a:pPr>
            <a:r>
              <a:rPr lang="en-GB" b="0" dirty="0" smtClean="0"/>
              <a:t>21.000 entities validated in H2020. </a:t>
            </a:r>
          </a:p>
          <a:p>
            <a:pPr lvl="1">
              <a:lnSpc>
                <a:spcPct val="120000"/>
              </a:lnSpc>
              <a:defRPr/>
            </a:pPr>
            <a:endParaRPr lang="en-GB" b="0" dirty="0" smtClean="0"/>
          </a:p>
          <a:p>
            <a:pPr lvl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b="0" dirty="0"/>
              <a:t>During </a:t>
            </a:r>
            <a:r>
              <a:rPr lang="en-GB" b="0" dirty="0" smtClean="0"/>
              <a:t>validation the validation service (REA) </a:t>
            </a:r>
            <a:r>
              <a:rPr lang="en-GB" b="0" dirty="0" smtClean="0">
                <a:solidFill>
                  <a:schemeClr val="accent6">
                    <a:lumMod val="75000"/>
                  </a:schemeClr>
                </a:solidFill>
              </a:rPr>
              <a:t>verifies</a:t>
            </a:r>
            <a:r>
              <a:rPr lang="en-GB" b="0" dirty="0"/>
              <a:t>: (i) legal existence, (ii) H2020 status of an applicant, (iii) Extended Mandate of the LEAR and (iv) </a:t>
            </a:r>
            <a:r>
              <a:rPr lang="en-GB" b="0" dirty="0" smtClean="0"/>
              <a:t>financial </a:t>
            </a:r>
            <a:r>
              <a:rPr lang="en-GB" b="0" dirty="0"/>
              <a:t>viability (when required</a:t>
            </a:r>
            <a:r>
              <a:rPr lang="en-GB" b="0" dirty="0" smtClean="0"/>
              <a:t>)</a:t>
            </a:r>
          </a:p>
          <a:p>
            <a:pPr marL="457200" lvl="1" indent="0">
              <a:lnSpc>
                <a:spcPct val="120000"/>
              </a:lnSpc>
              <a:buFontTx/>
              <a:buNone/>
              <a:defRPr/>
            </a:pPr>
            <a:endParaRPr lang="en-GB" b="0" dirty="0"/>
          </a:p>
          <a:p>
            <a:pPr lvl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b="0" dirty="0" smtClean="0"/>
              <a:t>Validation is required for all entities participating in H2020 Grant </a:t>
            </a:r>
            <a:r>
              <a:rPr lang="en-GB" b="0" dirty="0" smtClean="0"/>
              <a:t>Agreements as </a:t>
            </a:r>
            <a:r>
              <a:rPr lang="en-GB" b="0" dirty="0" smtClean="0">
                <a:solidFill>
                  <a:schemeClr val="accent6">
                    <a:lumMod val="75000"/>
                  </a:schemeClr>
                </a:solidFill>
              </a:rPr>
              <a:t>beneficiaries</a:t>
            </a:r>
            <a:r>
              <a:rPr lang="en-GB" b="0" dirty="0" smtClean="0"/>
              <a:t> (</a:t>
            </a:r>
            <a:r>
              <a:rPr lang="en-GB" b="0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GB" b="0" dirty="0" smtClean="0"/>
              <a:t> linked 3</a:t>
            </a:r>
            <a:r>
              <a:rPr lang="en-GB" b="0" baseline="30000" dirty="0" smtClean="0"/>
              <a:t>rd</a:t>
            </a:r>
            <a:r>
              <a:rPr lang="en-GB" b="0" dirty="0" smtClean="0"/>
              <a:t> parties)</a:t>
            </a:r>
            <a:endParaRPr lang="en-GB" sz="1800" b="1" i="0" dirty="0" smtClean="0"/>
          </a:p>
        </p:txBody>
      </p:sp>
    </p:spTree>
    <p:extLst>
      <p:ext uri="{BB962C8B-B14F-4D97-AF65-F5344CB8AC3E}">
        <p14:creationId xmlns:p14="http://schemas.microsoft.com/office/powerpoint/2010/main" xmlns="" val="236256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 smtClean="0"/>
              <a:t>2. Validation (3)</a:t>
            </a:r>
            <a:endParaRPr lang="el-GR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" y="1285860"/>
            <a:ext cx="8915400" cy="5072098"/>
          </a:xfrm>
          <a:prstGeom prst="rect">
            <a:avLst/>
          </a:prstGeom>
        </p:spPr>
        <p:txBody>
          <a:bodyPr vert="horz" lIns="107287" tIns="53643" rIns="107287" bIns="53643" rtlCol="0">
            <a:normAutofit fontScale="70000" lnSpcReduction="20000"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433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dirty="0" smtClean="0"/>
              <a:t>Validation </a:t>
            </a:r>
            <a:r>
              <a:rPr lang="en-GB" dirty="0"/>
              <a:t>is generally performed on the basis of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supporting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r>
              <a:rPr lang="en-GB" dirty="0" smtClean="0"/>
              <a:t>. </a:t>
            </a:r>
            <a:endParaRPr lang="en-GB" dirty="0" smtClean="0"/>
          </a:p>
          <a:p>
            <a:pPr marL="536433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GB" dirty="0" smtClean="0"/>
          </a:p>
          <a:p>
            <a:pPr marL="536433" lvl="1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Main</a:t>
            </a:r>
            <a:r>
              <a:rPr lang="en-GB" dirty="0" smtClean="0"/>
              <a:t> documents </a:t>
            </a:r>
            <a:r>
              <a:rPr lang="en-GB" dirty="0" smtClean="0"/>
              <a:t>required for Validation: </a:t>
            </a:r>
          </a:p>
          <a:p>
            <a:pPr marL="536433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GB" dirty="0" smtClean="0"/>
              <a:t>Legal entities form (duly completed and signed)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BE" dirty="0" smtClean="0"/>
              <a:t>VAT </a:t>
            </a:r>
            <a:r>
              <a:rPr lang="fr-BE" dirty="0" err="1" smtClean="0"/>
              <a:t>extract</a:t>
            </a:r>
            <a:r>
              <a:rPr lang="fr-BE" dirty="0" smtClean="0"/>
              <a:t> (if applicable)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fr-BE" dirty="0" smtClean="0"/>
              <a:t>Copies </a:t>
            </a:r>
            <a:r>
              <a:rPr lang="fr-BE" dirty="0" smtClean="0"/>
              <a:t>of Registration </a:t>
            </a:r>
            <a:r>
              <a:rPr lang="fr-BE" dirty="0" err="1" smtClean="0"/>
              <a:t>extract</a:t>
            </a:r>
            <a:r>
              <a:rPr lang="fr-BE" dirty="0" smtClean="0"/>
              <a:t> (for </a:t>
            </a:r>
            <a:r>
              <a:rPr lang="fr-BE" dirty="0" err="1" smtClean="0"/>
              <a:t>private</a:t>
            </a:r>
            <a:r>
              <a:rPr lang="fr-BE" dirty="0" smtClean="0"/>
              <a:t> organisations), </a:t>
            </a:r>
            <a:r>
              <a:rPr lang="fr-BE" dirty="0" err="1" smtClean="0"/>
              <a:t>law</a:t>
            </a:r>
            <a:r>
              <a:rPr lang="fr-BE" dirty="0" smtClean="0"/>
              <a:t>/</a:t>
            </a:r>
            <a:r>
              <a:rPr lang="fr-BE" dirty="0" err="1" smtClean="0"/>
              <a:t>decree</a:t>
            </a:r>
            <a:r>
              <a:rPr lang="fr-BE" dirty="0" smtClean="0"/>
              <a:t> (for public </a:t>
            </a:r>
            <a:r>
              <a:rPr lang="fr-BE" dirty="0" err="1" smtClean="0"/>
              <a:t>entities</a:t>
            </a:r>
            <a:r>
              <a:rPr lang="fr-BE" dirty="0" smtClean="0"/>
              <a:t>), </a:t>
            </a:r>
            <a:r>
              <a:rPr lang="fr-BE" dirty="0" err="1" smtClean="0"/>
              <a:t>Treaty</a:t>
            </a:r>
            <a:r>
              <a:rPr lang="fr-BE" dirty="0" smtClean="0"/>
              <a:t> (for international organisations)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GB" dirty="0" smtClean="0"/>
              <a:t>Copies </a:t>
            </a:r>
            <a:r>
              <a:rPr lang="en-GB" dirty="0" smtClean="0"/>
              <a:t>of Statutes (if entity declares non-profit status</a:t>
            </a:r>
            <a:r>
              <a:rPr lang="en-GB" dirty="0" smtClean="0"/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endParaRPr lang="en-GB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Documents uploaded in the Participant Portal (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pdf</a:t>
            </a:r>
            <a:r>
              <a:rPr lang="en-GB" dirty="0" smtClean="0"/>
              <a:t>) by the LEAR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EU may request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additional</a:t>
            </a:r>
            <a:r>
              <a:rPr lang="en-GB" dirty="0" smtClean="0"/>
              <a:t> documents if needed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xmlns="" val="10014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829195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b="1" i="0" u="sng" dirty="0" smtClean="0"/>
              <a:t>Large notion of legal entity</a:t>
            </a:r>
          </a:p>
          <a:p>
            <a:pPr marL="5715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000" i="0" dirty="0" smtClean="0"/>
              <a:t>An </a:t>
            </a:r>
            <a:r>
              <a:rPr lang="en-GB" sz="2000" i="0" dirty="0"/>
              <a:t>entity without legal personality can be assimilated to </a:t>
            </a:r>
            <a:r>
              <a:rPr lang="en-GB" sz="2000" i="0" dirty="0" smtClean="0"/>
              <a:t>a                                          </a:t>
            </a:r>
            <a:r>
              <a:rPr lang="en-GB" sz="2000" i="0" dirty="0"/>
              <a:t>legal entity and obtain its own </a:t>
            </a:r>
            <a:r>
              <a:rPr lang="en-GB" sz="2000" i="0" dirty="0" smtClean="0"/>
              <a:t>PIC, if:</a:t>
            </a:r>
          </a:p>
          <a:p>
            <a:pPr marL="5715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612775" lvl="1" indent="0" algn="ctr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n-GB" sz="1800" dirty="0" smtClean="0">
                <a:solidFill>
                  <a:srgbClr val="3E6FD2"/>
                </a:solidFill>
              </a:rPr>
              <a:t>The conditions of the EC </a:t>
            </a:r>
            <a:r>
              <a:rPr lang="fr-BE" altLang="en-US" sz="1800" dirty="0" smtClean="0">
                <a:solidFill>
                  <a:srgbClr val="3E6FD2"/>
                </a:solidFill>
              </a:rPr>
              <a:t>Financial </a:t>
            </a:r>
            <a:r>
              <a:rPr lang="fr-BE" altLang="en-US" sz="1800" dirty="0" err="1" smtClean="0">
                <a:solidFill>
                  <a:srgbClr val="3E6FD2"/>
                </a:solidFill>
              </a:rPr>
              <a:t>Regulation</a:t>
            </a:r>
            <a:r>
              <a:rPr lang="fr-BE" altLang="en-US" sz="1800" dirty="0" smtClean="0">
                <a:solidFill>
                  <a:srgbClr val="3E6FD2"/>
                </a:solidFill>
              </a:rPr>
              <a:t> </a:t>
            </a:r>
            <a:r>
              <a:rPr lang="en-GB" altLang="en-US" sz="1800" dirty="0" smtClean="0">
                <a:solidFill>
                  <a:srgbClr val="3E6FD2"/>
                </a:solidFill>
              </a:rPr>
              <a:t>are met:</a:t>
            </a:r>
            <a:endParaRPr lang="en-GB" dirty="0" smtClean="0">
              <a:solidFill>
                <a:srgbClr val="3E6FD2"/>
              </a:solidFill>
            </a:endParaRPr>
          </a:p>
          <a:p>
            <a:pPr marL="457200" lvl="1" indent="0">
              <a:spcAft>
                <a:spcPts val="1200"/>
              </a:spcAft>
              <a:buFontTx/>
              <a:buNone/>
              <a:defRPr/>
            </a:pPr>
            <a:endParaRPr lang="fr-BE" dirty="0" smtClean="0"/>
          </a:p>
          <a:p>
            <a:pPr marL="457200" lvl="1" indent="0">
              <a:spcAft>
                <a:spcPts val="1200"/>
              </a:spcAft>
              <a:buFontTx/>
              <a:buNone/>
              <a:defRPr/>
            </a:pPr>
            <a:endParaRPr lang="en-GB" dirty="0" smtClean="0"/>
          </a:p>
          <a:p>
            <a:pPr marL="457200" lvl="1" indent="0">
              <a:spcAft>
                <a:spcPts val="1200"/>
              </a:spcAft>
              <a:buFontTx/>
              <a:buNone/>
              <a:defRPr/>
            </a:pPr>
            <a:endParaRPr lang="en-GB" sz="1400" dirty="0" smtClean="0"/>
          </a:p>
          <a:p>
            <a:pPr marL="457200" lvl="1" indent="0">
              <a:spcAft>
                <a:spcPts val="1200"/>
              </a:spcAft>
              <a:buFontTx/>
              <a:buNone/>
              <a:defRPr/>
            </a:pPr>
            <a:r>
              <a:rPr lang="en-GB" sz="2000" dirty="0" smtClean="0"/>
              <a:t>Also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Natural persons </a:t>
            </a:r>
            <a:r>
              <a:rPr lang="en-GB" sz="2000" dirty="0" smtClean="0"/>
              <a:t>can participate as </a:t>
            </a:r>
            <a:r>
              <a:rPr lang="en-GB" sz="2000" dirty="0" smtClean="0"/>
              <a:t>Beneficiaries (new in H2020)</a:t>
            </a:r>
            <a:endParaRPr lang="en-GB" sz="2000" dirty="0"/>
          </a:p>
        </p:txBody>
      </p:sp>
      <p:sp>
        <p:nvSpPr>
          <p:cNvPr id="9" name="Oval 8"/>
          <p:cNvSpPr/>
          <p:nvPr/>
        </p:nvSpPr>
        <p:spPr bwMode="auto">
          <a:xfrm>
            <a:off x="200472" y="4234660"/>
            <a:ext cx="3888432" cy="1408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5050"/>
            </a:solidFill>
          </a:ln>
          <a:effectLst>
            <a:glow rad="1016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Capacity of its representatives to undertake legal obligations on behalf of the entity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138514" y="4306668"/>
            <a:ext cx="3888432" cy="1408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5050"/>
            </a:solidFill>
          </a:ln>
          <a:effectLst>
            <a:glow rad="1016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75"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Financial and operational capacity of the entity equivalent to that of a legal person</a:t>
            </a:r>
          </a:p>
        </p:txBody>
      </p:sp>
      <p:sp>
        <p:nvSpPr>
          <p:cNvPr id="11" name="Plus 10"/>
          <p:cNvSpPr/>
          <p:nvPr/>
        </p:nvSpPr>
        <p:spPr bwMode="auto">
          <a:xfrm>
            <a:off x="4304928" y="4686527"/>
            <a:ext cx="576262" cy="504825"/>
          </a:xfrm>
          <a:prstGeom prst="mathPlu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 smtClean="0"/>
              <a:t>2. Validation (4)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01168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fr-BE" b="1" u="sng" dirty="0" err="1" smtClean="0"/>
              <a:t>Research</a:t>
            </a:r>
            <a:r>
              <a:rPr lang="fr-BE" b="1" u="sng" dirty="0" smtClean="0"/>
              <a:t> organisations: </a:t>
            </a:r>
          </a:p>
          <a:p>
            <a:pPr>
              <a:defRPr/>
            </a:pPr>
            <a:endParaRPr lang="fr-BE" sz="2000" i="0" dirty="0" smtClean="0"/>
          </a:p>
          <a:p>
            <a:pPr>
              <a:defRPr/>
            </a:pPr>
            <a:r>
              <a:rPr lang="fr-BE" sz="2400" i="0" dirty="0" smtClean="0"/>
              <a:t>Validation </a:t>
            </a:r>
            <a:r>
              <a:rPr lang="fr-BE" sz="2400" i="0" dirty="0"/>
              <a:t>no longer </a:t>
            </a:r>
            <a:r>
              <a:rPr lang="fr-BE" sz="2400" i="0" dirty="0" err="1"/>
              <a:t>based</a:t>
            </a:r>
            <a:r>
              <a:rPr lang="fr-BE" sz="2400" i="0" dirty="0"/>
              <a:t> on supporting documents but on </a:t>
            </a:r>
            <a:r>
              <a:rPr lang="fr-BE" sz="2400" i="0" dirty="0" smtClean="0"/>
              <a:t>self-</a:t>
            </a:r>
            <a:r>
              <a:rPr lang="fr-BE" sz="2400" i="0" dirty="0" err="1" smtClean="0"/>
              <a:t>declaration</a:t>
            </a:r>
            <a:r>
              <a:rPr lang="fr-BE" sz="2400" i="0" dirty="0"/>
              <a:t>. </a:t>
            </a:r>
            <a:r>
              <a:rPr lang="fr-BE" sz="2400" i="0" dirty="0" err="1"/>
              <a:t>However</a:t>
            </a:r>
            <a:r>
              <a:rPr lang="fr-BE" sz="2400" i="0" dirty="0"/>
              <a:t>, </a:t>
            </a:r>
            <a:r>
              <a:rPr lang="fr-BE" sz="2400" i="0" dirty="0" smtClean="0"/>
              <a:t>non–profit </a:t>
            </a:r>
            <a:r>
              <a:rPr lang="fr-BE" sz="2400" i="0" dirty="0" err="1"/>
              <a:t>status</a:t>
            </a:r>
            <a:r>
              <a:rPr lang="fr-BE" sz="2400" i="0" dirty="0"/>
              <a:t> has to </a:t>
            </a:r>
            <a:r>
              <a:rPr lang="fr-BE" sz="2400" i="0" dirty="0" err="1"/>
              <a:t>be</a:t>
            </a:r>
            <a:r>
              <a:rPr lang="fr-BE" sz="2400" i="0" dirty="0"/>
              <a:t> </a:t>
            </a:r>
            <a:r>
              <a:rPr lang="fr-BE" sz="2400" i="0" dirty="0" smtClean="0"/>
              <a:t>met </a:t>
            </a:r>
            <a:r>
              <a:rPr lang="fr-BE" sz="2400" i="0" dirty="0"/>
              <a:t>and </a:t>
            </a:r>
            <a:r>
              <a:rPr lang="fr-BE" sz="2400" i="0" dirty="0" err="1" smtClean="0"/>
              <a:t>verified</a:t>
            </a:r>
            <a:r>
              <a:rPr lang="fr-BE" sz="2400" i="0" dirty="0" smtClean="0"/>
              <a:t> </a:t>
            </a:r>
            <a:r>
              <a:rPr lang="fr-BE" sz="2400" i="0" dirty="0"/>
              <a:t>by the REA VS</a:t>
            </a:r>
            <a:r>
              <a:rPr lang="fr-BE" sz="2400" i="0" dirty="0" smtClean="0"/>
              <a:t>.</a:t>
            </a:r>
          </a:p>
          <a:p>
            <a:pPr marL="0" indent="0">
              <a:buNone/>
              <a:defRPr/>
            </a:pPr>
            <a:endParaRPr lang="fr-BE" b="1" u="sng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BE" b="1" u="sng" dirty="0"/>
              <a:t>Non-profit organisations: </a:t>
            </a:r>
          </a:p>
          <a:p>
            <a:pPr>
              <a:lnSpc>
                <a:spcPct val="80000"/>
              </a:lnSpc>
              <a:defRPr/>
            </a:pPr>
            <a:endParaRPr lang="fr-BE" sz="2000" dirty="0"/>
          </a:p>
          <a:p>
            <a:pPr marL="402325" lvl="1" indent="-402325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BE" sz="2400" dirty="0" err="1"/>
              <a:t>Definition</a:t>
            </a:r>
            <a:r>
              <a:rPr lang="fr-BE" sz="2400" dirty="0"/>
              <a:t>: "</a:t>
            </a:r>
            <a:r>
              <a:rPr lang="en-GB" sz="2400" dirty="0"/>
              <a:t>a legal entity which, by its legal form, is non-profit making AND/OR which has a statutory obligation not to distribute profits to its shareholders or individual members "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 smtClean="0"/>
              <a:t>2. Validation (5)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11667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8962" y="233772"/>
            <a:ext cx="612825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Eligibility for funding</a:t>
            </a:r>
            <a:endParaRPr lang="el-GR" sz="3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992560" y="1196752"/>
            <a:ext cx="7381317" cy="5112568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 smtClean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 smtClean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 smtClean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 smtClean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 smtClean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 smtClean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 smtClean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rgbClr val="CC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/>
              <a:t>Status of United Kingdom (UK)? </a:t>
            </a:r>
            <a:endParaRPr lang="el-GR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1666022"/>
              </p:ext>
            </p:extLst>
          </p:nvPr>
        </p:nvGraphicFramePr>
        <p:xfrm>
          <a:off x="488504" y="1285861"/>
          <a:ext cx="8895932" cy="456883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3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67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r>
                        <a:rPr lang="en-US" sz="2400" b="1" baseline="30000" dirty="0" smtClean="0"/>
                        <a:t>rd</a:t>
                      </a:r>
                      <a:r>
                        <a:rPr lang="en-US" sz="2400" b="1" dirty="0" smtClean="0"/>
                        <a:t> countries (= not EU Member States)</a:t>
                      </a:r>
                      <a:endParaRPr lang="el-GR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600" b="0" i="1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9030">
                <a:tc>
                  <a:txBody>
                    <a:bodyPr/>
                    <a:lstStyle/>
                    <a:p>
                      <a:r>
                        <a:rPr lang="en-US" sz="1600" b="1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Associated countries (AC)</a:t>
                      </a:r>
                      <a:r>
                        <a:rPr lang="el-GR" sz="1600" b="1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n-US" sz="1600" b="1" kern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600" kern="0" dirty="0" smtClean="0"/>
                        <a:t>Iceland, Norway, Albania, Bosnia and Herzegovina, the former Yugoslav Republic of Macedonia, Montenegro, Serbia, Turkey, Israel, Moldova, Switzerland, Faroe Islands, Ukraine, Tunisia, Georgia, Armenia</a:t>
                      </a:r>
                      <a:endParaRPr lang="el-G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0" dirty="0" smtClean="0">
                          <a:solidFill>
                            <a:srgbClr val="008000"/>
                          </a:solidFill>
                        </a:rPr>
                        <a:t>Automatically eligible for EU funding</a:t>
                      </a:r>
                      <a:endParaRPr lang="el-GR" sz="1600" b="0" i="1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9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kern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Industrialised</a:t>
                      </a:r>
                      <a:r>
                        <a:rPr lang="en-US" sz="1600" b="1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countries and Emerging economies: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Countries with jointly agreed co-funding mechanism covering most or all thematic areas: </a:t>
                      </a:r>
                    </a:p>
                    <a:p>
                      <a:pPr marL="53975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China, Hong Kong &amp; Macao, Republic of Korea, Mexico, Russia, Taiwan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Countries with jointly agreed co-funding mechanism covering selected thematic areas: </a:t>
                      </a:r>
                    </a:p>
                    <a:p>
                      <a:pPr marL="53975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Australia, India, Japan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Countries with co-funding by a region: </a:t>
                      </a:r>
                    </a:p>
                    <a:p>
                      <a:pPr marL="53975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Brazil, Canada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Countries without jointly agreed co-funding mechanism: </a:t>
                      </a:r>
                    </a:p>
                    <a:p>
                      <a:pPr marL="53975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New Zealand, USA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0" dirty="0" smtClean="0">
                          <a:solidFill>
                            <a:srgbClr val="008000"/>
                          </a:solidFill>
                        </a:rPr>
                        <a:t>EU funding under conditions: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i="1" kern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Foreseen in call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i="1" kern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Existence of bilateral agreement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i="1" kern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Deemed necessary</a:t>
                      </a:r>
                      <a:endParaRPr lang="el-GR" sz="1600" i="1" kern="0" dirty="0" smtClean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921">
                <a:tc>
                  <a:txBody>
                    <a:bodyPr/>
                    <a:lstStyle/>
                    <a:p>
                      <a:r>
                        <a:rPr lang="en-US" sz="1600" b="1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countries: </a:t>
                      </a:r>
                    </a:p>
                    <a:p>
                      <a:r>
                        <a:rPr lang="en-US" sz="1600" kern="0" dirty="0" smtClean="0"/>
                        <a:t>~ 130 other countries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kern="0" dirty="0" smtClean="0">
                          <a:solidFill>
                            <a:srgbClr val="008000"/>
                          </a:solidFill>
                        </a:rPr>
                        <a:t>Automatically eligible for EU funding</a:t>
                      </a:r>
                      <a:endParaRPr lang="el-GR" sz="1600" b="0" i="1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71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F5494"/>
              </a:buClr>
              <a:buFontTx/>
              <a:buNone/>
              <a:defRPr/>
            </a:pPr>
            <a:r>
              <a:rPr lang="fr-BE" b="1" i="0" u="sng" dirty="0" smtClean="0"/>
              <a:t>SME </a:t>
            </a:r>
            <a:r>
              <a:rPr lang="fr-BE" b="1" i="0" u="sng" dirty="0" err="1" smtClean="0"/>
              <a:t>status</a:t>
            </a:r>
            <a:r>
              <a:rPr lang="fr-BE" b="1" i="0" u="sng" dirty="0" smtClean="0"/>
              <a:t> </a:t>
            </a:r>
            <a:r>
              <a:rPr lang="fr-BE" b="1" i="0" dirty="0" smtClean="0"/>
              <a:t>via the Web-</a:t>
            </a:r>
            <a:r>
              <a:rPr lang="fr-BE" b="1" i="0" dirty="0" err="1" smtClean="0"/>
              <a:t>based</a:t>
            </a:r>
            <a:r>
              <a:rPr lang="fr-BE" b="1" i="0" dirty="0" smtClean="0"/>
              <a:t> SME questionnaire</a:t>
            </a:r>
          </a:p>
          <a:p>
            <a:pPr marL="0" indent="0">
              <a:buClr>
                <a:srgbClr val="0F5494"/>
              </a:buClr>
              <a:buFontTx/>
              <a:buNone/>
              <a:defRPr/>
            </a:pPr>
            <a:endParaRPr lang="fr-BE" sz="1600" b="1" i="0" dirty="0" smtClean="0"/>
          </a:p>
          <a:p>
            <a:pPr lvl="1">
              <a:lnSpc>
                <a:spcPct val="80000"/>
              </a:lnSpc>
              <a:defRPr/>
            </a:pPr>
            <a:r>
              <a:rPr lang="en-GB" sz="2200" b="0" dirty="0" smtClean="0"/>
              <a:t>SMEs fill </a:t>
            </a:r>
            <a:r>
              <a:rPr lang="en-GB" sz="2200" b="0" dirty="0" smtClean="0"/>
              <a:t>out a web based questionnaire on the PP to determine whether </a:t>
            </a:r>
            <a:r>
              <a:rPr lang="en-GB" sz="2200" b="0" dirty="0" smtClean="0"/>
              <a:t>they </a:t>
            </a:r>
            <a:r>
              <a:rPr lang="en-GB" sz="2200" b="0" dirty="0" smtClean="0"/>
              <a:t>qualify as an </a:t>
            </a:r>
            <a:r>
              <a:rPr lang="en-GB" sz="2200" b="0" dirty="0" smtClean="0"/>
              <a:t>SME or not. </a:t>
            </a:r>
            <a:endParaRPr lang="en-GB" sz="2200" b="0" dirty="0" smtClean="0"/>
          </a:p>
          <a:p>
            <a:pPr lvl="1">
              <a:lnSpc>
                <a:spcPct val="80000"/>
              </a:lnSpc>
              <a:buNone/>
              <a:defRPr/>
            </a:pPr>
            <a:endParaRPr lang="fr-BE" sz="2200" b="0" dirty="0"/>
          </a:p>
          <a:p>
            <a:pPr lvl="1">
              <a:lnSpc>
                <a:spcPct val="80000"/>
              </a:lnSpc>
              <a:defRPr/>
            </a:pPr>
            <a:r>
              <a:rPr lang="en-GB" sz="2200" b="0" dirty="0" smtClean="0"/>
              <a:t>Ex-post checks of the status will be carried out by the REA on a random basis and/or upon request of the operational services.</a:t>
            </a:r>
            <a:r>
              <a:rPr lang="fr-BE" sz="2200" b="0" dirty="0" smtClean="0"/>
              <a:t> </a:t>
            </a:r>
            <a:endParaRPr lang="en-GB" sz="2200" b="0" dirty="0" smtClean="0"/>
          </a:p>
          <a:p>
            <a:pPr lvl="1">
              <a:lnSpc>
                <a:spcPct val="80000"/>
              </a:lnSpc>
              <a:defRPr/>
            </a:pPr>
            <a:endParaRPr lang="en-GB" sz="2200" b="0" dirty="0" smtClean="0"/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GB" sz="2200" b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 smtClean="0"/>
              <a:t>2. Validation (6)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37646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495300" y="1340768"/>
            <a:ext cx="8915400" cy="4525963"/>
          </a:xfrm>
        </p:spPr>
        <p:txBody>
          <a:bodyPr/>
          <a:lstStyle/>
          <a:p>
            <a:pPr eaLnBrk="1" hangingPunct="1">
              <a:buNone/>
            </a:pPr>
            <a:r>
              <a:rPr lang="fr-BE" altLang="en-US" sz="2000" i="0" dirty="0" smtClean="0"/>
              <a:t>SME </a:t>
            </a:r>
            <a:r>
              <a:rPr lang="fr-BE" altLang="en-US" sz="2000" i="0" dirty="0" smtClean="0"/>
              <a:t>self-</a:t>
            </a:r>
            <a:r>
              <a:rPr lang="fr-BE" altLang="en-US" sz="2000" i="0" dirty="0" err="1" smtClean="0"/>
              <a:t>assessment</a:t>
            </a:r>
            <a:r>
              <a:rPr lang="fr-BE" altLang="en-US" sz="2000" i="0" dirty="0" smtClean="0"/>
              <a:t> questionnaire:</a:t>
            </a:r>
            <a:endParaRPr lang="fr-BE" altLang="en-US" sz="2000" i="0" dirty="0" smtClean="0"/>
          </a:p>
          <a:p>
            <a:pPr eaLnBrk="1" hangingPunct="1">
              <a:buFontTx/>
              <a:buChar char="-"/>
            </a:pPr>
            <a:endParaRPr lang="en-GB" altLang="en-US" sz="2000" i="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82" y="1903649"/>
            <a:ext cx="6439620" cy="46971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 smtClean="0"/>
              <a:t>2. Validation </a:t>
            </a:r>
            <a:r>
              <a:rPr lang="fr-BE" altLang="el-GR" sz="4400" dirty="0" smtClean="0"/>
              <a:t>(7)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3828030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4</a:t>
            </a:r>
            <a:r>
              <a:rPr lang="fr-BE" altLang="el-GR" sz="4400" dirty="0" smtClean="0"/>
              <a:t>. The LEAR (1)</a:t>
            </a:r>
            <a:endParaRPr lang="el-GR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5300" y="1285860"/>
            <a:ext cx="8915400" cy="4525963"/>
          </a:xfrm>
        </p:spPr>
        <p:txBody>
          <a:bodyPr>
            <a:noAutofit/>
          </a:bodyPr>
          <a:lstStyle/>
          <a:p>
            <a:pPr marL="402325" lvl="1" indent="-402325"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The LEAR (Legal Entity Appointed Representative):</a:t>
            </a:r>
            <a:endParaRPr lang="en-GB" sz="2400" dirty="0"/>
          </a:p>
          <a:p>
            <a:pPr marL="496888" lvl="2" indent="0" eaLnBrk="1" hangingPunct="1">
              <a:spcBef>
                <a:spcPts val="2400"/>
              </a:spcBef>
              <a:buNone/>
              <a:defRPr/>
            </a:pPr>
            <a:r>
              <a:rPr lang="en-GB" sz="2400" dirty="0" smtClean="0"/>
              <a:t>(</a:t>
            </a:r>
            <a:r>
              <a:rPr lang="en-GB" sz="2400" dirty="0" err="1" smtClean="0"/>
              <a:t>i</a:t>
            </a:r>
            <a:r>
              <a:rPr lang="en-GB" sz="2400" dirty="0" smtClean="0"/>
              <a:t>) Manages </a:t>
            </a:r>
            <a:r>
              <a:rPr lang="en-GB" sz="2400" dirty="0" smtClean="0"/>
              <a:t>the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legal and financial data </a:t>
            </a:r>
            <a:r>
              <a:rPr lang="en-GB" sz="2400" dirty="0" smtClean="0"/>
              <a:t>of the organisation and notifies the EU about changes in legal data/status; </a:t>
            </a:r>
            <a:endParaRPr lang="en-GB" sz="2400" dirty="0" smtClean="0"/>
          </a:p>
          <a:p>
            <a:pPr marL="496888" lvl="2" indent="0" eaLnBrk="1" hangingPunct="1">
              <a:spcBef>
                <a:spcPts val="2400"/>
              </a:spcBef>
              <a:buNone/>
              <a:defRPr/>
            </a:pPr>
            <a:r>
              <a:rPr lang="en-GB" sz="2400" dirty="0" smtClean="0"/>
              <a:t>(ii) Submits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FVC</a:t>
            </a:r>
            <a:r>
              <a:rPr lang="en-GB" sz="2400" dirty="0" smtClean="0"/>
              <a:t> documents if required; </a:t>
            </a:r>
          </a:p>
          <a:p>
            <a:pPr marL="496888" lvl="2" indent="0" eaLnBrk="1" hangingPunct="1">
              <a:spcBef>
                <a:spcPts val="2400"/>
              </a:spcBef>
              <a:buNone/>
              <a:defRPr/>
            </a:pPr>
            <a:r>
              <a:rPr lang="en-GB" sz="2400" dirty="0" smtClean="0"/>
              <a:t>(</a:t>
            </a:r>
            <a:r>
              <a:rPr lang="en-GB" sz="2400" dirty="0"/>
              <a:t>iii)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Nominates</a:t>
            </a:r>
            <a:r>
              <a:rPr lang="en-GB" sz="2400" dirty="0" smtClean="0"/>
              <a:t> in the PP the persons </a:t>
            </a:r>
            <a:r>
              <a:rPr lang="en-GB" sz="2400" dirty="0"/>
              <a:t>who act as legal </a:t>
            </a:r>
            <a:r>
              <a:rPr lang="en-GB" sz="2400" dirty="0" smtClean="0"/>
              <a:t>representatives</a:t>
            </a:r>
            <a:endParaRPr lang="en-GB" sz="2400" dirty="0"/>
          </a:p>
          <a:p>
            <a:pPr marL="496888" lvl="2" indent="0" eaLnBrk="1" hangingPunct="1">
              <a:spcBef>
                <a:spcPts val="2400"/>
              </a:spcBef>
              <a:buNone/>
              <a:defRPr/>
            </a:pPr>
            <a:r>
              <a:rPr lang="en-GB" sz="2400" dirty="0"/>
              <a:t>(iv)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Nominates</a:t>
            </a:r>
            <a:r>
              <a:rPr lang="en-GB" sz="2400" dirty="0" smtClean="0"/>
              <a:t> in the PP the persons </a:t>
            </a:r>
            <a:r>
              <a:rPr lang="en-GB" sz="2400" dirty="0"/>
              <a:t>who sign financial statements</a:t>
            </a:r>
            <a:r>
              <a:rPr lang="en-GB" sz="2400" dirty="0" smtClean="0"/>
              <a:t>.</a:t>
            </a:r>
          </a:p>
          <a:p>
            <a:pPr marL="0" indent="0">
              <a:buClr>
                <a:srgbClr val="000099"/>
              </a:buClr>
              <a:buFontTx/>
              <a:buNone/>
              <a:defRPr/>
            </a:pPr>
            <a:endParaRPr lang="en-GB" sz="1050" dirty="0"/>
          </a:p>
          <a:p>
            <a:pPr>
              <a:buClr>
                <a:srgbClr val="000099"/>
              </a:buClr>
              <a:defRPr/>
            </a:pPr>
            <a:r>
              <a:rPr lang="en-GB" sz="2400" i="0" dirty="0" smtClean="0"/>
              <a:t>All LEARs registered under FP7 have been </a:t>
            </a:r>
            <a:r>
              <a:rPr lang="en-GB" sz="2400" i="0" dirty="0" smtClean="0">
                <a:solidFill>
                  <a:schemeClr val="accent6">
                    <a:lumMod val="75000"/>
                  </a:schemeClr>
                </a:solidFill>
              </a:rPr>
              <a:t>re-appointed</a:t>
            </a:r>
            <a:r>
              <a:rPr lang="en-GB" sz="2400" i="0" dirty="0" smtClean="0"/>
              <a:t> in H2020 (due to the "extended LEAR mandate)</a:t>
            </a:r>
            <a:endParaRPr lang="en-GB" sz="2400" b="1" i="0" dirty="0" smtClean="0"/>
          </a:p>
        </p:txBody>
      </p:sp>
    </p:spTree>
    <p:extLst>
      <p:ext uri="{BB962C8B-B14F-4D97-AF65-F5344CB8AC3E}">
        <p14:creationId xmlns:p14="http://schemas.microsoft.com/office/powerpoint/2010/main" xmlns="" val="3734772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4</a:t>
            </a:r>
            <a:r>
              <a:rPr lang="fr-BE" altLang="el-GR" sz="4400" dirty="0" smtClean="0"/>
              <a:t>. The LEAR (2)</a:t>
            </a:r>
            <a:endParaRPr lang="el-GR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9530" y="1285860"/>
            <a:ext cx="9029732" cy="4525963"/>
          </a:xfrm>
        </p:spPr>
        <p:txBody>
          <a:bodyPr>
            <a:normAutofit/>
          </a:bodyPr>
          <a:lstStyle/>
          <a:p>
            <a:pPr marL="0" lvl="1" indent="0" eaLnBrk="1" hangingPunct="1">
              <a:spcBef>
                <a:spcPts val="2400"/>
              </a:spcBef>
              <a:buFontTx/>
              <a:buNone/>
              <a:defRPr/>
            </a:pPr>
            <a:r>
              <a:rPr lang="fr-BE" sz="2700" dirty="0" smtClean="0"/>
              <a:t>Documents </a:t>
            </a:r>
            <a:r>
              <a:rPr lang="fr-BE" sz="2700" dirty="0" err="1"/>
              <a:t>required</a:t>
            </a:r>
            <a:r>
              <a:rPr lang="fr-BE" sz="2700" dirty="0"/>
              <a:t> for </a:t>
            </a:r>
            <a:r>
              <a:rPr lang="fr-BE" sz="2700" dirty="0" err="1"/>
              <a:t>LEAR's</a:t>
            </a:r>
            <a:r>
              <a:rPr lang="fr-BE" sz="2700" dirty="0"/>
              <a:t> </a:t>
            </a:r>
            <a:r>
              <a:rPr lang="fr-BE" sz="2700" dirty="0" err="1" smtClean="0"/>
              <a:t>appointment</a:t>
            </a:r>
            <a:r>
              <a:rPr lang="fr-BE" sz="2700" dirty="0" smtClean="0"/>
              <a:t>:</a:t>
            </a:r>
            <a:endParaRPr lang="en-GB" sz="2700" dirty="0"/>
          </a:p>
          <a:p>
            <a:pPr marL="812279" lvl="2" indent="-342900">
              <a:spcBef>
                <a:spcPts val="2400"/>
              </a:spcBef>
              <a:defRPr/>
            </a:pPr>
            <a:r>
              <a:rPr lang="en-GB" sz="2200" dirty="0"/>
              <a:t>Letter of Appointment (duly signed by legal representative)</a:t>
            </a:r>
          </a:p>
          <a:p>
            <a:pPr marL="812279" lvl="2" indent="-342900">
              <a:spcBef>
                <a:spcPts val="2400"/>
              </a:spcBef>
              <a:defRPr/>
            </a:pPr>
            <a:r>
              <a:rPr lang="fr-BE" sz="2200" dirty="0" err="1"/>
              <a:t>Roles</a:t>
            </a:r>
            <a:r>
              <a:rPr lang="fr-BE" sz="2200" dirty="0"/>
              <a:t> and </a:t>
            </a:r>
            <a:r>
              <a:rPr lang="fr-BE" sz="2200" dirty="0" err="1"/>
              <a:t>Duties</a:t>
            </a:r>
            <a:r>
              <a:rPr lang="fr-BE" sz="2200" dirty="0"/>
              <a:t> (</a:t>
            </a:r>
            <a:r>
              <a:rPr lang="fr-BE" sz="2200" dirty="0" err="1"/>
              <a:t>duly</a:t>
            </a:r>
            <a:r>
              <a:rPr lang="fr-BE" sz="2200" dirty="0"/>
              <a:t> </a:t>
            </a:r>
            <a:r>
              <a:rPr lang="fr-BE" sz="2200" dirty="0" err="1"/>
              <a:t>signed</a:t>
            </a:r>
            <a:r>
              <a:rPr lang="fr-BE" sz="2200" dirty="0"/>
              <a:t> by LEAR and </a:t>
            </a:r>
            <a:r>
              <a:rPr lang="fr-BE" sz="2200" dirty="0" err="1"/>
              <a:t>legal</a:t>
            </a:r>
            <a:r>
              <a:rPr lang="fr-BE" sz="2200" dirty="0"/>
              <a:t> </a:t>
            </a:r>
            <a:r>
              <a:rPr lang="fr-BE" sz="2200" dirty="0" err="1"/>
              <a:t>representative</a:t>
            </a:r>
            <a:r>
              <a:rPr lang="fr-BE" sz="2200" dirty="0"/>
              <a:t>)</a:t>
            </a:r>
          </a:p>
          <a:p>
            <a:pPr marL="812279" lvl="2" indent="-342900">
              <a:spcBef>
                <a:spcPts val="2400"/>
              </a:spcBef>
              <a:defRPr/>
            </a:pPr>
            <a:r>
              <a:rPr lang="fr-BE" sz="2200" dirty="0" err="1"/>
              <a:t>Declaration</a:t>
            </a:r>
            <a:r>
              <a:rPr lang="fr-BE" sz="2200" dirty="0"/>
              <a:t> of Consent (</a:t>
            </a:r>
            <a:r>
              <a:rPr lang="fr-BE" sz="2200" dirty="0" err="1"/>
              <a:t>duly</a:t>
            </a:r>
            <a:r>
              <a:rPr lang="fr-BE" sz="2200" dirty="0"/>
              <a:t> </a:t>
            </a:r>
            <a:r>
              <a:rPr lang="fr-BE" sz="2200" dirty="0" err="1"/>
              <a:t>signed</a:t>
            </a:r>
            <a:r>
              <a:rPr lang="fr-BE" sz="2200" dirty="0"/>
              <a:t> by </a:t>
            </a:r>
            <a:r>
              <a:rPr lang="fr-BE" sz="2200" dirty="0" err="1"/>
              <a:t>legal</a:t>
            </a:r>
            <a:r>
              <a:rPr lang="fr-BE" sz="2200" dirty="0"/>
              <a:t> </a:t>
            </a:r>
            <a:r>
              <a:rPr lang="fr-BE" sz="2200" dirty="0" err="1"/>
              <a:t>representative</a:t>
            </a:r>
            <a:r>
              <a:rPr lang="fr-BE" sz="2200" dirty="0"/>
              <a:t>)</a:t>
            </a:r>
          </a:p>
          <a:p>
            <a:pPr marL="812279" lvl="2" indent="-342900">
              <a:spcBef>
                <a:spcPts val="2400"/>
              </a:spcBef>
              <a:defRPr/>
            </a:pPr>
            <a:r>
              <a:rPr lang="fr-BE" sz="2200" dirty="0"/>
              <a:t>Copies ID </a:t>
            </a:r>
            <a:r>
              <a:rPr lang="fr-BE" sz="2200" dirty="0" err="1"/>
              <a:t>card</a:t>
            </a:r>
            <a:r>
              <a:rPr lang="fr-BE" sz="2200" dirty="0"/>
              <a:t> of the LEAR and ID </a:t>
            </a:r>
            <a:r>
              <a:rPr lang="fr-BE" sz="2200" dirty="0" err="1"/>
              <a:t>card</a:t>
            </a:r>
            <a:r>
              <a:rPr lang="fr-BE" sz="2200" dirty="0"/>
              <a:t> of the </a:t>
            </a:r>
            <a:r>
              <a:rPr lang="fr-BE" sz="2200" dirty="0" err="1"/>
              <a:t>legal</a:t>
            </a:r>
            <a:r>
              <a:rPr lang="fr-BE" sz="2200" dirty="0"/>
              <a:t> </a:t>
            </a:r>
            <a:r>
              <a:rPr lang="fr-BE" sz="2200" dirty="0" err="1"/>
              <a:t>representative</a:t>
            </a:r>
            <a:endParaRPr lang="fr-BE" sz="2200" dirty="0"/>
          </a:p>
          <a:p>
            <a:pPr marL="812279" lvl="2" indent="-342900">
              <a:spcBef>
                <a:spcPts val="2400"/>
              </a:spcBef>
              <a:defRPr/>
            </a:pPr>
            <a:r>
              <a:rPr lang="fr-BE" sz="2200" dirty="0"/>
              <a:t>Proof of nomination </a:t>
            </a:r>
            <a:r>
              <a:rPr lang="fr-BE" sz="2200" dirty="0" smtClean="0"/>
              <a:t>of the </a:t>
            </a:r>
            <a:r>
              <a:rPr lang="fr-BE" sz="2200" dirty="0" err="1" smtClean="0"/>
              <a:t>legal</a:t>
            </a:r>
            <a:r>
              <a:rPr lang="fr-BE" sz="2200" dirty="0" smtClean="0"/>
              <a:t> </a:t>
            </a:r>
            <a:r>
              <a:rPr lang="fr-BE" sz="2200" dirty="0" err="1" smtClean="0"/>
              <a:t>representative</a:t>
            </a:r>
            <a:endParaRPr lang="fr-BE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23844" y="5500702"/>
            <a:ext cx="8715436" cy="923330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  <a:ln cap="rnd">
            <a:solidFill>
              <a:schemeClr val="accent6">
                <a:lumMod val="75000"/>
                <a:alpha val="40000"/>
              </a:schemeClr>
            </a:solidFill>
            <a:beve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en-US" sz="1800" b="1" i="1" dirty="0" smtClean="0">
                <a:latin typeface="Candara" panose="020E0502030303020204" pitchFamily="34" charset="0"/>
              </a:rPr>
              <a:t>Until today: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ORIGINAL</a:t>
            </a:r>
            <a:r>
              <a:rPr lang="en-US" altLang="en-US" sz="1800" i="1" dirty="0" smtClean="0">
                <a:latin typeface="Candara" panose="020E0502030303020204" pitchFamily="34" charset="0"/>
              </a:rPr>
              <a:t> documents to be sent by </a:t>
            </a:r>
            <a:r>
              <a:rPr lang="en-US" altLang="en-US" sz="1800" i="1" dirty="0" smtClean="0">
                <a:latin typeface="Candara" panose="020E0502030303020204" pitchFamily="34" charset="0"/>
              </a:rPr>
              <a:t>post</a:t>
            </a:r>
          </a:p>
          <a:p>
            <a:endParaRPr lang="en-US" altLang="en-US" sz="1800" i="1" dirty="0" smtClean="0">
              <a:latin typeface="Candara" panose="020E0502030303020204" pitchFamily="34" charset="0"/>
            </a:endParaRPr>
          </a:p>
          <a:p>
            <a:r>
              <a:rPr lang="en-US" altLang="en-US" sz="1800" b="1" i="1" dirty="0" smtClean="0">
                <a:latin typeface="Candara" panose="020E0502030303020204" pitchFamily="34" charset="0"/>
              </a:rPr>
              <a:t>Soon</a:t>
            </a:r>
            <a:r>
              <a:rPr lang="en-US" altLang="en-US" sz="1800" i="1" dirty="0" smtClean="0">
                <a:latin typeface="Candara" panose="020E0502030303020204" pitchFamily="34" charset="0"/>
              </a:rPr>
              <a:t>: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ONLY SCANNED </a:t>
            </a:r>
            <a:r>
              <a:rPr lang="en-US" altLang="en-US" sz="1800" i="1" dirty="0" err="1" smtClean="0">
                <a:latin typeface="Candara" panose="020E0502030303020204" pitchFamily="34" charset="0"/>
              </a:rPr>
              <a:t>pdf</a:t>
            </a:r>
            <a:r>
              <a:rPr lang="en-US" altLang="en-US" sz="1800" i="1" dirty="0" smtClean="0">
                <a:latin typeface="Candara" panose="020E0502030303020204" pitchFamily="34" charset="0"/>
              </a:rPr>
              <a:t> documents to be uploaded (and original kept for ex post audit)</a:t>
            </a:r>
          </a:p>
        </p:txBody>
      </p:sp>
    </p:spTree>
    <p:extLst>
      <p:ext uri="{BB962C8B-B14F-4D97-AF65-F5344CB8AC3E}">
        <p14:creationId xmlns:p14="http://schemas.microsoft.com/office/powerpoint/2010/main" xmlns="" val="416816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4</a:t>
            </a:r>
            <a:r>
              <a:rPr lang="fr-BE" altLang="el-GR" sz="4400" dirty="0" smtClean="0"/>
              <a:t>. The LEAR (3)</a:t>
            </a:r>
            <a:endParaRPr lang="el-GR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3829063"/>
          </a:xfrm>
        </p:spPr>
        <p:txBody>
          <a:bodyPr>
            <a:normAutofit lnSpcReduction="10000"/>
          </a:bodyPr>
          <a:lstStyle/>
          <a:p>
            <a:pPr marL="342900" lvl="1" indent="-342900" eaLnBrk="1" hangingPunct="1">
              <a:spcBef>
                <a:spcPts val="2400"/>
              </a:spcBef>
              <a:defRPr/>
            </a:pPr>
            <a:endParaRPr lang="en-GB" sz="1800" b="0" dirty="0" smtClean="0">
              <a:ea typeface="+mn-ea"/>
              <a:cs typeface="+mn-cs"/>
            </a:endParaRPr>
          </a:p>
          <a:p>
            <a:pPr marL="0" lvl="1" indent="0" eaLnBrk="1" hangingPunct="1">
              <a:spcBef>
                <a:spcPts val="2400"/>
              </a:spcBef>
              <a:buFontTx/>
              <a:buNone/>
              <a:defRPr/>
            </a:pPr>
            <a:r>
              <a:rPr lang="en-GB" sz="4000" b="0" dirty="0" smtClean="0">
                <a:ea typeface="+mn-ea"/>
                <a:cs typeface="+mn-cs"/>
              </a:rPr>
              <a:t>Next steps: </a:t>
            </a:r>
          </a:p>
          <a:p>
            <a:pPr marL="342900" lvl="1" indent="-342900" eaLnBrk="1" hangingPunct="1">
              <a:spcBef>
                <a:spcPts val="2400"/>
              </a:spcBef>
              <a:buFontTx/>
              <a:buAutoNum type="arabicPeriod"/>
              <a:defRPr/>
            </a:pPr>
            <a:r>
              <a:rPr lang="en-GB" sz="2400" b="0" dirty="0" smtClean="0">
                <a:ea typeface="+mn-ea"/>
                <a:cs typeface="+mn-cs"/>
              </a:rPr>
              <a:t>REA VS </a:t>
            </a:r>
            <a:r>
              <a:rPr lang="en-GB" sz="2400" b="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checks</a:t>
            </a:r>
            <a:r>
              <a:rPr lang="en-GB" sz="2400" b="0" dirty="0" smtClean="0">
                <a:ea typeface="+mn-ea"/>
                <a:cs typeface="+mn-cs"/>
              </a:rPr>
              <a:t> if all documents are in place</a:t>
            </a:r>
          </a:p>
          <a:p>
            <a:pPr marL="342900" lvl="1" indent="-342900" eaLnBrk="1" hangingPunct="1">
              <a:spcBef>
                <a:spcPts val="2400"/>
              </a:spcBef>
              <a:buFontTx/>
              <a:buAutoNum type="arabicPeriod"/>
              <a:defRPr/>
            </a:pPr>
            <a:r>
              <a:rPr lang="en-GB" sz="2400" dirty="0" smtClean="0"/>
              <a:t>Either requests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corrections</a:t>
            </a:r>
            <a:r>
              <a:rPr lang="en-GB" sz="2400" dirty="0" smtClean="0"/>
              <a:t> OR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approves</a:t>
            </a:r>
            <a:r>
              <a:rPr lang="en-GB" sz="2400" dirty="0" smtClean="0"/>
              <a:t> the LEAR appointment</a:t>
            </a:r>
            <a:endParaRPr lang="en-GB" sz="2400" b="0" dirty="0">
              <a:ea typeface="+mn-ea"/>
              <a:cs typeface="+mn-cs"/>
            </a:endParaRPr>
          </a:p>
          <a:p>
            <a:pPr marL="457200" lvl="1" indent="-457200" eaLnBrk="1" hangingPunct="1">
              <a:spcBef>
                <a:spcPts val="2400"/>
              </a:spcBef>
              <a:buFontTx/>
              <a:buAutoNum type="arabicPeriod" startAt="3"/>
              <a:defRPr/>
            </a:pPr>
            <a:r>
              <a:rPr lang="fr-BE" sz="2400" b="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PIN</a:t>
            </a:r>
            <a:r>
              <a:rPr lang="fr-BE" sz="2400" b="0" dirty="0" smtClean="0">
                <a:ea typeface="+mn-ea"/>
                <a:cs typeface="+mn-cs"/>
              </a:rPr>
              <a:t> </a:t>
            </a:r>
            <a:r>
              <a:rPr lang="fr-BE" sz="2400" b="0" dirty="0">
                <a:ea typeface="+mn-ea"/>
                <a:cs typeface="+mn-cs"/>
              </a:rPr>
              <a:t>code </a:t>
            </a:r>
            <a:r>
              <a:rPr lang="fr-BE" sz="2400" b="0" dirty="0" err="1">
                <a:ea typeface="+mn-ea"/>
                <a:cs typeface="+mn-cs"/>
              </a:rPr>
              <a:t>is</a:t>
            </a:r>
            <a:r>
              <a:rPr lang="fr-BE" sz="2400" b="0" dirty="0">
                <a:ea typeface="+mn-ea"/>
                <a:cs typeface="+mn-cs"/>
              </a:rPr>
              <a:t> </a:t>
            </a:r>
            <a:r>
              <a:rPr lang="fr-BE" sz="2400" b="0" dirty="0" smtClean="0">
                <a:ea typeface="+mn-ea"/>
                <a:cs typeface="+mn-cs"/>
              </a:rPr>
              <a:t>sent by email or SMS (if mobile </a:t>
            </a:r>
            <a:r>
              <a:rPr lang="fr-BE" sz="2400" b="0" dirty="0" err="1" smtClean="0">
                <a:ea typeface="+mn-ea"/>
                <a:cs typeface="+mn-cs"/>
              </a:rPr>
              <a:t>provided</a:t>
            </a:r>
            <a:r>
              <a:rPr lang="fr-BE" sz="2400" b="0" dirty="0" smtClean="0">
                <a:ea typeface="+mn-ea"/>
                <a:cs typeface="+mn-cs"/>
              </a:rPr>
              <a:t>)</a:t>
            </a:r>
          </a:p>
          <a:p>
            <a:pPr marL="457200" lvl="1" indent="-457200" eaLnBrk="1" hangingPunct="1">
              <a:spcBef>
                <a:spcPts val="2400"/>
              </a:spcBef>
              <a:buFontTx/>
              <a:buAutoNum type="arabicPeriod" startAt="3"/>
              <a:defRPr/>
            </a:pPr>
            <a:r>
              <a:rPr lang="fr-BE" sz="2400" i="0" dirty="0" smtClean="0"/>
              <a:t>LEAR </a:t>
            </a:r>
            <a:r>
              <a:rPr lang="fr-BE" sz="2400" i="0" dirty="0" err="1" smtClean="0"/>
              <a:t>account</a:t>
            </a:r>
            <a:r>
              <a:rPr lang="fr-BE" sz="2400" i="0" dirty="0" smtClean="0"/>
              <a:t> </a:t>
            </a:r>
            <a:r>
              <a:rPr lang="fr-BE" sz="2400" i="0" dirty="0" err="1" smtClean="0">
                <a:solidFill>
                  <a:schemeClr val="accent6">
                    <a:lumMod val="75000"/>
                  </a:schemeClr>
                </a:solidFill>
              </a:rPr>
              <a:t>activated</a:t>
            </a:r>
            <a:r>
              <a:rPr lang="fr-BE" sz="2400" i="0" dirty="0" smtClean="0"/>
              <a:t> and </a:t>
            </a:r>
            <a:r>
              <a:rPr lang="fr-BE" sz="2400" i="0" dirty="0" err="1" smtClean="0"/>
              <a:t>operational</a:t>
            </a:r>
            <a:endParaRPr lang="en-GB" sz="2400" b="1" i="0" dirty="0" smtClean="0"/>
          </a:p>
        </p:txBody>
      </p:sp>
    </p:spTree>
    <p:extLst>
      <p:ext uri="{BB962C8B-B14F-4D97-AF65-F5344CB8AC3E}">
        <p14:creationId xmlns:p14="http://schemas.microsoft.com/office/powerpoint/2010/main" xmlns="" val="288696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5</a:t>
            </a:r>
            <a:r>
              <a:rPr lang="fr-BE" altLang="el-GR" sz="4400" dirty="0" smtClean="0"/>
              <a:t>. Financial Viability Check (1)</a:t>
            </a:r>
            <a:endParaRPr lang="el-GR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878870"/>
          </a:xfrm>
        </p:spPr>
        <p:txBody>
          <a:bodyPr>
            <a:spAutoFit/>
          </a:bodyPr>
          <a:lstStyle/>
          <a:p>
            <a:pPr marL="342900" lvl="1" indent="-342900">
              <a:buClr>
                <a:srgbClr val="0F5494"/>
              </a:buClr>
              <a:buFont typeface="Arial" panose="020B0604020202020204" pitchFamily="34" charset="0"/>
              <a:buChar char="•"/>
              <a:defRPr/>
            </a:pPr>
            <a:r>
              <a:rPr lang="en-GB" b="0" dirty="0" smtClean="0">
                <a:ea typeface="+mn-ea"/>
                <a:cs typeface="+mn-cs"/>
              </a:rPr>
              <a:t>In general, the </a:t>
            </a:r>
            <a:r>
              <a:rPr lang="en-GB" b="0" dirty="0">
                <a:ea typeface="+mn-ea"/>
                <a:cs typeface="+mn-cs"/>
              </a:rPr>
              <a:t>financial capacity is checked if:</a:t>
            </a:r>
          </a:p>
          <a:p>
            <a:pPr marL="0" lvl="1" indent="0">
              <a:buClr>
                <a:srgbClr val="0F5494"/>
              </a:buClr>
              <a:buFontTx/>
              <a:buNone/>
              <a:defRPr/>
            </a:pPr>
            <a:endParaRPr lang="en-GB" sz="1600" dirty="0" smtClean="0"/>
          </a:p>
          <a:p>
            <a:pPr marL="742950" lvl="2" indent="-342900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 smtClean="0"/>
              <a:t>The </a:t>
            </a:r>
            <a:r>
              <a:rPr lang="en-GB" sz="2000" dirty="0"/>
              <a:t>beneficiary is a </a:t>
            </a:r>
            <a:r>
              <a:rPr lang="en-GB" sz="2000" b="1" dirty="0"/>
              <a:t>coordinator</a:t>
            </a:r>
            <a:r>
              <a:rPr lang="en-GB" sz="2000" dirty="0"/>
              <a:t>, </a:t>
            </a:r>
            <a:r>
              <a:rPr lang="en-GB" sz="2000" b="1" u="sng" dirty="0" smtClean="0"/>
              <a:t>and</a:t>
            </a:r>
          </a:p>
          <a:p>
            <a:pPr marL="742950" lvl="2" indent="-342900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 smtClean="0"/>
              <a:t>The </a:t>
            </a:r>
            <a:r>
              <a:rPr lang="en-GB" sz="2000" dirty="0"/>
              <a:t>requested EU </a:t>
            </a:r>
            <a:r>
              <a:rPr lang="en-GB" sz="2000" b="1" dirty="0"/>
              <a:t>funding</a:t>
            </a:r>
            <a:r>
              <a:rPr lang="en-GB" sz="2000" dirty="0"/>
              <a:t> for the </a:t>
            </a:r>
            <a:r>
              <a:rPr lang="en-GB" sz="2000" dirty="0" smtClean="0"/>
              <a:t>project is </a:t>
            </a:r>
            <a:r>
              <a:rPr lang="en-GB" sz="2000" b="1" dirty="0"/>
              <a:t>≥ 500 000</a:t>
            </a:r>
            <a:r>
              <a:rPr lang="en-GB" sz="2000" dirty="0"/>
              <a:t> </a:t>
            </a:r>
            <a:r>
              <a:rPr lang="en-GB" sz="2000" dirty="0" smtClean="0"/>
              <a:t>EUR.</a:t>
            </a:r>
            <a:endParaRPr lang="en-GB" sz="2000" dirty="0">
              <a:ea typeface="+mn-ea"/>
              <a:cs typeface="+mn-cs"/>
            </a:endParaRPr>
          </a:p>
          <a:p>
            <a:pPr marL="447675" lvl="1" indent="-447675" eaLnBrk="1" hangingPunct="1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GB" b="0" dirty="0">
                <a:ea typeface="+mn-ea"/>
                <a:cs typeface="+mn-cs"/>
              </a:rPr>
              <a:t>Applicants for </a:t>
            </a:r>
            <a:r>
              <a:rPr lang="en-GB" b="0" dirty="0" smtClean="0">
                <a:ea typeface="+mn-ea"/>
                <a:cs typeface="+mn-cs"/>
              </a:rPr>
              <a:t>mono-beneficiary </a:t>
            </a:r>
            <a:r>
              <a:rPr lang="en-GB" b="0" dirty="0">
                <a:ea typeface="+mn-ea"/>
                <a:cs typeface="+mn-cs"/>
              </a:rPr>
              <a:t>grants are not considered as "</a:t>
            </a:r>
            <a:r>
              <a:rPr lang="en-GB" b="0" dirty="0" smtClean="0">
                <a:ea typeface="+mn-ea"/>
                <a:cs typeface="+mn-cs"/>
              </a:rPr>
              <a:t>coordinators'</a:t>
            </a:r>
          </a:p>
          <a:p>
            <a:pPr marL="447675" lvl="1" indent="-447675" eaLnBrk="1" hangingPunct="1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fr-BE" b="0" dirty="0" err="1" smtClean="0">
                <a:ea typeface="+mn-ea"/>
                <a:cs typeface="+mn-cs"/>
              </a:rPr>
              <a:t>Upon</a:t>
            </a:r>
            <a:r>
              <a:rPr lang="fr-BE" b="0" dirty="0" smtClean="0">
                <a:ea typeface="+mn-ea"/>
                <a:cs typeface="+mn-cs"/>
              </a:rPr>
              <a:t> </a:t>
            </a:r>
            <a:r>
              <a:rPr lang="fr-BE" b="0" dirty="0" err="1" smtClean="0">
                <a:ea typeface="+mn-ea"/>
                <a:cs typeface="+mn-cs"/>
              </a:rPr>
              <a:t>request</a:t>
            </a:r>
            <a:r>
              <a:rPr lang="fr-BE" b="0" dirty="0" smtClean="0">
                <a:ea typeface="+mn-ea"/>
                <a:cs typeface="+mn-cs"/>
              </a:rPr>
              <a:t> by the </a:t>
            </a:r>
            <a:r>
              <a:rPr lang="fr-BE" b="0" dirty="0" err="1" smtClean="0">
                <a:ea typeface="+mn-ea"/>
                <a:cs typeface="+mn-cs"/>
              </a:rPr>
              <a:t>Authorising</a:t>
            </a:r>
            <a:r>
              <a:rPr lang="fr-BE" b="0" dirty="0" smtClean="0">
                <a:ea typeface="+mn-ea"/>
                <a:cs typeface="+mn-cs"/>
              </a:rPr>
              <a:t> </a:t>
            </a:r>
            <a:r>
              <a:rPr lang="fr-BE" b="0" dirty="0" err="1" smtClean="0">
                <a:ea typeface="+mn-ea"/>
                <a:cs typeface="+mn-cs"/>
              </a:rPr>
              <a:t>Officer</a:t>
            </a:r>
            <a:r>
              <a:rPr lang="fr-BE" b="0" dirty="0" smtClean="0">
                <a:ea typeface="+mn-ea"/>
                <a:cs typeface="+mn-cs"/>
              </a:rPr>
              <a:t>, a </a:t>
            </a:r>
            <a:r>
              <a:rPr lang="fr-BE" b="0" dirty="0" err="1" smtClean="0">
                <a:ea typeface="+mn-ea"/>
                <a:cs typeface="+mn-cs"/>
              </a:rPr>
              <a:t>financial</a:t>
            </a:r>
            <a:r>
              <a:rPr lang="fr-BE" b="0" dirty="0" smtClean="0">
                <a:ea typeface="+mn-ea"/>
                <a:cs typeface="+mn-cs"/>
              </a:rPr>
              <a:t> </a:t>
            </a:r>
            <a:r>
              <a:rPr lang="fr-BE" b="0" dirty="0" err="1" smtClean="0">
                <a:ea typeface="+mn-ea"/>
                <a:cs typeface="+mn-cs"/>
              </a:rPr>
              <a:t>viability</a:t>
            </a:r>
            <a:r>
              <a:rPr lang="fr-BE" b="0" dirty="0" smtClean="0">
                <a:ea typeface="+mn-ea"/>
                <a:cs typeface="+mn-cs"/>
              </a:rPr>
              <a:t> check </a:t>
            </a:r>
            <a:r>
              <a:rPr lang="fr-BE" b="0" dirty="0" err="1" smtClean="0">
                <a:ea typeface="+mn-ea"/>
                <a:cs typeface="+mn-cs"/>
              </a:rPr>
              <a:t>can</a:t>
            </a:r>
            <a:r>
              <a:rPr lang="fr-BE" b="0" dirty="0" smtClean="0">
                <a:ea typeface="+mn-ea"/>
                <a:cs typeface="+mn-cs"/>
              </a:rPr>
              <a:t> </a:t>
            </a:r>
            <a:r>
              <a:rPr lang="fr-BE" b="0" dirty="0" err="1" smtClean="0">
                <a:ea typeface="+mn-ea"/>
                <a:cs typeface="+mn-cs"/>
              </a:rPr>
              <a:t>be</a:t>
            </a:r>
            <a:r>
              <a:rPr lang="fr-BE" b="0" dirty="0" smtClean="0">
                <a:ea typeface="+mn-ea"/>
                <a:cs typeface="+mn-cs"/>
              </a:rPr>
              <a:t> </a:t>
            </a:r>
            <a:r>
              <a:rPr lang="fr-BE" b="0" dirty="0" err="1" smtClean="0">
                <a:ea typeface="+mn-ea"/>
                <a:cs typeface="+mn-cs"/>
              </a:rPr>
              <a:t>performed</a:t>
            </a:r>
            <a:r>
              <a:rPr lang="fr-BE" b="0" dirty="0" smtClean="0">
                <a:ea typeface="+mn-ea"/>
                <a:cs typeface="+mn-cs"/>
              </a:rPr>
              <a:t> on </a:t>
            </a:r>
            <a:r>
              <a:rPr lang="fr-BE" b="0" dirty="0" err="1" smtClean="0">
                <a:ea typeface="+mn-ea"/>
                <a:cs typeface="+mn-cs"/>
              </a:rPr>
              <a:t>any</a:t>
            </a:r>
            <a:r>
              <a:rPr lang="fr-BE" b="0" dirty="0" smtClean="0">
                <a:ea typeface="+mn-ea"/>
                <a:cs typeface="+mn-cs"/>
              </a:rPr>
              <a:t> participant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376753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5</a:t>
            </a:r>
            <a:r>
              <a:rPr lang="fr-BE" altLang="el-GR" sz="4400" dirty="0" smtClean="0"/>
              <a:t>. Financial Viability Check (2)</a:t>
            </a:r>
            <a:endParaRPr lang="el-GR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357298"/>
            <a:ext cx="8915400" cy="4601872"/>
          </a:xfrm>
        </p:spPr>
        <p:txBody>
          <a:bodyPr wrap="square">
            <a:spAutoFit/>
          </a:bodyPr>
          <a:lstStyle/>
          <a:p>
            <a:pPr marL="447675" lvl="1" indent="-447675" eaLnBrk="1" hangingPunct="1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The FVC assessment for successful applicants is carried out by the REA via the </a:t>
            </a:r>
            <a:r>
              <a:rPr lang="en-GB" sz="2800" dirty="0" smtClean="0"/>
              <a:t>data uploaded by participants in the </a:t>
            </a:r>
            <a:r>
              <a:rPr lang="en-GB" sz="2800" b="0" dirty="0" smtClean="0"/>
              <a:t>Beneficiary </a:t>
            </a:r>
            <a:r>
              <a:rPr lang="en-GB" sz="2800" b="0" dirty="0" smtClean="0"/>
              <a:t>Register. </a:t>
            </a:r>
            <a:br>
              <a:rPr lang="en-GB" sz="2800" b="0" dirty="0" smtClean="0"/>
            </a:br>
            <a:r>
              <a:rPr lang="en-GB" sz="2800" b="0" dirty="0" smtClean="0"/>
              <a:t>Result: </a:t>
            </a:r>
            <a:r>
              <a:rPr lang="en-GB" sz="2800" b="0" dirty="0" smtClean="0">
                <a:solidFill>
                  <a:srgbClr val="FF0000"/>
                </a:solidFill>
              </a:rPr>
              <a:t>Weak</a:t>
            </a:r>
            <a:r>
              <a:rPr lang="en-GB" sz="2800" b="0" dirty="0" smtClean="0"/>
              <a:t> | </a:t>
            </a:r>
            <a:r>
              <a:rPr lang="en-GB" sz="2800" b="0" dirty="0" smtClean="0">
                <a:solidFill>
                  <a:schemeClr val="accent5">
                    <a:lumMod val="75000"/>
                  </a:schemeClr>
                </a:solidFill>
              </a:rPr>
              <a:t>Acceptable</a:t>
            </a:r>
            <a:r>
              <a:rPr lang="en-GB" sz="2800" b="0" dirty="0" smtClean="0"/>
              <a:t> | </a:t>
            </a:r>
            <a:r>
              <a:rPr lang="en-GB" sz="2800" b="0" dirty="0" smtClean="0">
                <a:solidFill>
                  <a:schemeClr val="accent3">
                    <a:lumMod val="75000"/>
                  </a:schemeClr>
                </a:solidFill>
              </a:rPr>
              <a:t>Good</a:t>
            </a:r>
            <a:endParaRPr lang="en-GB" sz="2800" b="0" dirty="0" smtClean="0"/>
          </a:p>
          <a:p>
            <a:pPr marL="447675" lvl="1" indent="-447675" eaLnBrk="1" hangingPunct="1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At proposal level, coordinators are asked to </a:t>
            </a:r>
            <a:r>
              <a:rPr lang="en-GB" sz="2800" b="0" dirty="0" smtClean="0"/>
              <a:t>declare that they have </a:t>
            </a:r>
            <a:r>
              <a:rPr lang="en-GB" sz="2800" b="0" dirty="0" smtClean="0">
                <a:solidFill>
                  <a:schemeClr val="accent6">
                    <a:lumMod val="75000"/>
                  </a:schemeClr>
                </a:solidFill>
              </a:rPr>
              <a:t>self-checked </a:t>
            </a:r>
            <a:r>
              <a:rPr lang="en-GB" sz="2800" b="0" dirty="0" smtClean="0"/>
              <a:t>their Financial Capacity using the FVC self-check tool (result displayed online)</a:t>
            </a:r>
            <a:endParaRPr lang="en-GB" sz="2800" b="0" dirty="0" smtClean="0"/>
          </a:p>
          <a:p>
            <a:pPr marL="447675" lvl="1" indent="-447675" eaLnBrk="1" hangingPunct="1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b="0" dirty="0" smtClean="0"/>
              <a:t>If </a:t>
            </a:r>
            <a:r>
              <a:rPr lang="en-GB" sz="2800" b="0" dirty="0" smtClean="0">
                <a:solidFill>
                  <a:schemeClr val="accent6">
                    <a:lumMod val="75000"/>
                  </a:schemeClr>
                </a:solidFill>
              </a:rPr>
              <a:t>weak</a:t>
            </a:r>
            <a:r>
              <a:rPr lang="en-GB" sz="2800" b="0" dirty="0" smtClean="0"/>
              <a:t>: Final </a:t>
            </a:r>
            <a:r>
              <a:rPr lang="en-GB" sz="2800" b="0" dirty="0" smtClean="0"/>
              <a:t>decision </a:t>
            </a:r>
            <a:r>
              <a:rPr lang="en-GB" sz="2800" b="0" dirty="0" smtClean="0"/>
              <a:t>taken </a:t>
            </a:r>
            <a:r>
              <a:rPr lang="en-GB" sz="2800" b="0" dirty="0" smtClean="0"/>
              <a:t>by the </a:t>
            </a:r>
            <a:r>
              <a:rPr lang="en-GB" sz="2800" b="0" dirty="0" smtClean="0">
                <a:solidFill>
                  <a:schemeClr val="accent6">
                    <a:lumMod val="75000"/>
                  </a:schemeClr>
                </a:solidFill>
              </a:rPr>
              <a:t>Authorising Officer </a:t>
            </a:r>
            <a:r>
              <a:rPr lang="en-GB" sz="2800" b="0" dirty="0" smtClean="0"/>
              <a:t>for each individual project</a:t>
            </a:r>
          </a:p>
        </p:txBody>
      </p:sp>
    </p:spTree>
    <p:extLst>
      <p:ext uri="{BB962C8B-B14F-4D97-AF65-F5344CB8AC3E}">
        <p14:creationId xmlns:p14="http://schemas.microsoft.com/office/powerpoint/2010/main" xmlns="" val="3182363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6" y="1714488"/>
            <a:ext cx="6500858" cy="479083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5</a:t>
            </a:r>
            <a:r>
              <a:rPr lang="fr-BE" altLang="el-GR" sz="4400" dirty="0" smtClean="0"/>
              <a:t>. Financial Viability Check (3)</a:t>
            </a:r>
            <a:endParaRPr lang="el-GR" sz="4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0" y="1285860"/>
            <a:ext cx="8915400" cy="416110"/>
          </a:xfrm>
        </p:spPr>
        <p:txBody>
          <a:bodyPr>
            <a:spAutoFit/>
          </a:bodyPr>
          <a:lstStyle/>
          <a:p>
            <a:pPr marL="447675" lvl="1" indent="-447675" eaLnBrk="1" hangingPunct="1">
              <a:spcBef>
                <a:spcPts val="2400"/>
              </a:spcBef>
              <a:buNone/>
              <a:defRPr/>
            </a:pPr>
            <a:r>
              <a:rPr lang="en-GB" sz="2000" b="0" dirty="0" smtClean="0"/>
              <a:t>Financial Viability </a:t>
            </a:r>
            <a:r>
              <a:rPr lang="en-GB" sz="2000" b="0" dirty="0" smtClean="0"/>
              <a:t>self-check tool</a:t>
            </a:r>
            <a:endParaRPr lang="en-GB" sz="2000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81958" y="1928802"/>
            <a:ext cx="1785950" cy="1200329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  <a:ln cap="rnd">
            <a:solidFill>
              <a:schemeClr val="accent6">
                <a:lumMod val="75000"/>
                <a:alpha val="40000"/>
              </a:schemeClr>
            </a:solidFill>
            <a:beve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en-US" sz="1800" b="1" i="1" dirty="0" smtClean="0">
                <a:latin typeface="Candara" panose="020E0502030303020204" pitchFamily="34" charset="0"/>
              </a:rPr>
              <a:t>The result of the FVC self-check is not binding for the EC</a:t>
            </a:r>
            <a:endParaRPr lang="en-US" altLang="en-US" sz="1800" i="1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93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fr-BE" altLang="el-GR" sz="4400" dirty="0"/>
              <a:t>6</a:t>
            </a:r>
            <a:r>
              <a:rPr lang="fr-BE" altLang="el-GR" sz="4400" dirty="0" smtClean="0"/>
              <a:t>. Messages and documents via PP  (1)</a:t>
            </a:r>
            <a:endParaRPr lang="el-GR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2508" y="1357298"/>
            <a:ext cx="8129582" cy="4525963"/>
          </a:xfrm>
        </p:spPr>
        <p:txBody>
          <a:bodyPr/>
          <a:lstStyle/>
          <a:p>
            <a:pPr lvl="1">
              <a:buNone/>
              <a:defRPr/>
            </a:pPr>
            <a:r>
              <a:rPr lang="fr-BE" sz="2800" b="0" dirty="0" smtClean="0">
                <a:solidFill>
                  <a:schemeClr val="accent6">
                    <a:lumMod val="75000"/>
                  </a:schemeClr>
                </a:solidFill>
              </a:rPr>
              <a:t>All documents </a:t>
            </a:r>
            <a:r>
              <a:rPr lang="fr-BE" sz="2800" b="0" dirty="0" err="1" smtClean="0"/>
              <a:t>can</a:t>
            </a:r>
            <a:r>
              <a:rPr lang="fr-BE" sz="2800" b="0" dirty="0" smtClean="0"/>
              <a:t> </a:t>
            </a:r>
            <a:r>
              <a:rPr lang="fr-BE" sz="2800" b="0" dirty="0" err="1" smtClean="0"/>
              <a:t>be</a:t>
            </a:r>
            <a:r>
              <a:rPr lang="fr-BE" sz="2800" b="0" dirty="0" smtClean="0"/>
              <a:t> </a:t>
            </a:r>
            <a:r>
              <a:rPr lang="fr-BE" sz="2800" b="0" dirty="0" err="1" smtClean="0"/>
              <a:t>uploaded</a:t>
            </a:r>
            <a:r>
              <a:rPr lang="fr-BE" sz="2800" b="0" dirty="0" smtClean="0"/>
              <a:t> </a:t>
            </a:r>
            <a:r>
              <a:rPr lang="fr-BE" sz="2800" b="0" dirty="0" err="1" smtClean="0"/>
              <a:t>inthe</a:t>
            </a:r>
            <a:r>
              <a:rPr lang="fr-BE" sz="2800" b="0" dirty="0" smtClean="0"/>
              <a:t> </a:t>
            </a:r>
            <a:r>
              <a:rPr lang="fr-BE" sz="2800" b="0" dirty="0" smtClean="0"/>
              <a:t>Portal</a:t>
            </a:r>
            <a:r>
              <a:rPr lang="fr-BE" sz="2800" b="0" dirty="0" smtClean="0"/>
              <a:t>.</a:t>
            </a:r>
            <a:endParaRPr lang="en-GB" sz="2400" b="0" i="1" dirty="0"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172" t="44413" r="3081" b="3242"/>
          <a:stretch/>
        </p:blipFill>
        <p:spPr>
          <a:xfrm>
            <a:off x="175961" y="1857364"/>
            <a:ext cx="9577157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111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fr-BE" altLang="el-GR" sz="4400" dirty="0"/>
              <a:t>6</a:t>
            </a:r>
            <a:r>
              <a:rPr lang="fr-BE" altLang="el-GR" sz="4400" dirty="0" smtClean="0"/>
              <a:t>. Messages and documents via PP  (2)</a:t>
            </a:r>
            <a:endParaRPr lang="el-GR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214422"/>
            <a:ext cx="89154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GB" sz="2200" b="0" dirty="0" smtClean="0"/>
              <a:t>Messages can be exchanged via the Participant Portal and they can be seen in the system.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BE" sz="2200" b="0" dirty="0" smtClean="0"/>
              <a:t>Messages </a:t>
            </a:r>
            <a:r>
              <a:rPr lang="fr-BE" sz="2200" b="0" dirty="0" err="1" smtClean="0"/>
              <a:t>from</a:t>
            </a:r>
            <a:r>
              <a:rPr lang="fr-BE" sz="2200" b="0" dirty="0" smtClean="0"/>
              <a:t> the REA VS </a:t>
            </a:r>
            <a:r>
              <a:rPr lang="fr-BE" sz="2200" b="0" dirty="0" err="1" smtClean="0"/>
              <a:t>may</a:t>
            </a:r>
            <a:r>
              <a:rPr lang="fr-BE" sz="2200" b="0" dirty="0" smtClean="0"/>
              <a:t> </a:t>
            </a:r>
            <a:r>
              <a:rPr lang="fr-BE" sz="2200" b="0" dirty="0" err="1" smtClean="0"/>
              <a:t>also</a:t>
            </a:r>
            <a:r>
              <a:rPr lang="fr-BE" sz="2200" b="0" dirty="0" smtClean="0"/>
              <a:t> </a:t>
            </a:r>
            <a:r>
              <a:rPr lang="fr-BE" sz="2200" b="0" dirty="0" err="1" smtClean="0"/>
              <a:t>be</a:t>
            </a:r>
            <a:r>
              <a:rPr lang="fr-BE" sz="2200" b="0" dirty="0" smtClean="0"/>
              <a:t> sent </a:t>
            </a:r>
            <a:r>
              <a:rPr lang="fr-BE" sz="2200" b="0" dirty="0" smtClean="0"/>
              <a:t>as email to the participant.</a:t>
            </a:r>
            <a:endParaRPr lang="en-GB" sz="2400" b="0" i="1" dirty="0"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999" t="8849" r="25346" b="8635"/>
          <a:stretch/>
        </p:blipFill>
        <p:spPr>
          <a:xfrm>
            <a:off x="3202305" y="2420889"/>
            <a:ext cx="333487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60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/>
              <a:t>Outline</a:t>
            </a:r>
            <a:r>
              <a:rPr lang="fr-BE" altLang="en-US" dirty="0"/>
              <a:t> of the </a:t>
            </a:r>
            <a:r>
              <a:rPr lang="fr-BE" altLang="en-US" dirty="0" err="1"/>
              <a:t>Presentation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rgbClr val="0F5494"/>
              </a:buClr>
              <a:buFont typeface="Verdana" panose="020B0604030504040204" pitchFamily="34" charset="0"/>
              <a:buAutoNum type="arabicPeriod"/>
            </a:pPr>
            <a:r>
              <a:rPr lang="fr-BE" altLang="el-GR" b="1" dirty="0" smtClean="0"/>
              <a:t>Registration</a:t>
            </a:r>
            <a:endParaRPr lang="fr-BE" altLang="el-GR" b="1" dirty="0"/>
          </a:p>
          <a:p>
            <a:pPr marL="457200" indent="-457200">
              <a:buClr>
                <a:srgbClr val="0F5494"/>
              </a:buClr>
              <a:buFont typeface="Verdana" panose="020B0604030504040204" pitchFamily="34" charset="0"/>
              <a:buAutoNum type="arabicPeriod"/>
            </a:pPr>
            <a:r>
              <a:rPr lang="en-GB" altLang="en-US" b="1" dirty="0" smtClean="0"/>
              <a:t>Validation</a:t>
            </a:r>
            <a:endParaRPr lang="en-GB" altLang="en-US" b="1" dirty="0"/>
          </a:p>
          <a:p>
            <a:pPr marL="457200" indent="-457200">
              <a:buClr>
                <a:srgbClr val="0F5494"/>
              </a:buClr>
              <a:buFont typeface="Verdana" panose="020B0604030504040204" pitchFamily="34" charset="0"/>
              <a:buAutoNum type="arabicPeriod"/>
            </a:pPr>
            <a:r>
              <a:rPr lang="fr-BE" altLang="en-US" b="1" dirty="0" smtClean="0"/>
              <a:t>Documents </a:t>
            </a:r>
            <a:r>
              <a:rPr lang="fr-BE" altLang="en-US" b="1" dirty="0"/>
              <a:t>for validation </a:t>
            </a:r>
            <a:endParaRPr lang="en-GB" altLang="en-US" b="1" dirty="0"/>
          </a:p>
          <a:p>
            <a:pPr marL="457200" indent="-457200">
              <a:buClr>
                <a:srgbClr val="0F5494"/>
              </a:buClr>
              <a:buFont typeface="Verdana" panose="020B0604030504040204" pitchFamily="34" charset="0"/>
              <a:buAutoNum type="arabicPeriod"/>
            </a:pPr>
            <a:r>
              <a:rPr lang="en-GB" altLang="en-US" b="1" dirty="0"/>
              <a:t>The LEAR</a:t>
            </a:r>
          </a:p>
          <a:p>
            <a:pPr marL="457200" indent="-457200">
              <a:buClr>
                <a:srgbClr val="0F5494"/>
              </a:buClr>
              <a:buFont typeface="Verdana" panose="020B0604030504040204" pitchFamily="34" charset="0"/>
              <a:buAutoNum type="arabicPeriod"/>
            </a:pPr>
            <a:r>
              <a:rPr lang="fr-BE" altLang="en-US" b="1" dirty="0"/>
              <a:t>Financial </a:t>
            </a:r>
            <a:r>
              <a:rPr lang="fr-BE" altLang="en-US" b="1" dirty="0" smtClean="0"/>
              <a:t>Viability Check</a:t>
            </a:r>
            <a:endParaRPr lang="fr-BE" altLang="en-US" b="1" dirty="0"/>
          </a:p>
          <a:p>
            <a:pPr marL="457200" indent="-457200">
              <a:buClr>
                <a:srgbClr val="0F5494"/>
              </a:buClr>
              <a:buFont typeface="Verdana" panose="020B0604030504040204" pitchFamily="34" charset="0"/>
              <a:buAutoNum type="arabicPeriod"/>
            </a:pPr>
            <a:r>
              <a:rPr lang="fr-BE" altLang="en-US" b="1" dirty="0" smtClean="0"/>
              <a:t>Messages </a:t>
            </a:r>
            <a:r>
              <a:rPr lang="fr-BE" altLang="en-US" b="1" dirty="0"/>
              <a:t>and documents via PP</a:t>
            </a:r>
            <a:endParaRPr lang="en-GB" altLang="en-US" b="1" dirty="0"/>
          </a:p>
          <a:p>
            <a:pPr marL="457200" indent="-457200">
              <a:buClr>
                <a:srgbClr val="0F5494"/>
              </a:buClr>
              <a:buFont typeface="Verdana" panose="020B0604030504040204" pitchFamily="34" charset="0"/>
              <a:buAutoNum type="arabicPeriod"/>
            </a:pPr>
            <a:r>
              <a:rPr lang="en-GB" altLang="en-US" b="1" dirty="0"/>
              <a:t>Guidance Documents </a:t>
            </a:r>
          </a:p>
        </p:txBody>
      </p:sp>
    </p:spTree>
    <p:extLst>
      <p:ext uri="{BB962C8B-B14F-4D97-AF65-F5344CB8AC3E}">
        <p14:creationId xmlns:p14="http://schemas.microsoft.com/office/powerpoint/2010/main" xmlns="" val="6615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7</a:t>
            </a:r>
            <a:r>
              <a:rPr lang="fr-BE" altLang="el-GR" sz="4400" dirty="0" smtClean="0"/>
              <a:t>. Guidance documents</a:t>
            </a:r>
            <a:endParaRPr lang="el-GR" sz="4400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16496" y="1412776"/>
            <a:ext cx="9001000" cy="3744416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1000" b="1" kern="0" dirty="0" smtClean="0">
              <a:solidFill>
                <a:srgbClr val="292929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000" b="1" kern="0" dirty="0">
              <a:solidFill>
                <a:srgbClr val="292929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l-GR" sz="1000" b="1" kern="0" dirty="0">
              <a:solidFill>
                <a:srgbClr val="292929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en-US" sz="2400" b="1" kern="0" dirty="0">
                <a:solidFill>
                  <a:srgbClr val="292929"/>
                </a:solidFill>
                <a:latin typeface="+mn-lt"/>
                <a:sym typeface="Wingdings 3"/>
              </a:rPr>
              <a:t></a:t>
            </a:r>
            <a:r>
              <a:rPr lang="en-US" sz="1800" b="1" kern="0" dirty="0">
                <a:solidFill>
                  <a:srgbClr val="292929"/>
                </a:solidFill>
                <a:latin typeface="+mn-lt"/>
              </a:rPr>
              <a:t>  </a:t>
            </a:r>
            <a:r>
              <a:rPr lang="en-US" sz="1800" b="1" kern="0" dirty="0" smtClean="0">
                <a:solidFill>
                  <a:srgbClr val="292929"/>
                </a:solidFill>
                <a:latin typeface="+mn-lt"/>
              </a:rPr>
              <a:t> Participant </a:t>
            </a:r>
            <a:r>
              <a:rPr lang="en-US" sz="1800" b="1" kern="0" dirty="0">
                <a:solidFill>
                  <a:srgbClr val="292929"/>
                </a:solidFill>
                <a:latin typeface="+mn-lt"/>
              </a:rPr>
              <a:t>Portal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US" sz="2400" b="1" kern="0" dirty="0">
                <a:solidFill>
                  <a:srgbClr val="292929"/>
                </a:solidFill>
                <a:sym typeface="Wingdings 3"/>
              </a:rPr>
              <a:t>	</a:t>
            </a:r>
            <a:r>
              <a:rPr lang="en-US" sz="2400" b="1" kern="0" dirty="0" smtClean="0">
                <a:solidFill>
                  <a:srgbClr val="292929"/>
                </a:solidFill>
                <a:sym typeface="Wingdings 3"/>
              </a:rPr>
              <a:t>	   </a:t>
            </a:r>
            <a:r>
              <a:rPr lang="en-US" sz="1800" b="1" kern="0" dirty="0">
                <a:solidFill>
                  <a:srgbClr val="292929"/>
                </a:solidFill>
                <a:latin typeface="+mn-lt"/>
              </a:rPr>
              <a:t>How to participate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US" sz="2400" b="1" kern="0" dirty="0">
                <a:solidFill>
                  <a:srgbClr val="292929"/>
                </a:solidFill>
                <a:sym typeface="Wingdings 3"/>
              </a:rPr>
              <a:t>		</a:t>
            </a:r>
            <a:r>
              <a:rPr lang="en-US" sz="2400" b="1" kern="0" dirty="0" smtClean="0">
                <a:solidFill>
                  <a:srgbClr val="292929"/>
                </a:solidFill>
                <a:sym typeface="Wingdings 3"/>
              </a:rPr>
              <a:t>	  </a:t>
            </a:r>
            <a:r>
              <a:rPr lang="en-US" sz="1800" b="1" kern="0" dirty="0">
                <a:solidFill>
                  <a:srgbClr val="292929"/>
                </a:solidFill>
                <a:latin typeface="+mn-lt"/>
              </a:rPr>
              <a:t>Reference Documents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US" sz="2400" b="1" kern="0" dirty="0">
                <a:solidFill>
                  <a:srgbClr val="292929"/>
                </a:solidFill>
                <a:sym typeface="Wingdings 3"/>
              </a:rPr>
              <a:t>			</a:t>
            </a:r>
            <a:r>
              <a:rPr lang="en-US" sz="2400" b="1" kern="0" dirty="0" smtClean="0">
                <a:solidFill>
                  <a:srgbClr val="292929"/>
                </a:solidFill>
                <a:sym typeface="Wingdings 3"/>
              </a:rPr>
              <a:t>	   </a:t>
            </a:r>
            <a:r>
              <a:rPr lang="en-US" sz="1800" b="1" kern="0" dirty="0" smtClean="0">
                <a:solidFill>
                  <a:srgbClr val="292929"/>
                </a:solidFill>
              </a:rPr>
              <a:t>Guidance</a:t>
            </a:r>
            <a:endParaRPr lang="en-US" sz="1800" b="1" kern="0" dirty="0">
              <a:solidFill>
                <a:srgbClr val="292929"/>
              </a:solidFill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en-US" sz="2400" b="1" kern="0" dirty="0">
                <a:solidFill>
                  <a:schemeClr val="accent6">
                    <a:lumMod val="75000"/>
                  </a:schemeClr>
                </a:solidFill>
                <a:sym typeface="Wingdings 3"/>
              </a:rPr>
              <a:t>				</a:t>
            </a:r>
            <a:r>
              <a:rPr lang="en-US" sz="2400" b="1" kern="0" dirty="0" smtClean="0">
                <a:solidFill>
                  <a:schemeClr val="accent6">
                    <a:lumMod val="75000"/>
                  </a:schemeClr>
                </a:solidFill>
                <a:sym typeface="Wingdings 3"/>
              </a:rPr>
              <a:t>	  </a:t>
            </a:r>
            <a:r>
              <a:rPr lang="en-US" sz="1800" b="1" kern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kern="0" dirty="0">
                <a:solidFill>
                  <a:schemeClr val="accent6">
                    <a:lumMod val="75000"/>
                  </a:schemeClr>
                </a:solidFill>
              </a:rPr>
              <a:t>Section on beneficiary registration, </a:t>
            </a:r>
            <a:r>
              <a:rPr lang="en-US" sz="1800" b="1" kern="0" dirty="0" smtClean="0">
                <a:solidFill>
                  <a:schemeClr val="accent6">
                    <a:lumMod val="75000"/>
                  </a:schemeClr>
                </a:solidFill>
              </a:rPr>
              <a:t>					       validation </a:t>
            </a:r>
            <a:r>
              <a:rPr lang="en-US" sz="1800" b="1" kern="0" dirty="0">
                <a:solidFill>
                  <a:schemeClr val="accent6">
                    <a:lumMod val="75000"/>
                  </a:schemeClr>
                </a:solidFill>
              </a:rPr>
              <a:t>and financial viability </a:t>
            </a:r>
            <a:r>
              <a:rPr lang="en-US" sz="1800" b="1" kern="0" dirty="0" smtClean="0">
                <a:solidFill>
                  <a:schemeClr val="accent6">
                    <a:lumMod val="75000"/>
                  </a:schemeClr>
                </a:solidFill>
              </a:rPr>
              <a:t>check</a:t>
            </a:r>
          </a:p>
          <a:p>
            <a:pPr marL="342900" indent="-342900">
              <a:spcBef>
                <a:spcPts val="600"/>
              </a:spcBef>
              <a:defRPr/>
            </a:pPr>
            <a:endParaRPr lang="en-US" sz="1800" b="1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defRPr/>
            </a:pPr>
            <a:r>
              <a:rPr lang="en-US" sz="1800" b="1" kern="0" dirty="0" smtClean="0">
                <a:solidFill>
                  <a:schemeClr val="accent6">
                    <a:lumMod val="75000"/>
                  </a:schemeClr>
                </a:solidFill>
              </a:rPr>
              <a:t>ALSO: 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en-US" sz="1800" b="1" kern="0" dirty="0" smtClean="0">
                <a:hlinkClick r:id="rId2"/>
              </a:rPr>
              <a:t>Beneficiary Register User's Guide </a:t>
            </a:r>
            <a:endParaRPr lang="en-US" sz="1800" b="1" kern="0" dirty="0" smtClean="0"/>
          </a:p>
          <a:p>
            <a:pPr marL="342900" indent="-342900">
              <a:spcBef>
                <a:spcPts val="600"/>
              </a:spcBef>
              <a:defRPr/>
            </a:pPr>
            <a:r>
              <a:rPr lang="en-US" sz="2400" b="1" kern="0" dirty="0" smtClean="0">
                <a:solidFill>
                  <a:srgbClr val="292929"/>
                </a:solidFill>
                <a:sym typeface="Wingdings 3"/>
              </a:rPr>
              <a:t>				</a:t>
            </a:r>
            <a:endParaRPr lang="en-US" sz="1800" b="1" kern="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8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</a:t>
            </a:r>
            <a:r>
              <a:rPr lang="fr-BE" altLang="el-GR" sz="4400" dirty="0"/>
              <a:t>1)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endParaRPr lang="en-GB" sz="400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GB" sz="4000" dirty="0" smtClean="0"/>
              <a:t>Takes place in the </a:t>
            </a:r>
            <a:r>
              <a:rPr lang="en-GB" sz="4000" dirty="0"/>
              <a:t>H2020 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Participant Portal </a:t>
            </a:r>
            <a:r>
              <a:rPr lang="en-GB" sz="4000" dirty="0"/>
              <a:t>(PP) </a:t>
            </a:r>
            <a:r>
              <a:rPr lang="en-GB" sz="4000" dirty="0">
                <a:hlinkClick r:id="rId2"/>
              </a:rPr>
              <a:t>http://ec.europa.eu/research/participants/portal/</a:t>
            </a:r>
            <a:endParaRPr lang="en-GB" sz="4000" dirty="0"/>
          </a:p>
          <a:p>
            <a:pPr marL="0" indent="0">
              <a:buNone/>
              <a:defRPr/>
            </a:pPr>
            <a:endParaRPr lang="en-GB" sz="4000" dirty="0"/>
          </a:p>
          <a:p>
            <a:pPr>
              <a:defRPr/>
            </a:pPr>
            <a:r>
              <a:rPr lang="en-GB" sz="4000" dirty="0"/>
              <a:t>To access the PP an entity first needs to create an </a:t>
            </a:r>
            <a:r>
              <a:rPr lang="en-GB" sz="4000" dirty="0" smtClean="0"/>
              <a:t>European Commission Authentication Service (</a:t>
            </a:r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</a:rPr>
              <a:t>ECAS</a:t>
            </a:r>
            <a:r>
              <a:rPr lang="en-GB" sz="4000" dirty="0" smtClean="0"/>
              <a:t>) account</a:t>
            </a:r>
            <a:endParaRPr lang="en-GB" sz="4000" dirty="0"/>
          </a:p>
          <a:p>
            <a:pPr>
              <a:defRPr/>
            </a:pPr>
            <a:endParaRPr lang="en-GB" sz="4000" dirty="0"/>
          </a:p>
          <a:p>
            <a:pPr>
              <a:defRPr/>
            </a:pPr>
            <a:r>
              <a:rPr lang="en-US" sz="4000" dirty="0" smtClean="0"/>
              <a:t>The user may search to check </a:t>
            </a:r>
            <a:r>
              <a:rPr lang="en-GB" sz="4000" dirty="0" smtClean="0"/>
              <a:t>if </a:t>
            </a:r>
            <a:r>
              <a:rPr lang="en-GB" sz="4000" dirty="0"/>
              <a:t>the entity does not 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already exist </a:t>
            </a:r>
            <a:r>
              <a:rPr lang="en-GB" sz="4000" dirty="0"/>
              <a:t>in the database, and avoid therefore unnecessary </a:t>
            </a:r>
            <a:r>
              <a:rPr lang="en-GB" sz="4000" dirty="0" smtClean="0"/>
              <a:t>duplicated registration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178100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495300" y="1428736"/>
            <a:ext cx="8915400" cy="4525963"/>
          </a:xfrm>
          <a:extLst/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GB" sz="1800" b="1" i="0" dirty="0" smtClean="0"/>
              <a:t>Welcome page </a:t>
            </a:r>
            <a:endParaRPr lang="en-GB" sz="2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(2)</a:t>
            </a:r>
            <a:endParaRPr lang="el-GR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4319"/>
          <a:stretch/>
        </p:blipFill>
        <p:spPr>
          <a:xfrm>
            <a:off x="881034" y="1857363"/>
            <a:ext cx="8286808" cy="42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9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(3)</a:t>
            </a:r>
            <a:endParaRPr lang="el-GR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14" y="1197115"/>
            <a:ext cx="6643734" cy="5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3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(4)</a:t>
            </a:r>
            <a:endParaRPr lang="el-GR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51" y="1214422"/>
            <a:ext cx="6704919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4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(5)</a:t>
            </a:r>
            <a:endParaRPr lang="el-GR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90" y="1214421"/>
            <a:ext cx="6786610" cy="53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0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/>
              <a:t>1. Registration </a:t>
            </a:r>
            <a:r>
              <a:rPr lang="fr-BE" altLang="el-GR" sz="4400" dirty="0" smtClean="0"/>
              <a:t>(6)</a:t>
            </a:r>
            <a:endParaRPr lang="el-GR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14" y="1214421"/>
            <a:ext cx="6643734" cy="5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4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P Academy pp template the 11.5 2015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NCP Academy</Template>
  <TotalTime>2673</TotalTime>
  <Words>1255</Words>
  <Application>Microsoft Office PowerPoint</Application>
  <PresentationFormat>A4 Paper (210x297 mm)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NCP Academy pp template the 11.5 2015</vt:lpstr>
      <vt:lpstr>H2020 – Registration &amp; Validation of organisations</vt:lpstr>
      <vt:lpstr>Eligibility for funding</vt:lpstr>
      <vt:lpstr>Outline of the Presentation</vt:lpstr>
      <vt:lpstr>1. Registration (1)</vt:lpstr>
      <vt:lpstr>1. Registration (2)</vt:lpstr>
      <vt:lpstr>1. Registration (3)</vt:lpstr>
      <vt:lpstr>1. Registration (4)</vt:lpstr>
      <vt:lpstr>1. Registration (5)</vt:lpstr>
      <vt:lpstr>1. Registration (6)</vt:lpstr>
      <vt:lpstr>1. Registration (7)</vt:lpstr>
      <vt:lpstr>1. Registration (8)</vt:lpstr>
      <vt:lpstr>1. Registration (9)</vt:lpstr>
      <vt:lpstr>1. Registration (10)</vt:lpstr>
      <vt:lpstr>1. Registration (11)</vt:lpstr>
      <vt:lpstr>2. Validation (1)</vt:lpstr>
      <vt:lpstr>2. Validation (2)</vt:lpstr>
      <vt:lpstr>2. Validation (3)</vt:lpstr>
      <vt:lpstr>2. Validation (4)</vt:lpstr>
      <vt:lpstr>2. Validation (5)</vt:lpstr>
      <vt:lpstr>2. Validation (6)</vt:lpstr>
      <vt:lpstr>2. Validation (7)</vt:lpstr>
      <vt:lpstr>4. The LEAR (1)</vt:lpstr>
      <vt:lpstr>4. The LEAR (2)</vt:lpstr>
      <vt:lpstr>4. The LEAR (3)</vt:lpstr>
      <vt:lpstr>5. Financial Viability Check (1)</vt:lpstr>
      <vt:lpstr>5. Financial Viability Check (2)</vt:lpstr>
      <vt:lpstr>5. Financial Viability Check (3)</vt:lpstr>
      <vt:lpstr>6. Messages and documents via PP  (1)</vt:lpstr>
      <vt:lpstr>6. Messages and documents via PP  (2)</vt:lpstr>
      <vt:lpstr>7. Guidance documents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Vangelis Argoudelis</dc:creator>
  <cp:lastModifiedBy>vangarg</cp:lastModifiedBy>
  <cp:revision>242</cp:revision>
  <cp:lastPrinted>2017-05-10T22:18:40Z</cp:lastPrinted>
  <dcterms:created xsi:type="dcterms:W3CDTF">2016-06-06T11:08:54Z</dcterms:created>
  <dcterms:modified xsi:type="dcterms:W3CDTF">2017-11-09T15:31:49Z</dcterms:modified>
</cp:coreProperties>
</file>