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6" r:id="rId2"/>
    <p:sldId id="276" r:id="rId3"/>
    <p:sldId id="455" r:id="rId4"/>
    <p:sldId id="456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76" r:id="rId16"/>
    <p:sldId id="477" r:id="rId17"/>
    <p:sldId id="469" r:id="rId18"/>
    <p:sldId id="470" r:id="rId19"/>
    <p:sldId id="471" r:id="rId20"/>
    <p:sldId id="472" r:id="rId21"/>
    <p:sldId id="473" r:id="rId22"/>
    <p:sldId id="474" r:id="rId23"/>
    <p:sldId id="453" r:id="rId24"/>
    <p:sldId id="479" r:id="rId25"/>
    <p:sldId id="480" r:id="rId26"/>
    <p:sldId id="482" r:id="rId27"/>
    <p:sldId id="481" r:id="rId28"/>
    <p:sldId id="478" r:id="rId29"/>
    <p:sldId id="312" r:id="rId30"/>
  </p:sldIdLst>
  <p:sldSz cx="9906000" cy="6858000" type="A4"/>
  <p:notesSz cx="7099300" cy="10234613"/>
  <p:defaultTextStyle>
    <a:defPPr>
      <a:defRPr lang="de-DE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tandardabschnitt" id="{F6F898F7-5CE8-4333-BDAC-B56BBAC0CCDA}">
          <p14:sldIdLst>
            <p14:sldId id="266"/>
            <p14:sldId id="276"/>
            <p14:sldId id="455"/>
            <p14:sldId id="456"/>
            <p14:sldId id="457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76"/>
            <p14:sldId id="477"/>
            <p14:sldId id="469"/>
            <p14:sldId id="470"/>
            <p14:sldId id="471"/>
            <p14:sldId id="472"/>
            <p14:sldId id="473"/>
            <p14:sldId id="474"/>
            <p14:sldId id="375"/>
            <p14:sldId id="376"/>
            <p14:sldId id="377"/>
            <p14:sldId id="369"/>
            <p14:sldId id="364"/>
            <p14:sldId id="453"/>
            <p14:sldId id="31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ürzebecher, Daniel" initials="DS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7" autoAdjust="0"/>
    <p:restoredTop sz="72241" autoAdjust="0"/>
  </p:normalViewPr>
  <p:slideViewPr>
    <p:cSldViewPr>
      <p:cViewPr varScale="1">
        <p:scale>
          <a:sx n="74" d="100"/>
          <a:sy n="74" d="100"/>
        </p:scale>
        <p:origin x="-90" y="-9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notesViewPr>
    <p:cSldViewPr>
      <p:cViewPr varScale="1">
        <p:scale>
          <a:sx n="68" d="100"/>
          <a:sy n="68" d="100"/>
        </p:scale>
        <p:origin x="1944" y="90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D32477DC-A58E-4618-A101-E086FE04FB77}" type="datetimeFigureOut">
              <a:rPr lang="da-DK" smtClean="0"/>
              <a:pPr/>
              <a:t>09-11-2017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8E68F8CF-B822-46C5-9AD3-4CF8DA3D5373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="" xmlns:p14="http://schemas.microsoft.com/office/powerpoint/2010/main" val="68263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B9CE1861-F91A-4732-8E74-7A9436562CA8}" type="datetimeFigureOut">
              <a:rPr lang="de-DE" smtClean="0"/>
              <a:pPr/>
              <a:t>09.11.2017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7" tIns="47374" rIns="94747" bIns="4737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47" tIns="47374" rIns="94747" bIns="4737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0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B6E85F27-91C7-4A54-99E8-E3C8AF9FEC7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0625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lang="en-US" sz="1100" smtClean="0">
                <a:effectLst/>
              </a:defRPr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2135088"/>
          </a:xfrm>
        </p:spPr>
        <p:txBody>
          <a:bodyPr>
            <a:noAutofit/>
          </a:bodyPr>
          <a:lstStyle>
            <a:lvl1pPr marL="0" indent="0" algn="ctr">
              <a:buNone/>
              <a:defRPr lang="en-IE" sz="2800" b="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Event, </a:t>
            </a:r>
            <a:r>
              <a:rPr lang="de-DE" dirty="0" err="1" smtClean="0"/>
              <a:t>Venue</a:t>
            </a:r>
            <a:r>
              <a:rPr lang="de-DE" dirty="0" smtClean="0"/>
              <a:t>, Date, Speaker </a:t>
            </a:r>
            <a:r>
              <a:rPr lang="de-DE" dirty="0" err="1" smtClean="0"/>
              <a:t>details</a:t>
            </a:r>
            <a:r>
              <a:rPr lang="de-DE" dirty="0" smtClean="0"/>
              <a:t>, </a:t>
            </a:r>
            <a:r>
              <a:rPr lang="de-DE" dirty="0" err="1" smtClean="0"/>
              <a:t>role</a:t>
            </a:r>
            <a:r>
              <a:rPr lang="de-DE" dirty="0" smtClean="0"/>
              <a:t> in NCP Academy</a:t>
            </a:r>
            <a:endParaRPr lang="en-IE" sz="2400" b="1" dirty="0" smtClean="0"/>
          </a:p>
          <a:p>
            <a:endParaRPr lang="de-DE" dirty="0"/>
          </a:p>
        </p:txBody>
      </p:sp>
      <p:pic>
        <p:nvPicPr>
          <p:cNvPr id="8" name="Picture 2" descr="C:\Users\b015370\Desktop\flag_yellow_low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512" y="638188"/>
            <a:ext cx="1368152" cy="810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D7B-43D6-40ED-BEFE-741C97083C1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9" name="Picture 8" descr="C:\Users\KonradN\Dropbox\Turkey H2020\15. Visibility\Logos\HORIZON LOGO FINAL\H2020-HORIZONTAL-02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8" t="28528" r="7838" b="27046"/>
          <a:stretch/>
        </p:blipFill>
        <p:spPr bwMode="auto">
          <a:xfrm>
            <a:off x="7093970" y="638188"/>
            <a:ext cx="2178618" cy="810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29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5300" y="274639"/>
            <a:ext cx="7194004" cy="1143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 marL="871703" indent="-335270">
              <a:buFont typeface="Arial" panose="020B0604020202020204" pitchFamily="34" charset="0"/>
              <a:buChar char="•"/>
              <a:defRPr/>
            </a:lvl2pPr>
            <a:lvl3pPr marL="1341082" indent="-268216">
              <a:buFont typeface="Arial" panose="020B0604020202020204" pitchFamily="34" charset="0"/>
              <a:buChar char="•"/>
              <a:defRPr/>
            </a:lvl3pPr>
            <a:lvl4pPr marL="1877515" indent="-268216">
              <a:buFont typeface="Arial" panose="020B0604020202020204" pitchFamily="34" charset="0"/>
              <a:buChar char="•"/>
              <a:defRPr/>
            </a:lvl4pPr>
            <a:lvl5pPr marL="2413947" indent="-26821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Add Text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D7B-43D6-40ED-BEFE-741C97083C1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Picture 7" descr="C:\Users\KonradN\Dropbox\Turkey H2020\15. Visibility\Logos\HORIZON LOGO FINAL\H2020-HORIZONTAL-0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8" t="28528" r="7838" b="27046"/>
          <a:stretch/>
        </p:blipFill>
        <p:spPr bwMode="auto">
          <a:xfrm>
            <a:off x="7943808" y="65435"/>
            <a:ext cx="1879417" cy="699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62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 userDrawn="1"/>
        </p:nvSpPr>
        <p:spPr>
          <a:xfrm>
            <a:off x="488504" y="260648"/>
            <a:ext cx="7194004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NCP Academy will </a:t>
            </a:r>
            <a:r>
              <a:rPr lang="de-DE" dirty="0" err="1" smtClean="0"/>
              <a:t>help</a:t>
            </a:r>
            <a:r>
              <a:rPr lang="de-DE" dirty="0" smtClean="0"/>
              <a:t> NCPs …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D7B-43D6-40ED-BEFE-741C97083C1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5" name="Picture 4" descr="C:\Users\KonradN\Dropbox\Turkey H2020\15. Visibility\Logos\HORIZON LOGO FINAL\H2020-HORIZONTAL-0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8" t="28528" r="7838" b="27046"/>
          <a:stretch/>
        </p:blipFill>
        <p:spPr bwMode="auto">
          <a:xfrm>
            <a:off x="7943808" y="65435"/>
            <a:ext cx="1879417" cy="699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3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504" y="1988840"/>
            <a:ext cx="8915400" cy="3816424"/>
          </a:xfrm>
        </p:spPr>
        <p:txBody>
          <a:bodyPr/>
          <a:lstStyle>
            <a:lvl1pPr marL="0" marR="0" indent="0" algn="l" defTabSz="107286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smtClean="0">
                <a:effectLst/>
              </a:defRPr>
            </a:lvl1pPr>
            <a:lvl2pPr marL="871703" indent="-335270">
              <a:buFont typeface="Arial" panose="020B0604020202020204" pitchFamily="34" charset="0"/>
              <a:buChar char="•"/>
              <a:defRPr/>
            </a:lvl2pPr>
            <a:lvl3pPr marL="1341082" indent="-268216">
              <a:buFont typeface="Arial" panose="020B0604020202020204" pitchFamily="34" charset="0"/>
              <a:buChar char="•"/>
              <a:defRPr/>
            </a:lvl3pPr>
            <a:lvl4pPr marL="1877515" indent="-268216">
              <a:buFont typeface="Arial" panose="020B0604020202020204" pitchFamily="34" charset="0"/>
              <a:buChar char="•"/>
              <a:defRPr/>
            </a:lvl4pPr>
            <a:lvl5pPr marL="2413947" indent="-26821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DD7B-43D6-40ED-BEFE-741C97083C1E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5" name="Picture 4" descr="C:\Users\KonradN\Dropbox\Turkey H2020\15. Visibility\Logos\HORIZON LOGO FINAL\H2020-HORIZONTAL-0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8" t="28528" r="7838" b="27046"/>
          <a:stretch/>
        </p:blipFill>
        <p:spPr bwMode="auto">
          <a:xfrm>
            <a:off x="7943808" y="65435"/>
            <a:ext cx="1879417" cy="699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48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  <a:lvl2pPr>
              <a:defRPr baseline="0">
                <a:solidFill>
                  <a:srgbClr val="002060"/>
                </a:solidFill>
              </a:defRPr>
            </a:lvl2pPr>
            <a:lvl3pPr>
              <a:defRPr baseline="0">
                <a:solidFill>
                  <a:srgbClr val="002060"/>
                </a:solidFill>
              </a:defRPr>
            </a:lvl3pPr>
            <a:lvl4pPr>
              <a:defRPr baseline="0">
                <a:solidFill>
                  <a:srgbClr val="002060"/>
                </a:solidFill>
              </a:defRPr>
            </a:lvl4pPr>
            <a:lvl5pPr>
              <a:defRPr baseline="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45B0-C63F-45C2-AA97-3A57018D0F1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7" name="Picture 6" descr="C:\Users\KonradN\Dropbox\Turkey H2020\15. Visibility\Logos\HORIZON LOGO FINAL\H2020-HORIZONTAL-0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8" t="28528" r="7838" b="27046"/>
          <a:stretch/>
        </p:blipFill>
        <p:spPr bwMode="auto">
          <a:xfrm>
            <a:off x="7943808" y="65435"/>
            <a:ext cx="1879417" cy="699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36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32524-72CF-4939-8344-7B913A7D7F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5" name="Picture 4" descr="C:\Users\KonradN\Dropbox\Turkey H2020\15. Visibility\Logos\HORIZON LOGO FINAL\H2020-HORIZONTAL-02.png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78" t="28528" r="7838" b="27046"/>
          <a:stretch/>
        </p:blipFill>
        <p:spPr bwMode="auto">
          <a:xfrm>
            <a:off x="7943808" y="65435"/>
            <a:ext cx="1879417" cy="699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34116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platzhalter 10"/>
          <p:cNvSpPr txBox="1">
            <a:spLocks/>
          </p:cNvSpPr>
          <p:nvPr userDrawn="1"/>
        </p:nvSpPr>
        <p:spPr>
          <a:xfrm>
            <a:off x="2576736" y="6525021"/>
            <a:ext cx="4451846" cy="3329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TURKEY IN HORIZON 2020, Istanbul</a:t>
            </a:r>
            <a:r>
              <a:rPr lang="de-DE" baseline="0" dirty="0" smtClean="0"/>
              <a:t> 11 May 2017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DD7B-43D6-40ED-BEFE-741C97083C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Rectangle 7"/>
          <p:cNvSpPr/>
          <p:nvPr userDrawn="1"/>
        </p:nvSpPr>
        <p:spPr>
          <a:xfrm>
            <a:off x="2792760" y="6535461"/>
            <a:ext cx="412151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>
                    <a:lumMod val="65000"/>
                  </a:schemeClr>
                </a:solidFill>
              </a:rPr>
              <a:t>TURKEY</a:t>
            </a:r>
            <a:r>
              <a:rPr lang="de-DE" sz="1400" baseline="0" dirty="0" smtClean="0">
                <a:solidFill>
                  <a:schemeClr val="bg1">
                    <a:lumMod val="65000"/>
                  </a:schemeClr>
                </a:solidFill>
              </a:rPr>
              <a:t> IN HORIZON 2020, Ankara 10 November 2017</a:t>
            </a:r>
            <a:endParaRPr lang="de-DE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81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vangelis@praxinetwork.gr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4488" y="2564904"/>
            <a:ext cx="9217024" cy="819523"/>
          </a:xfrm>
          <a:ln w="158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/>
              <a:t>H2020 – Financial Reporting </a:t>
            </a:r>
            <a:endParaRPr lang="de-DE" sz="2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4005064"/>
            <a:ext cx="6934200" cy="1559024"/>
          </a:xfrm>
        </p:spPr>
        <p:txBody>
          <a:bodyPr/>
          <a:lstStyle/>
          <a:p>
            <a:r>
              <a:rPr lang="de-DE" sz="1800" dirty="0" smtClean="0">
                <a:solidFill>
                  <a:schemeClr val="accent6">
                    <a:lumMod val="75000"/>
                  </a:schemeClr>
                </a:solidFill>
              </a:rPr>
              <a:t>Focused Group Training – H2020 Legal &amp; Financial issues</a:t>
            </a:r>
          </a:p>
          <a:p>
            <a:endParaRPr lang="de-DE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sz="1800" dirty="0" smtClean="0">
                <a:solidFill>
                  <a:schemeClr val="tx1"/>
                </a:solidFill>
              </a:rPr>
              <a:t>Ankara 10 November 2017</a:t>
            </a:r>
          </a:p>
          <a:p>
            <a:endParaRPr lang="de-DE" sz="1800" dirty="0">
              <a:solidFill>
                <a:schemeClr val="tx1"/>
              </a:solidFill>
            </a:endParaRPr>
          </a:p>
          <a:p>
            <a:r>
              <a:rPr lang="de-DE" sz="1800" dirty="0" smtClean="0">
                <a:solidFill>
                  <a:schemeClr val="tx1"/>
                </a:solidFill>
              </a:rPr>
              <a:t>Vangelis Argoudelis / FORTH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4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11663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smtClean="0">
                <a:solidFill>
                  <a:schemeClr val="bg1"/>
                </a:solidFill>
              </a:rPr>
              <a:t>   </a:t>
            </a:r>
            <a:endParaRPr lang="fr-BE" sz="2400" dirty="0" smtClean="0">
              <a:solidFill>
                <a:schemeClr val="bg1"/>
              </a:solidFill>
            </a:endParaRPr>
          </a:p>
          <a:p>
            <a:pPr algn="just"/>
            <a:endParaRPr lang="en-GB" sz="2400" i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0504" y="26903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smtClean="0">
                <a:solidFill>
                  <a:schemeClr val="bg1"/>
                </a:solidFill>
              </a:rPr>
              <a:t>   </a:t>
            </a:r>
            <a:endParaRPr lang="en-GB" sz="2400" i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47"/>
          <a:stretch>
            <a:fillRect/>
          </a:stretch>
        </p:blipFill>
        <p:spPr bwMode="auto">
          <a:xfrm>
            <a:off x="461993" y="1142984"/>
            <a:ext cx="8848725" cy="529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Financial report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181189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8" y="1340768"/>
            <a:ext cx="89154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Financial report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181548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1" y="1147786"/>
            <a:ext cx="87725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Financial report</a:t>
            </a:r>
            <a:endParaRPr lang="el-GR" sz="4400" dirty="0" smtClean="0"/>
          </a:p>
        </p:txBody>
      </p:sp>
      <p:sp>
        <p:nvSpPr>
          <p:cNvPr id="5" name="Rectangle 4"/>
          <p:cNvSpPr/>
          <p:nvPr/>
        </p:nvSpPr>
        <p:spPr bwMode="auto">
          <a:xfrm rot="10800000" flipV="1">
            <a:off x="8349534" y="2417778"/>
            <a:ext cx="1246936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21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7" y="3119459"/>
            <a:ext cx="860107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9464" y="1268760"/>
            <a:ext cx="9312048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2600" dirty="0" smtClean="0"/>
              <a:t>When done, click "</a:t>
            </a:r>
            <a:r>
              <a:rPr lang="en-GB" sz="2600" dirty="0" smtClean="0">
                <a:solidFill>
                  <a:schemeClr val="accent6">
                    <a:lumMod val="75000"/>
                  </a:schemeClr>
                </a:solidFill>
              </a:rPr>
              <a:t>Save</a:t>
            </a:r>
            <a:r>
              <a:rPr lang="en-GB" sz="2600" dirty="0" smtClean="0"/>
              <a:t>" and then "</a:t>
            </a:r>
            <a:r>
              <a:rPr lang="en-GB" sz="2600" dirty="0" smtClean="0">
                <a:solidFill>
                  <a:schemeClr val="accent6">
                    <a:lumMod val="75000"/>
                  </a:schemeClr>
                </a:solidFill>
              </a:rPr>
              <a:t>Lock for Review</a:t>
            </a:r>
            <a:r>
              <a:rPr lang="en-GB" sz="2600" dirty="0" smtClean="0"/>
              <a:t>"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2600" dirty="0" smtClean="0"/>
              <a:t>Data are frozen (cannot be edited)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2600" dirty="0" smtClean="0"/>
              <a:t>Financial Statement created as </a:t>
            </a:r>
            <a:r>
              <a:rPr lang="en-GB" sz="2600" dirty="0" err="1" smtClean="0">
                <a:solidFill>
                  <a:schemeClr val="accent6">
                    <a:lumMod val="75000"/>
                  </a:schemeClr>
                </a:solidFill>
              </a:rPr>
              <a:t>pdf</a:t>
            </a:r>
            <a:r>
              <a:rPr lang="en-GB" sz="2600" dirty="0" smtClean="0"/>
              <a:t> document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652962" y="3717032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144300" y="5276334"/>
            <a:ext cx="936104" cy="30973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Financial report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81997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0" y="1292043"/>
            <a:ext cx="81438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6494" y="5743534"/>
            <a:ext cx="691834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defRPr/>
            </a:pPr>
            <a:r>
              <a:rPr lang="en-GB" sz="2400" dirty="0" smtClean="0"/>
              <a:t>Performed 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ONLY</a:t>
            </a:r>
            <a:r>
              <a:rPr lang="en-GB" sz="2400" dirty="0" smtClean="0"/>
              <a:t> by the Financial Signatory (</a:t>
            </a: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FSIGN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463316" y="3524291"/>
            <a:ext cx="865187" cy="288801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59" y="3808140"/>
            <a:ext cx="4083989" cy="17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7035148" y="3808140"/>
            <a:ext cx="428168" cy="23285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Financial report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79791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2806212"/>
              </p:ext>
            </p:extLst>
          </p:nvPr>
        </p:nvGraphicFramePr>
        <p:xfrm>
          <a:off x="2309794" y="2938070"/>
          <a:ext cx="5760640" cy="3491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5403">
                  <a:extLst>
                    <a:ext uri="{9D8B030D-6E8A-4147-A177-3AD203B41FA5}">
                      <a16:colId xmlns="" xmlns:a16="http://schemas.microsoft.com/office/drawing/2014/main" val="1601931664"/>
                    </a:ext>
                  </a:extLst>
                </a:gridCol>
                <a:gridCol w="972400">
                  <a:extLst>
                    <a:ext uri="{9D8B030D-6E8A-4147-A177-3AD203B41FA5}">
                      <a16:colId xmlns="" xmlns:a16="http://schemas.microsoft.com/office/drawing/2014/main" val="1369144779"/>
                    </a:ext>
                  </a:extLst>
                </a:gridCol>
                <a:gridCol w="1082837">
                  <a:extLst>
                    <a:ext uri="{9D8B030D-6E8A-4147-A177-3AD203B41FA5}">
                      <a16:colId xmlns="" xmlns:a16="http://schemas.microsoft.com/office/drawing/2014/main" val="2630755458"/>
                    </a:ext>
                  </a:extLst>
                </a:gridCol>
              </a:tblGrid>
              <a:tr h="32297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Example – requirement of CFS or not</a:t>
                      </a:r>
                      <a:endParaRPr lang="el-GR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8677824"/>
                  </a:ext>
                </a:extLst>
              </a:tr>
              <a:tr h="32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(RIA action)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Case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Case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61836992"/>
                  </a:ext>
                </a:extLst>
              </a:tr>
              <a:tr h="32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Personnel costs (actual)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270,000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250,000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88263625"/>
                  </a:ext>
                </a:extLst>
              </a:tr>
              <a:tr h="32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Personnel costs (SME owners unit costs)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60,000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80,000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01638800"/>
                  </a:ext>
                </a:extLst>
              </a:tr>
              <a:tr h="32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Other direct costs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65,000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65,000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72827524"/>
                  </a:ext>
                </a:extLst>
              </a:tr>
              <a:tr h="32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Indirect costs 25%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98,750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98,750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66325489"/>
                  </a:ext>
                </a:extLst>
              </a:tr>
              <a:tr h="32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 requested EU contribution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493,750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493,750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18709698"/>
                  </a:ext>
                </a:extLst>
              </a:tr>
              <a:tr h="322972">
                <a:tc>
                  <a:txBody>
                    <a:bodyPr/>
                    <a:lstStyle/>
                    <a:p>
                      <a:pPr algn="l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23140143"/>
                  </a:ext>
                </a:extLst>
              </a:tr>
              <a:tr h="32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EU contribution requested as actual costs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>
                          <a:effectLst/>
                        </a:rPr>
                        <a:t>335,000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>
                          <a:effectLst/>
                        </a:rPr>
                        <a:t>315,000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92927065"/>
                  </a:ext>
                </a:extLst>
              </a:tr>
              <a:tr h="58457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CFS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required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not required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398532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1490" y="1071546"/>
            <a:ext cx="9029228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292929"/>
                </a:solidFill>
              </a:rPr>
              <a:t>Certificates on the Financial Statements </a:t>
            </a:r>
            <a:r>
              <a:rPr lang="en-US" b="1" kern="0" dirty="0" smtClean="0">
                <a:solidFill>
                  <a:srgbClr val="292929"/>
                </a:solidFill>
              </a:rPr>
              <a:t>(CFS - if </a:t>
            </a:r>
            <a:r>
              <a:rPr lang="en-US" b="1" kern="0" dirty="0">
                <a:solidFill>
                  <a:srgbClr val="292929"/>
                </a:solidFill>
              </a:rPr>
              <a:t>required)</a:t>
            </a:r>
          </a:p>
          <a:p>
            <a:pPr marL="879333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i="1" kern="0" dirty="0">
                <a:solidFill>
                  <a:schemeClr val="accent6">
                    <a:lumMod val="75000"/>
                  </a:schemeClr>
                </a:solidFill>
              </a:rPr>
              <a:t>When EU contribution ≥ 325.000 €, as reimbursement of actual costs and unit costs on the basis of usual cost accounting practices</a:t>
            </a:r>
          </a:p>
          <a:p>
            <a:pPr marL="879333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i="1" kern="0" dirty="0"/>
              <a:t>Known as </a:t>
            </a:r>
            <a:r>
              <a:rPr lang="en-US" sz="1600" i="1" kern="0" dirty="0">
                <a:solidFill>
                  <a:schemeClr val="accent6">
                    <a:lumMod val="75000"/>
                  </a:schemeClr>
                </a:solidFill>
              </a:rPr>
              <a:t>“1</a:t>
            </a:r>
            <a:r>
              <a:rPr lang="en-US" sz="1600" i="1" kern="0" baseline="30000" dirty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sz="1600" i="1" kern="0" dirty="0">
                <a:solidFill>
                  <a:schemeClr val="accent6">
                    <a:lumMod val="75000"/>
                  </a:schemeClr>
                </a:solidFill>
              </a:rPr>
              <a:t> level control</a:t>
            </a:r>
            <a:r>
              <a:rPr lang="en-US" sz="1600" i="1" kern="0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</a:p>
          <a:p>
            <a:pPr marL="879333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i="1" kern="0" dirty="0" smtClean="0">
                <a:solidFill>
                  <a:schemeClr val="accent6">
                    <a:lumMod val="75000"/>
                  </a:schemeClr>
                </a:solidFill>
              </a:rPr>
              <a:t>To be uploaded </a:t>
            </a:r>
            <a:r>
              <a:rPr lang="en-US" sz="1600" i="1" kern="0" dirty="0" smtClean="0"/>
              <a:t>in the same page as the Financial Statement figures</a:t>
            </a:r>
          </a:p>
          <a:p>
            <a:pPr marL="879333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i="1" kern="0" dirty="0" smtClean="0"/>
              <a:t>Cost for CFS </a:t>
            </a:r>
            <a:r>
              <a:rPr lang="en-US" sz="1600" i="1" kern="0" dirty="0" smtClean="0">
                <a:solidFill>
                  <a:schemeClr val="accent6">
                    <a:lumMod val="75000"/>
                  </a:schemeClr>
                </a:solidFill>
              </a:rPr>
              <a:t>eligible</a:t>
            </a:r>
            <a:r>
              <a:rPr lang="en-US" sz="1600" i="1" kern="0" dirty="0" smtClean="0"/>
              <a:t> under "Other direct costs"</a:t>
            </a:r>
            <a:endParaRPr lang="en-US" sz="1600" i="1" kern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Financial report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25036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280592" y="1157588"/>
            <a:ext cx="7848872" cy="1136723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l-GR" sz="1000" b="1" kern="0" dirty="0">
              <a:solidFill>
                <a:srgbClr val="29292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292929"/>
                </a:solidFill>
              </a:rPr>
              <a:t>Costs are always reported </a:t>
            </a:r>
            <a:r>
              <a:rPr lang="en-US" kern="0" dirty="0">
                <a:solidFill>
                  <a:srgbClr val="292929"/>
                </a:solidFill>
              </a:rPr>
              <a:t>in </a:t>
            </a:r>
            <a:r>
              <a:rPr lang="en-US" kern="0" dirty="0" smtClean="0">
                <a:solidFill>
                  <a:srgbClr val="292929"/>
                </a:solidFill>
              </a:rPr>
              <a:t>EUROS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292929"/>
                </a:solidFill>
              </a:rPr>
              <a:t>Conversion is made as follows: </a:t>
            </a:r>
            <a:endParaRPr lang="en-US" kern="0" dirty="0">
              <a:solidFill>
                <a:srgbClr val="CC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0253287"/>
              </p:ext>
            </p:extLst>
          </p:nvPr>
        </p:nvGraphicFramePr>
        <p:xfrm>
          <a:off x="632520" y="2348884"/>
          <a:ext cx="8568952" cy="3794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2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2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940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Accounting</a:t>
                      </a:r>
                      <a:r>
                        <a:rPr lang="en-US" baseline="0" dirty="0" smtClean="0"/>
                        <a:t> records in €</a:t>
                      </a:r>
                      <a:endParaRPr lang="el-GR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Accounting</a:t>
                      </a:r>
                      <a:r>
                        <a:rPr lang="en-US" baseline="0" dirty="0" smtClean="0"/>
                        <a:t> records NOT in €</a:t>
                      </a:r>
                      <a:endParaRPr lang="el-GR" dirty="0" smtClean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Costs incurred</a:t>
                      </a:r>
                      <a:r>
                        <a:rPr lang="en-US" b="1" baseline="0" dirty="0" smtClean="0"/>
                        <a:t> in €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conversion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conversion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Costs incurred</a:t>
                      </a:r>
                      <a:r>
                        <a:rPr lang="en-US" b="1" baseline="0" dirty="0" smtClean="0"/>
                        <a:t> NOT in €</a:t>
                      </a:r>
                      <a:endParaRPr lang="el-G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Conversion according to the usual practices of</a:t>
                      </a:r>
                      <a:r>
                        <a:rPr lang="en-US" baseline="0" dirty="0" smtClean="0"/>
                        <a:t> the beneficiary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• Average daily exchange rate for the reporting period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en-US" i="1" dirty="0" smtClean="0">
                          <a:solidFill>
                            <a:srgbClr val="CC0000"/>
                          </a:solidFill>
                        </a:rPr>
                        <a:t>source: ECB website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rtl="0">
                        <a:buSzPts val="1800"/>
                        <a:buNone/>
                      </a:pPr>
                      <a:endParaRPr lang="en-US" kern="1200" baseline="0" dirty="0" smtClean="0"/>
                    </a:p>
                    <a:p>
                      <a:pPr rtl="0">
                        <a:buSzPts val="1800"/>
                        <a:buNone/>
                      </a:pPr>
                      <a:r>
                        <a:rPr lang="en-US" dirty="0" smtClean="0"/>
                        <a:t>• </a:t>
                      </a:r>
                      <a:r>
                        <a:rPr lang="en-US" sz="16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(if no daily euro exchange rate is published) </a:t>
                      </a:r>
                      <a:r>
                        <a:rPr lang="en-US" kern="1200" baseline="0" dirty="0" smtClean="0"/>
                        <a:t>Average monthly accounting rate </a:t>
                      </a:r>
                      <a:r>
                        <a:rPr lang="en-US" dirty="0" smtClean="0"/>
                        <a:t>for the reporting period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kern="1200" baseline="0" dirty="0" smtClean="0"/>
                        <a:t>(</a:t>
                      </a:r>
                      <a:r>
                        <a:rPr lang="en-US" i="1" dirty="0" smtClean="0">
                          <a:solidFill>
                            <a:srgbClr val="CC0000"/>
                          </a:solidFill>
                        </a:rPr>
                        <a:t>source</a:t>
                      </a:r>
                      <a:r>
                        <a:rPr lang="en-US" i="1" kern="1200" baseline="0" dirty="0" smtClean="0">
                          <a:solidFill>
                            <a:srgbClr val="CC0000"/>
                          </a:solidFill>
                        </a:rPr>
                        <a:t>: ECB website</a:t>
                      </a:r>
                      <a:r>
                        <a:rPr lang="en-US" kern="1200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Financial report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31231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8224" y="1428736"/>
            <a:ext cx="7523181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The Technical Part of the Periodic Report </a:t>
            </a:r>
            <a:r>
              <a:rPr lang="en-GB" sz="2000" dirty="0" smtClean="0"/>
              <a:t>created, checked and "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lock for review</a:t>
            </a:r>
            <a:r>
              <a:rPr lang="en-GB" sz="2000" dirty="0" smtClean="0"/>
              <a:t>"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2000" dirty="0" smtClean="0"/>
              <a:t>Technical Part of the report generated as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PDF 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ONLY Primary and Coordinator Contact(s) </a:t>
            </a:r>
            <a:r>
              <a:rPr lang="en-GB" sz="2000" dirty="0" smtClean="0"/>
              <a:t>can "unlock to draft" the Technical report in order to make corrections OR "Accept &amp; include"</a:t>
            </a:r>
            <a:endParaRPr lang="en-GB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06" y="3214686"/>
            <a:ext cx="8403061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Periodic report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13796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7927975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4463" y="1341438"/>
            <a:ext cx="8986837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000" i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ONLY Primary and Coordinator Contact(s) </a:t>
            </a:r>
            <a:r>
              <a:rPr lang="en-US" altLang="en-US" sz="2000" i="0" dirty="0" smtClean="0">
                <a:solidFill>
                  <a:schemeClr val="tx1"/>
                </a:solidFill>
                <a:latin typeface="+mn-lt"/>
              </a:rPr>
              <a:t>can "Include" the individual Financial Statements of all partners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Periodic report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5693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5348" y="1500174"/>
            <a:ext cx="752318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defRPr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ONLY Primary and Coordinator Contact(s) </a:t>
            </a:r>
            <a:r>
              <a:rPr lang="en-US" sz="2000" dirty="0" smtClean="0"/>
              <a:t>can "Submit to EU" the </a:t>
            </a:r>
            <a:r>
              <a:rPr lang="en-US" sz="2000" dirty="0" err="1" smtClean="0"/>
              <a:t>finalised</a:t>
            </a:r>
            <a:r>
              <a:rPr lang="en-US" sz="2000" dirty="0" smtClean="0"/>
              <a:t> Periodic Report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64902"/>
            <a:ext cx="73628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Periodic report</a:t>
            </a:r>
            <a:endParaRPr lang="el-GR" sz="4400" dirty="0" smtClean="0"/>
          </a:p>
        </p:txBody>
      </p:sp>
      <p:sp>
        <p:nvSpPr>
          <p:cNvPr id="8" name="Rectangle 7"/>
          <p:cNvSpPr/>
          <p:nvPr/>
        </p:nvSpPr>
        <p:spPr bwMode="auto">
          <a:xfrm rot="10800000" flipV="1">
            <a:off x="6738951" y="4357694"/>
            <a:ext cx="1246936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06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167446" y="5715016"/>
            <a:ext cx="3000396" cy="642942"/>
          </a:xfrm>
          <a:prstGeom prst="roundRect">
            <a:avLst/>
          </a:prstGeom>
          <a:solidFill>
            <a:schemeClr val="accent6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289" name="Content Placeholder 2"/>
          <p:cNvSpPr>
            <a:spLocks noGrp="1"/>
          </p:cNvSpPr>
          <p:nvPr>
            <p:ph idx="1"/>
          </p:nvPr>
        </p:nvSpPr>
        <p:spPr>
          <a:xfrm>
            <a:off x="809596" y="1357298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Continuous Reporting </a:t>
            </a:r>
            <a:r>
              <a:rPr lang="en-US" sz="2600" dirty="0" smtClean="0">
                <a:solidFill>
                  <a:schemeClr val="tx1"/>
                </a:solidFill>
              </a:rPr>
              <a:t>(Deliverables, Milestones)</a:t>
            </a:r>
          </a:p>
          <a:p>
            <a:pPr>
              <a:lnSpc>
                <a:spcPct val="90000"/>
              </a:lnSpc>
            </a:pPr>
            <a:endParaRPr lang="en-US" sz="2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Periodic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Reporting </a:t>
            </a:r>
            <a:r>
              <a:rPr lang="en-US" sz="2600" dirty="0" smtClean="0">
                <a:solidFill>
                  <a:schemeClr val="tx1"/>
                </a:solidFill>
              </a:rPr>
              <a:t>(60 </a:t>
            </a:r>
            <a:r>
              <a:rPr lang="en-US" sz="2600" dirty="0">
                <a:solidFill>
                  <a:schemeClr val="tx1"/>
                </a:solidFill>
              </a:rPr>
              <a:t>days </a:t>
            </a:r>
            <a:r>
              <a:rPr lang="en-US" sz="2600" dirty="0" smtClean="0">
                <a:solidFill>
                  <a:schemeClr val="tx1"/>
                </a:solidFill>
              </a:rPr>
              <a:t>after end of reporting period, usually 12-18 M) </a:t>
            </a:r>
            <a:endParaRPr lang="en-US" sz="26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chemeClr val="tx1"/>
                </a:solidFill>
              </a:rPr>
              <a:t>Periodic technical report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chemeClr val="tx1"/>
                </a:solidFill>
              </a:rPr>
              <a:t>Periodic financial report</a:t>
            </a:r>
          </a:p>
          <a:p>
            <a:pPr>
              <a:lnSpc>
                <a:spcPct val="90000"/>
              </a:lnSpc>
            </a:pPr>
            <a:endParaRPr lang="en-US" sz="2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Final Reporting </a:t>
            </a:r>
            <a:r>
              <a:rPr lang="en-US" sz="2600" dirty="0">
                <a:solidFill>
                  <a:schemeClr val="tx1"/>
                </a:solidFill>
              </a:rPr>
              <a:t>(in addition to the periodic report for the last reporting period)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chemeClr val="tx1"/>
                </a:solidFill>
              </a:rPr>
              <a:t>Final technical report – summary for publication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chemeClr val="tx1"/>
                </a:solidFill>
              </a:rPr>
              <a:t>Final financial report - CFSs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95300" y="142852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Project reporting obligations</a:t>
            </a:r>
            <a:endParaRPr lang="el-GR" sz="4400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8167710" y="1281990"/>
            <a:ext cx="1337372" cy="71825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3166CF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3175" algn="ctr"/>
            <a:r>
              <a:rPr lang="en-GB" sz="1800" dirty="0">
                <a:solidFill>
                  <a:srgbClr val="002060"/>
                </a:solidFill>
                <a:latin typeface="Candara" panose="020E0502030303020204" pitchFamily="34" charset="0"/>
              </a:rPr>
              <a:t>Article 19 of the GA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187660" y="3068960"/>
            <a:ext cx="1337372" cy="73767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3166CF"/>
            </a:solidFill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3175" algn="ctr"/>
            <a:r>
              <a:rPr lang="en-GB" sz="1800" dirty="0">
                <a:solidFill>
                  <a:srgbClr val="002060"/>
                </a:solidFill>
                <a:latin typeface="Candara" panose="020E0502030303020204" pitchFamily="34" charset="0"/>
              </a:rPr>
              <a:t>Article 20 of the GA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2353" y="5715016"/>
            <a:ext cx="2945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600" i="1" dirty="0" smtClean="0">
                <a:latin typeface="Candara" panose="020E0502030303020204" pitchFamily="34" charset="0"/>
              </a:rPr>
              <a:t>All reporting done electronically through the Participant Portal.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166786" y="3286124"/>
            <a:ext cx="3600400" cy="526208"/>
          </a:xfrm>
          <a:prstGeom prst="roundRect">
            <a:avLst/>
          </a:prstGeom>
          <a:solidFill>
            <a:srgbClr val="FFCC99">
              <a:alpha val="31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66786" y="5214950"/>
            <a:ext cx="3600400" cy="526208"/>
          </a:xfrm>
          <a:prstGeom prst="roundRect">
            <a:avLst/>
          </a:prstGeom>
          <a:solidFill>
            <a:srgbClr val="FFCC99">
              <a:alpha val="31000"/>
            </a:srgbClr>
          </a:solidFill>
          <a:ln>
            <a:solidFill>
              <a:srgbClr val="FFC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8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9614" y="1142984"/>
            <a:ext cx="8229600" cy="936625"/>
          </a:xfrm>
        </p:spPr>
        <p:txBody>
          <a:bodyPr/>
          <a:lstStyle/>
          <a:p>
            <a:r>
              <a:rPr lang="en-GB" alt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Summary of the process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6654" y="2084396"/>
            <a:ext cx="8229600" cy="3773496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0F5494"/>
              </a:buClr>
              <a:buFontTx/>
              <a:buNone/>
              <a:defRPr/>
            </a:pPr>
            <a:r>
              <a:rPr lang="en-GB" u="sng" dirty="0" smtClean="0">
                <a:latin typeface="Calibri" panose="020F0502020204030204" pitchFamily="34" charset="0"/>
              </a:rPr>
              <a:t>All Beneficiaries (including the coordinator)</a:t>
            </a:r>
          </a:p>
          <a:p>
            <a:pPr lvl="1">
              <a:buClr>
                <a:srgbClr val="0F5494"/>
              </a:buClr>
              <a:defRPr/>
            </a:pPr>
            <a:r>
              <a:rPr lang="en-GB" dirty="0" smtClean="0">
                <a:latin typeface="Calibri" panose="020F0502020204030204" pitchFamily="34" charset="0"/>
              </a:rPr>
              <a:t>Financial statement: </a:t>
            </a:r>
            <a:r>
              <a:rPr lang="en-GB" b="0" dirty="0" smtClean="0">
                <a:latin typeface="Calibri" panose="020F0502020204030204" pitchFamily="34" charset="0"/>
              </a:rPr>
              <a:t>insert data</a:t>
            </a:r>
          </a:p>
          <a:p>
            <a:pPr lvl="1">
              <a:buClr>
                <a:srgbClr val="0F5494"/>
              </a:buClr>
              <a:defRPr/>
            </a:pPr>
            <a:endParaRPr lang="en-GB" dirty="0" smtClean="0">
              <a:latin typeface="Calibri" panose="020F0502020204030204" pitchFamily="34" charset="0"/>
            </a:endParaRPr>
          </a:p>
          <a:p>
            <a:pPr lvl="1">
              <a:buClr>
                <a:srgbClr val="0F5494"/>
              </a:buClr>
              <a:defRPr/>
            </a:pPr>
            <a:r>
              <a:rPr lang="en-GB" dirty="0" smtClean="0">
                <a:latin typeface="Calibri" panose="020F0502020204030204" pitchFamily="34" charset="0"/>
              </a:rPr>
              <a:t>Technical Report: </a:t>
            </a:r>
            <a:r>
              <a:rPr lang="en-GB" b="0" dirty="0" smtClean="0">
                <a:latin typeface="Calibri" panose="020F0502020204030204" pitchFamily="34" charset="0"/>
              </a:rPr>
              <a:t>insert data</a:t>
            </a:r>
          </a:p>
          <a:p>
            <a:pPr marL="57150" indent="0">
              <a:buClr>
                <a:srgbClr val="0F5494"/>
              </a:buClr>
              <a:buFontTx/>
              <a:buNone/>
              <a:defRPr/>
            </a:pPr>
            <a:endParaRPr lang="en-GB" u="sng" dirty="0" smtClean="0">
              <a:latin typeface="Calibri" panose="020F0502020204030204" pitchFamily="34" charset="0"/>
            </a:endParaRPr>
          </a:p>
          <a:p>
            <a:pPr marL="57150" indent="0">
              <a:buClr>
                <a:srgbClr val="0F5494"/>
              </a:buClr>
              <a:buFontTx/>
              <a:buNone/>
              <a:defRPr/>
            </a:pPr>
            <a:r>
              <a:rPr lang="en-GB" u="sng" dirty="0" smtClean="0">
                <a:latin typeface="Calibri" panose="020F0502020204030204" pitchFamily="34" charset="0"/>
              </a:rPr>
              <a:t>Coordinator</a:t>
            </a:r>
          </a:p>
          <a:p>
            <a:pPr lvl="1">
              <a:buClr>
                <a:srgbClr val="0F5494"/>
              </a:buClr>
              <a:defRPr/>
            </a:pPr>
            <a:r>
              <a:rPr lang="en-GB" dirty="0" smtClean="0">
                <a:latin typeface="Calibri" panose="020F0502020204030204" pitchFamily="34" charset="0"/>
              </a:rPr>
              <a:t>Financial statements: </a:t>
            </a:r>
            <a:r>
              <a:rPr lang="en-GB" b="0" dirty="0" smtClean="0">
                <a:latin typeface="Calibri" panose="020F0502020204030204" pitchFamily="34" charset="0"/>
              </a:rPr>
              <a:t>Check</a:t>
            </a:r>
          </a:p>
          <a:p>
            <a:pPr marL="457200" lvl="1" indent="0">
              <a:buClr>
                <a:srgbClr val="0F5494"/>
              </a:buClr>
              <a:buFontTx/>
              <a:buNone/>
              <a:defRPr/>
            </a:pPr>
            <a:endParaRPr lang="en-GB" b="0" dirty="0" smtClean="0">
              <a:latin typeface="Calibri" panose="020F0502020204030204" pitchFamily="34" charset="0"/>
            </a:endParaRPr>
          </a:p>
          <a:p>
            <a:pPr lvl="1">
              <a:buClr>
                <a:srgbClr val="0F5494"/>
              </a:buClr>
              <a:defRPr/>
            </a:pPr>
            <a:r>
              <a:rPr lang="en-GB" dirty="0" smtClean="0">
                <a:latin typeface="Calibri" panose="020F0502020204030204" pitchFamily="34" charset="0"/>
              </a:rPr>
              <a:t>Technical Report: </a:t>
            </a:r>
            <a:r>
              <a:rPr lang="en-GB" b="0" dirty="0" smtClean="0">
                <a:latin typeface="Calibri" panose="020F0502020204030204" pitchFamily="34" charset="0"/>
              </a:rPr>
              <a:t>Check</a:t>
            </a:r>
            <a:endParaRPr lang="en-GB" b="0" dirty="0">
              <a:latin typeface="Calibri" panose="020F0502020204030204" pitchFamily="34" charset="0"/>
            </a:endParaRPr>
          </a:p>
        </p:txBody>
      </p:sp>
      <p:sp>
        <p:nvSpPr>
          <p:cNvPr id="8" name="Right Arrow 3"/>
          <p:cNvSpPr>
            <a:spLocks noChangeArrowheads="1"/>
          </p:cNvSpPr>
          <p:nvPr/>
        </p:nvSpPr>
        <p:spPr bwMode="auto">
          <a:xfrm>
            <a:off x="5681991" y="2610320"/>
            <a:ext cx="360119" cy="21621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70" y="2571744"/>
            <a:ext cx="1516922" cy="2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612" y="2537405"/>
            <a:ext cx="1605981" cy="3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9"/>
          <p:cNvSpPr>
            <a:spLocks noChangeArrowheads="1"/>
          </p:cNvSpPr>
          <p:nvPr/>
        </p:nvSpPr>
        <p:spPr bwMode="auto">
          <a:xfrm>
            <a:off x="7541493" y="2609192"/>
            <a:ext cx="360119" cy="21621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15" name="Right Arrow 16"/>
          <p:cNvSpPr>
            <a:spLocks noChangeArrowheads="1"/>
          </p:cNvSpPr>
          <p:nvPr/>
        </p:nvSpPr>
        <p:spPr bwMode="auto">
          <a:xfrm>
            <a:off x="5284027" y="4644011"/>
            <a:ext cx="360079" cy="2161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70" y="4388019"/>
            <a:ext cx="731136" cy="25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0" y="4786322"/>
            <a:ext cx="659479" cy="24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ght Arrow 21"/>
          <p:cNvSpPr>
            <a:spLocks noChangeArrowheads="1"/>
          </p:cNvSpPr>
          <p:nvPr/>
        </p:nvSpPr>
        <p:spPr bwMode="auto">
          <a:xfrm>
            <a:off x="6343861" y="5488676"/>
            <a:ext cx="360079" cy="2161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79" y="5429264"/>
            <a:ext cx="1450913" cy="33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342" y="4901815"/>
            <a:ext cx="1230004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ight Brace 6"/>
          <p:cNvSpPr>
            <a:spLocks/>
          </p:cNvSpPr>
          <p:nvPr/>
        </p:nvSpPr>
        <p:spPr bwMode="auto">
          <a:xfrm>
            <a:off x="8152152" y="4286255"/>
            <a:ext cx="357190" cy="1571637"/>
          </a:xfrm>
          <a:prstGeom prst="rightBrace">
            <a:avLst>
              <a:gd name="adj1" fmla="val 8345"/>
              <a:gd name="adj2" fmla="val 50000"/>
            </a:avLst>
          </a:prstGeom>
          <a:noFill/>
          <a:ln w="31750" algn="ctr">
            <a:solidFill>
              <a:srgbClr val="0F549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Periodic report</a:t>
            </a:r>
            <a:endParaRPr lang="el-GR" sz="4400" dirty="0" smtClean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15" y="5429264"/>
            <a:ext cx="1516922" cy="2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10"/>
          <p:cNvSpPr>
            <a:spLocks noChangeArrowheads="1"/>
          </p:cNvSpPr>
          <p:nvPr/>
        </p:nvSpPr>
        <p:spPr bwMode="auto">
          <a:xfrm>
            <a:off x="4381496" y="5466713"/>
            <a:ext cx="360119" cy="21621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549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788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4488" y="1124744"/>
            <a:ext cx="8964613" cy="504825"/>
          </a:xfrm>
        </p:spPr>
        <p:txBody>
          <a:bodyPr>
            <a:noAutofit/>
          </a:bodyPr>
          <a:lstStyle/>
          <a:p>
            <a:r>
              <a:rPr lang="en-GB" altLang="en-US" sz="4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Follow up</a:t>
            </a:r>
            <a:endParaRPr lang="en-GB" alt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1700808"/>
            <a:ext cx="67151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Periodic report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298634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164" y="1071546"/>
            <a:ext cx="8229600" cy="936625"/>
          </a:xfrm>
        </p:spPr>
        <p:txBody>
          <a:bodyPr>
            <a:noAutofit/>
          </a:bodyPr>
          <a:lstStyle/>
          <a:p>
            <a:r>
              <a:rPr lang="en-GB" altLang="en-US" sz="3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Follow up</a:t>
            </a:r>
            <a:endParaRPr lang="en-GB" altLang="en-US" sz="3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0420" y="1874812"/>
            <a:ext cx="8557422" cy="4214841"/>
          </a:xfrm>
        </p:spPr>
        <p:txBody>
          <a:bodyPr>
            <a:noAutofit/>
          </a:bodyPr>
          <a:lstStyle/>
          <a:p>
            <a:pPr lvl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</a:rPr>
              <a:t>Project / Financial Officer may request changes/ more clarifications about Technical or Financial part (</a:t>
            </a:r>
            <a:r>
              <a:rPr lang="en-GB" altLang="en-US" sz="2400" dirty="0" smtClean="0">
                <a:solidFill>
                  <a:schemeClr val="accent6">
                    <a:lumMod val="75000"/>
                  </a:schemeClr>
                </a:solidFill>
              </a:rPr>
              <a:t>Rejection</a:t>
            </a:r>
            <a:r>
              <a:rPr lang="en-GB" altLang="en-US" sz="2400" dirty="0" smtClean="0">
                <a:solidFill>
                  <a:schemeClr val="tx1"/>
                </a:solidFill>
              </a:rPr>
              <a:t>)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</a:rPr>
              <a:t>The Project / Financial officer may </a:t>
            </a:r>
            <a:r>
              <a:rPr lang="en-GB" altLang="en-US" sz="2400" dirty="0" smtClean="0">
                <a:solidFill>
                  <a:schemeClr val="accent6">
                    <a:lumMod val="75000"/>
                  </a:schemeClr>
                </a:solidFill>
              </a:rPr>
              <a:t>Approve</a:t>
            </a:r>
            <a:r>
              <a:rPr lang="en-GB" altLang="en-US" sz="2400" dirty="0" smtClean="0">
                <a:solidFill>
                  <a:schemeClr val="tx1"/>
                </a:solidFill>
              </a:rPr>
              <a:t> the report and: </a:t>
            </a: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Either </a:t>
            </a:r>
            <a:r>
              <a:rPr lang="en-GB" altLang="en-US" sz="1800" dirty="0" smtClean="0">
                <a:solidFill>
                  <a:schemeClr val="accent6">
                    <a:lumMod val="75000"/>
                  </a:schemeClr>
                </a:solidFill>
              </a:rPr>
              <a:t>approve</a:t>
            </a:r>
            <a:r>
              <a:rPr lang="en-GB" altLang="en-US" sz="1800" dirty="0" smtClean="0">
                <a:solidFill>
                  <a:schemeClr val="tx1"/>
                </a:solidFill>
              </a:rPr>
              <a:t> all costs , OR </a:t>
            </a: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lang="en-GB" altLang="en-US" sz="1800" dirty="0" smtClean="0">
                <a:solidFill>
                  <a:schemeClr val="accent6">
                    <a:lumMod val="75000"/>
                  </a:schemeClr>
                </a:solidFill>
              </a:rPr>
              <a:t>Reject</a:t>
            </a:r>
            <a:r>
              <a:rPr lang="en-GB" altLang="en-US" sz="1800" dirty="0" smtClean="0">
                <a:solidFill>
                  <a:schemeClr val="tx1"/>
                </a:solidFill>
              </a:rPr>
              <a:t> certain costs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</a:rPr>
              <a:t>EU </a:t>
            </a:r>
            <a:r>
              <a:rPr lang="en-GB" altLang="en-US" sz="2400" dirty="0" smtClean="0">
                <a:solidFill>
                  <a:schemeClr val="accent6">
                    <a:lumMod val="75000"/>
                  </a:schemeClr>
                </a:solidFill>
              </a:rPr>
              <a:t>assessment report </a:t>
            </a:r>
            <a:r>
              <a:rPr lang="en-GB" altLang="en-US" sz="2400" dirty="0" smtClean="0">
                <a:solidFill>
                  <a:schemeClr val="tx1"/>
                </a:solidFill>
              </a:rPr>
              <a:t>is uploaded (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pdf</a:t>
            </a:r>
            <a:r>
              <a:rPr lang="en-GB" altLang="en-US" sz="2400" dirty="0" smtClean="0">
                <a:solidFill>
                  <a:schemeClr val="tx1"/>
                </a:solidFill>
              </a:rPr>
              <a:t>) accessible by all partners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</a:rPr>
              <a:t>Starting of the </a:t>
            </a:r>
            <a:r>
              <a:rPr lang="en-GB" altLang="en-US" sz="2400" dirty="0" smtClean="0">
                <a:solidFill>
                  <a:schemeClr val="accent6">
                    <a:lumMod val="75000"/>
                  </a:schemeClr>
                </a:solidFill>
              </a:rPr>
              <a:t>payment</a:t>
            </a:r>
            <a:r>
              <a:rPr lang="en-GB" altLang="en-US" sz="2400" dirty="0" smtClean="0">
                <a:solidFill>
                  <a:schemeClr val="tx1"/>
                </a:solidFill>
              </a:rPr>
              <a:t> process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</a:rPr>
              <a:t>The </a:t>
            </a:r>
            <a:r>
              <a:rPr lang="en-GB" altLang="en-US" sz="2400" dirty="0">
                <a:solidFill>
                  <a:schemeClr val="tx1"/>
                </a:solidFill>
              </a:rPr>
              <a:t>coordinator or the beneficiary concerned may – </a:t>
            </a:r>
            <a:r>
              <a:rPr lang="en-GB" altLang="en-US" sz="2400" dirty="0">
                <a:solidFill>
                  <a:schemeClr val="accent6">
                    <a:lumMod val="75000"/>
                  </a:schemeClr>
                </a:solidFill>
              </a:rPr>
              <a:t>within 30 days </a:t>
            </a:r>
            <a:r>
              <a:rPr lang="en-GB" altLang="en-US" sz="2400" dirty="0">
                <a:solidFill>
                  <a:schemeClr val="tx1"/>
                </a:solidFill>
              </a:rPr>
              <a:t>of receiving the notification - formally notify the Service of its </a:t>
            </a:r>
            <a:r>
              <a:rPr lang="en-GB" altLang="en-US" sz="2400" dirty="0">
                <a:solidFill>
                  <a:schemeClr val="accent6">
                    <a:lumMod val="75000"/>
                  </a:schemeClr>
                </a:solidFill>
              </a:rPr>
              <a:t>disagreement</a:t>
            </a:r>
            <a:r>
              <a:rPr lang="en-GB" altLang="en-US" sz="2400" dirty="0">
                <a:solidFill>
                  <a:schemeClr val="tx1"/>
                </a:solidFill>
              </a:rPr>
              <a:t> with any rejected costs and provide </a:t>
            </a:r>
            <a:r>
              <a:rPr lang="en-GB" altLang="en-US" sz="2400" dirty="0" smtClean="0">
                <a:solidFill>
                  <a:schemeClr val="tx1"/>
                </a:solidFill>
              </a:rPr>
              <a:t>justification. </a:t>
            </a:r>
            <a:endParaRPr lang="en-GB" altLang="en-US" sz="2800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Periodic report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41148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142852"/>
            <a:ext cx="8915400" cy="1143000"/>
          </a:xfrm>
        </p:spPr>
        <p:txBody>
          <a:bodyPr>
            <a:normAutofit/>
          </a:bodyPr>
          <a:lstStyle/>
          <a:p>
            <a:r>
              <a:rPr lang="fr-BE" altLang="el-GR" sz="4400" dirty="0" smtClean="0"/>
              <a:t>Further info</a:t>
            </a:r>
            <a:endParaRPr lang="el-GR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48" y="1249281"/>
            <a:ext cx="6624736" cy="509855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177136" y="2636912"/>
            <a:ext cx="1656184" cy="432048"/>
          </a:xfrm>
          <a:prstGeom prst="roundRect">
            <a:avLst/>
          </a:prstGeom>
          <a:solidFill>
            <a:schemeClr val="accent6">
              <a:lumMod val="75000"/>
              <a:alpha val="2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65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38158" y="1500174"/>
            <a:ext cx="8429684" cy="2000229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smtClean="0">
                <a:solidFill>
                  <a:schemeClr val="accent6">
                    <a:lumMod val="75000"/>
                  </a:schemeClr>
                </a:solidFill>
              </a:rPr>
              <a:t>REGISTRATION</a:t>
            </a:r>
            <a:r>
              <a:rPr lang="en-US" sz="2000" b="1" kern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000" b="1" kern="0" smtClean="0">
                <a:solidFill>
                  <a:srgbClr val="292929"/>
                </a:solidFill>
              </a:rPr>
              <a:t> </a:t>
            </a:r>
            <a:r>
              <a:rPr lang="en-US" sz="2000" kern="0" smtClean="0">
                <a:solidFill>
                  <a:srgbClr val="292929"/>
                </a:solidFill>
              </a:rPr>
              <a:t>Beneficiary who is </a:t>
            </a:r>
            <a:r>
              <a:rPr lang="en-US" sz="2000" b="1" kern="0" smtClean="0">
                <a:solidFill>
                  <a:srgbClr val="292929"/>
                </a:solidFill>
              </a:rPr>
              <a:t>non-profit </a:t>
            </a:r>
            <a:r>
              <a:rPr lang="en-US" sz="2000" kern="0" smtClean="0">
                <a:solidFill>
                  <a:srgbClr val="292929"/>
                </a:solidFill>
              </a:rPr>
              <a:t>is </a:t>
            </a:r>
            <a:r>
              <a:rPr lang="en-US" sz="2000" kern="0" dirty="0" smtClean="0">
                <a:solidFill>
                  <a:srgbClr val="292929"/>
                </a:solidFill>
              </a:rPr>
              <a:t>wrongly declared as </a:t>
            </a:r>
            <a:r>
              <a:rPr lang="en-US" sz="2000" b="1" kern="0" dirty="0" smtClean="0">
                <a:solidFill>
                  <a:srgbClr val="292929"/>
                </a:solidFill>
              </a:rPr>
              <a:t>for profit </a:t>
            </a:r>
            <a:r>
              <a:rPr lang="en-US" sz="2000" kern="0" smtClean="0">
                <a:solidFill>
                  <a:srgbClr val="292929"/>
                </a:solidFill>
              </a:rPr>
              <a:t>during </a:t>
            </a:r>
            <a:r>
              <a:rPr lang="en-US" sz="2000" kern="0" smtClean="0">
                <a:solidFill>
                  <a:srgbClr val="292929"/>
                </a:solidFill>
              </a:rPr>
              <a:t>validation. When participating in an Innovation Action they realise they are funded 70% instead of 100%. They can change their registration status to "non-profit" but the GA has been signed with 70% funding rate for them. What can they do? 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rgbClr val="292929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smtClean="0">
                <a:solidFill>
                  <a:schemeClr val="accent6">
                    <a:lumMod val="75000"/>
                  </a:schemeClr>
                </a:solidFill>
              </a:rPr>
              <a:t>PARTICIPATION RULES</a:t>
            </a:r>
            <a:r>
              <a:rPr lang="en-US" sz="2000" b="1" kern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000" kern="0" smtClean="0">
                <a:solidFill>
                  <a:srgbClr val="292929"/>
                </a:solidFill>
              </a:rPr>
              <a:t>A company from the </a:t>
            </a:r>
            <a:r>
              <a:rPr lang="en-US" sz="2000" b="1" kern="0" smtClean="0">
                <a:solidFill>
                  <a:srgbClr val="292929"/>
                </a:solidFill>
              </a:rPr>
              <a:t>USA</a:t>
            </a:r>
            <a:r>
              <a:rPr lang="en-US" sz="2000" kern="0" smtClean="0">
                <a:solidFill>
                  <a:srgbClr val="292929"/>
                </a:solidFill>
              </a:rPr>
              <a:t> has a subsidiary established as a separate entity in </a:t>
            </a:r>
            <a:r>
              <a:rPr lang="en-US" sz="2000" b="1" kern="0" smtClean="0">
                <a:solidFill>
                  <a:srgbClr val="292929"/>
                </a:solidFill>
              </a:rPr>
              <a:t>Turkey</a:t>
            </a:r>
            <a:r>
              <a:rPr lang="en-US" sz="2000" kern="0" smtClean="0">
                <a:solidFill>
                  <a:srgbClr val="292929"/>
                </a:solidFill>
              </a:rPr>
              <a:t>. Is the subsidiary automatically eligible for funding?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rgbClr val="292929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smtClean="0">
                <a:solidFill>
                  <a:schemeClr val="accent6">
                    <a:lumMod val="75000"/>
                  </a:schemeClr>
                </a:solidFill>
              </a:rPr>
              <a:t>PARTICIPATION </a:t>
            </a:r>
            <a:r>
              <a:rPr lang="en-US" sz="2000" b="1" kern="0" smtClean="0">
                <a:solidFill>
                  <a:schemeClr val="accent6">
                    <a:lumMod val="75000"/>
                  </a:schemeClr>
                </a:solidFill>
              </a:rPr>
              <a:t>RULES</a:t>
            </a:r>
            <a:r>
              <a:rPr lang="en-US" sz="2000" b="1" kern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000" kern="0" smtClean="0">
                <a:solidFill>
                  <a:srgbClr val="292929"/>
                </a:solidFill>
              </a:rPr>
              <a:t>A company from </a:t>
            </a:r>
            <a:r>
              <a:rPr lang="en-US" sz="2000" b="1" kern="0" smtClean="0">
                <a:solidFill>
                  <a:srgbClr val="292929"/>
                </a:solidFill>
              </a:rPr>
              <a:t>Japan</a:t>
            </a:r>
            <a:r>
              <a:rPr lang="en-US" sz="2000" kern="0" smtClean="0">
                <a:solidFill>
                  <a:srgbClr val="292929"/>
                </a:solidFill>
              </a:rPr>
              <a:t> wants to use one of its subsidiaries established in </a:t>
            </a:r>
            <a:r>
              <a:rPr lang="en-US" sz="2000" b="1" kern="0" smtClean="0">
                <a:solidFill>
                  <a:srgbClr val="292929"/>
                </a:solidFill>
              </a:rPr>
              <a:t>Turkey</a:t>
            </a:r>
            <a:r>
              <a:rPr lang="en-US" sz="2000" kern="0" smtClean="0">
                <a:solidFill>
                  <a:srgbClr val="292929"/>
                </a:solidFill>
              </a:rPr>
              <a:t> in order to receive H2020 funding. The subsidiary will be a beneficiary in a project and the mother company will act as linked 3</a:t>
            </a:r>
            <a:r>
              <a:rPr lang="en-US" sz="2000" kern="0" baseline="30000" smtClean="0">
                <a:solidFill>
                  <a:srgbClr val="292929"/>
                </a:solidFill>
              </a:rPr>
              <a:t>rd</a:t>
            </a:r>
            <a:r>
              <a:rPr lang="en-US" sz="2000" kern="0" smtClean="0">
                <a:solidFill>
                  <a:srgbClr val="292929"/>
                </a:solidFill>
              </a:rPr>
              <a:t> party to the beneficiary. Can the mother company receive funding? </a:t>
            </a:r>
            <a:endParaRPr lang="en-US" sz="2000" kern="0" dirty="0" smtClean="0">
              <a:solidFill>
                <a:srgbClr val="292929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95300" y="21429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fr-BE" altLang="el-GR" sz="4400" dirty="0" err="1" smtClean="0"/>
              <a:t>Exercise</a:t>
            </a:r>
            <a:r>
              <a:rPr lang="fr-BE" altLang="el-GR" sz="4400" dirty="0" smtClean="0"/>
              <a:t> – </a:t>
            </a:r>
            <a:br>
              <a:rPr lang="fr-BE" altLang="el-GR" sz="4400" dirty="0" smtClean="0"/>
            </a:br>
            <a:r>
              <a:rPr lang="fr-BE" altLang="el-GR" sz="4400" dirty="0" smtClean="0"/>
              <a:t>Questions to the Audience</a:t>
            </a:r>
            <a:endParaRPr lang="el-GR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32524-72CF-4939-8344-7B913A7D7FC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23844" y="1500174"/>
            <a:ext cx="8429684" cy="2214543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</a:rPr>
              <a:t>TRAVEL</a:t>
            </a: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000" b="1" kern="0" dirty="0" smtClean="0">
                <a:solidFill>
                  <a:srgbClr val="292929"/>
                </a:solidFill>
              </a:rPr>
              <a:t> </a:t>
            </a:r>
            <a:r>
              <a:rPr lang="en-US" sz="2000" kern="0" dirty="0" smtClean="0">
                <a:solidFill>
                  <a:srgbClr val="292929"/>
                </a:solidFill>
              </a:rPr>
              <a:t>Project </a:t>
            </a:r>
            <a:r>
              <a:rPr lang="en-US" sz="2000" kern="0" dirty="0" smtClean="0">
                <a:solidFill>
                  <a:srgbClr val="292929"/>
                </a:solidFill>
              </a:rPr>
              <a:t>in </a:t>
            </a:r>
            <a:r>
              <a:rPr lang="en-US" sz="2000" kern="0" dirty="0" smtClean="0">
                <a:solidFill>
                  <a:srgbClr val="292929"/>
                </a:solidFill>
              </a:rPr>
              <a:t>the field of Space Weather. The European Space Weather Week (ESWW) is the major conference in EU for this field. Am I allowed to participate in the ESWW conference and cover my travel expenses by the H2020 project, since it is </a:t>
            </a:r>
            <a:r>
              <a:rPr lang="en-US" sz="2000" b="1" kern="0" dirty="0" smtClean="0">
                <a:solidFill>
                  <a:srgbClr val="292929"/>
                </a:solidFill>
              </a:rPr>
              <a:t>relevant</a:t>
            </a:r>
            <a:r>
              <a:rPr lang="en-US" sz="2000" kern="0" dirty="0" smtClean="0">
                <a:solidFill>
                  <a:srgbClr val="292929"/>
                </a:solidFill>
              </a:rPr>
              <a:t>?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00" kern="0" dirty="0" smtClean="0">
              <a:solidFill>
                <a:srgbClr val="292929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</a:rPr>
              <a:t>TRAVEL: </a:t>
            </a:r>
            <a:r>
              <a:rPr lang="en-US" sz="2000" kern="0" dirty="0" smtClean="0">
                <a:solidFill>
                  <a:srgbClr val="292929"/>
                </a:solidFill>
              </a:rPr>
              <a:t>The EU project officer has asked us to have the </a:t>
            </a:r>
            <a:r>
              <a:rPr lang="en-US" sz="2000" b="1" kern="0" dirty="0" smtClean="0">
                <a:solidFill>
                  <a:srgbClr val="292929"/>
                </a:solidFill>
              </a:rPr>
              <a:t>final review </a:t>
            </a:r>
            <a:r>
              <a:rPr lang="en-US" sz="2000" kern="0" dirty="0" smtClean="0">
                <a:solidFill>
                  <a:srgbClr val="292929"/>
                </a:solidFill>
              </a:rPr>
              <a:t>meeting 1 month after the official project end in order to evaluate together with the reviewer all the project's results. Is the cost for travelling to the final review eligible?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00" kern="0" dirty="0" smtClean="0">
              <a:solidFill>
                <a:srgbClr val="292929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</a:rPr>
              <a:t>EQUIPMENT: </a:t>
            </a:r>
            <a:r>
              <a:rPr lang="en-US" sz="2000" kern="0" dirty="0" smtClean="0">
                <a:solidFill>
                  <a:srgbClr val="292929"/>
                </a:solidFill>
              </a:rPr>
              <a:t>I have some budget left under the category of </a:t>
            </a:r>
            <a:r>
              <a:rPr lang="en-US" sz="2000" b="1" kern="0" dirty="0" smtClean="0">
                <a:solidFill>
                  <a:srgbClr val="292929"/>
                </a:solidFill>
              </a:rPr>
              <a:t>equipment</a:t>
            </a:r>
            <a:r>
              <a:rPr lang="en-US" sz="2000" kern="0" dirty="0" smtClean="0">
                <a:solidFill>
                  <a:srgbClr val="292929"/>
                </a:solidFill>
              </a:rPr>
              <a:t>, and the project ends in 1 week. Since I have no alternative use of this budget, plus it is within the project's </a:t>
            </a:r>
            <a:r>
              <a:rPr lang="en-US" sz="2000" b="1" kern="0" dirty="0" smtClean="0">
                <a:solidFill>
                  <a:srgbClr val="292929"/>
                </a:solidFill>
              </a:rPr>
              <a:t>duration</a:t>
            </a:r>
            <a:r>
              <a:rPr lang="en-US" sz="2000" kern="0" dirty="0" smtClean="0">
                <a:solidFill>
                  <a:srgbClr val="292929"/>
                </a:solidFill>
              </a:rPr>
              <a:t>, can I use this budget to buy equipment for my lab?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00" kern="0" dirty="0" smtClean="0">
              <a:solidFill>
                <a:srgbClr val="292929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</a:rPr>
              <a:t>EQUIPMENT: </a:t>
            </a:r>
            <a:r>
              <a:rPr lang="en-US" sz="2000" kern="0" dirty="0" smtClean="0">
                <a:solidFill>
                  <a:srgbClr val="292929"/>
                </a:solidFill>
              </a:rPr>
              <a:t>Can I buy </a:t>
            </a:r>
            <a:r>
              <a:rPr lang="en-US" sz="2000" b="1" kern="0" dirty="0" smtClean="0">
                <a:solidFill>
                  <a:srgbClr val="292929"/>
                </a:solidFill>
              </a:rPr>
              <a:t>computers</a:t>
            </a:r>
            <a:r>
              <a:rPr lang="en-US" sz="2000" kern="0" dirty="0" smtClean="0">
                <a:solidFill>
                  <a:srgbClr val="292929"/>
                </a:solidFill>
              </a:rPr>
              <a:t> for my lab</a:t>
            </a:r>
            <a:r>
              <a:rPr lang="el-GR" sz="2000" kern="0" dirty="0" smtClean="0">
                <a:solidFill>
                  <a:srgbClr val="292929"/>
                </a:solidFill>
              </a:rPr>
              <a:t>/ </a:t>
            </a:r>
            <a:r>
              <a:rPr lang="en-US" sz="2000" kern="0" dirty="0" smtClean="0">
                <a:solidFill>
                  <a:srgbClr val="292929"/>
                </a:solidFill>
              </a:rPr>
              <a:t>company  in the framework of a project to be used by the persons working on the action? </a:t>
            </a:r>
            <a:endParaRPr lang="el-GR" sz="2000" b="1" kern="0" dirty="0">
              <a:solidFill>
                <a:srgbClr val="292929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altLang="el-GR" sz="4000" dirty="0" err="1" smtClean="0">
                <a:latin typeface="+mj-lt"/>
                <a:ea typeface="+mj-ea"/>
                <a:cs typeface="+mj-cs"/>
              </a:rPr>
              <a:t>Exercise</a:t>
            </a:r>
            <a:r>
              <a:rPr lang="fr-BE" altLang="el-GR" sz="4000" dirty="0" smtClean="0">
                <a:latin typeface="+mj-lt"/>
                <a:ea typeface="+mj-ea"/>
                <a:cs typeface="+mj-cs"/>
              </a:rPr>
              <a:t> – </a:t>
            </a:r>
            <a:br>
              <a:rPr lang="fr-BE" altLang="el-GR" sz="4000" dirty="0" smtClean="0">
                <a:latin typeface="+mj-lt"/>
                <a:ea typeface="+mj-ea"/>
                <a:cs typeface="+mj-cs"/>
              </a:rPr>
            </a:br>
            <a:r>
              <a:rPr lang="fr-BE" altLang="el-GR" sz="4000" dirty="0" smtClean="0">
                <a:latin typeface="+mj-lt"/>
                <a:ea typeface="+mj-ea"/>
                <a:cs typeface="+mj-cs"/>
              </a:rPr>
              <a:t>Questions to the Audience</a:t>
            </a:r>
            <a:endParaRPr lang="el-GR" altLang="el-GR" sz="4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32524-72CF-4939-8344-7B913A7D7FC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23845" y="1571612"/>
            <a:ext cx="8429684" cy="1714477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</a:rPr>
              <a:t>SUBCONTRACTING: </a:t>
            </a:r>
            <a:r>
              <a:rPr lang="en-US" sz="2000" kern="0" dirty="0" smtClean="0">
                <a:solidFill>
                  <a:srgbClr val="292929"/>
                </a:solidFill>
              </a:rPr>
              <a:t>Can I </a:t>
            </a:r>
            <a:r>
              <a:rPr lang="en-US" sz="2000" b="1" kern="0" dirty="0" smtClean="0">
                <a:solidFill>
                  <a:srgbClr val="292929"/>
                </a:solidFill>
              </a:rPr>
              <a:t>identify</a:t>
            </a:r>
            <a:r>
              <a:rPr lang="en-US" sz="2000" kern="0" dirty="0" smtClean="0">
                <a:solidFill>
                  <a:srgbClr val="292929"/>
                </a:solidFill>
              </a:rPr>
              <a:t> the subcontractor in the proposal to </a:t>
            </a:r>
            <a:r>
              <a:rPr lang="en-US" sz="2000" b="1" kern="0" dirty="0" smtClean="0">
                <a:solidFill>
                  <a:srgbClr val="292929"/>
                </a:solidFill>
              </a:rPr>
              <a:t>avoid</a:t>
            </a:r>
            <a:r>
              <a:rPr lang="en-US" sz="2000" kern="0" dirty="0" smtClean="0">
                <a:solidFill>
                  <a:srgbClr val="292929"/>
                </a:solidFill>
              </a:rPr>
              <a:t> all the administrative burden and procedures required (receiving and evaluating various offers from different providers, prove value for money, undergo open procedures/ tenders, …)?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rgbClr val="292929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</a:rPr>
              <a:t>SUBCONTRACTING: </a:t>
            </a:r>
            <a:r>
              <a:rPr lang="en-US" sz="2000" kern="0" dirty="0" smtClean="0">
                <a:solidFill>
                  <a:srgbClr val="292929"/>
                </a:solidFill>
              </a:rPr>
              <a:t>My </a:t>
            </a:r>
            <a:r>
              <a:rPr lang="en-US" sz="2000" kern="0" dirty="0" err="1" smtClean="0">
                <a:solidFill>
                  <a:srgbClr val="292929"/>
                </a:solidFill>
              </a:rPr>
              <a:t>organisation</a:t>
            </a:r>
            <a:r>
              <a:rPr lang="en-US" sz="2000" kern="0" dirty="0" smtClean="0">
                <a:solidFill>
                  <a:srgbClr val="292929"/>
                </a:solidFill>
              </a:rPr>
              <a:t> is beneficiary in a project and I am the scientific responsible. Is it forbidden to give a subcontract to a company which is owned by my </a:t>
            </a:r>
            <a:r>
              <a:rPr lang="en-US" sz="2000" b="1" kern="0" dirty="0" smtClean="0">
                <a:solidFill>
                  <a:srgbClr val="292929"/>
                </a:solidFill>
              </a:rPr>
              <a:t>brother</a:t>
            </a:r>
            <a:r>
              <a:rPr lang="en-US" sz="2000" kern="0" dirty="0" smtClean="0">
                <a:solidFill>
                  <a:srgbClr val="292929"/>
                </a:solidFill>
              </a:rPr>
              <a:t>? 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rgbClr val="292929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</a:rPr>
              <a:t>COSTS: </a:t>
            </a:r>
            <a:r>
              <a:rPr lang="en-US" sz="2000" kern="0" dirty="0" smtClean="0">
                <a:solidFill>
                  <a:srgbClr val="292929"/>
                </a:solidFill>
              </a:rPr>
              <a:t>We did not have time to prepare the Consortium Agreement before signature of the Grant Agreement (during GA preparation), can we now charge the costs of our </a:t>
            </a:r>
            <a:r>
              <a:rPr lang="en-US" sz="2000" b="1" kern="0" dirty="0" smtClean="0">
                <a:solidFill>
                  <a:srgbClr val="292929"/>
                </a:solidFill>
              </a:rPr>
              <a:t>lawyer / managers </a:t>
            </a:r>
            <a:r>
              <a:rPr lang="en-US" sz="2000" kern="0" dirty="0" smtClean="0">
                <a:solidFill>
                  <a:srgbClr val="292929"/>
                </a:solidFill>
              </a:rPr>
              <a:t>for preparing the CA during execution of the project?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altLang="el-GR" sz="4000" dirty="0" err="1" smtClean="0">
                <a:latin typeface="+mj-lt"/>
                <a:ea typeface="+mj-ea"/>
                <a:cs typeface="+mj-cs"/>
              </a:rPr>
              <a:t>Exercise</a:t>
            </a:r>
            <a:r>
              <a:rPr lang="fr-BE" altLang="el-GR" sz="4000" dirty="0" smtClean="0">
                <a:latin typeface="+mj-lt"/>
                <a:ea typeface="+mj-ea"/>
                <a:cs typeface="+mj-cs"/>
              </a:rPr>
              <a:t> – </a:t>
            </a:r>
            <a:br>
              <a:rPr lang="fr-BE" altLang="el-GR" sz="4000" dirty="0" smtClean="0">
                <a:latin typeface="+mj-lt"/>
                <a:ea typeface="+mj-ea"/>
                <a:cs typeface="+mj-cs"/>
              </a:rPr>
            </a:br>
            <a:r>
              <a:rPr lang="fr-BE" altLang="el-GR" sz="4000" dirty="0" smtClean="0">
                <a:latin typeface="+mj-lt"/>
                <a:ea typeface="+mj-ea"/>
                <a:cs typeface="+mj-cs"/>
              </a:rPr>
              <a:t>Questions to the Audience</a:t>
            </a:r>
            <a:endParaRPr lang="el-GR" altLang="el-GR" sz="4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32524-72CF-4939-8344-7B913A7D7FC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23845" y="1500174"/>
            <a:ext cx="8429684" cy="1285849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</a:rPr>
              <a:t>PAYMENTS</a:t>
            </a: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000" b="1" kern="0" dirty="0" smtClean="0">
                <a:solidFill>
                  <a:srgbClr val="292929"/>
                </a:solidFill>
              </a:rPr>
              <a:t> </a:t>
            </a:r>
            <a:r>
              <a:rPr lang="en-US" sz="2000" kern="0" dirty="0" smtClean="0">
                <a:solidFill>
                  <a:srgbClr val="292929"/>
                </a:solidFill>
              </a:rPr>
              <a:t>The consortium submitted their final report and financial statements to the EU. </a:t>
            </a:r>
            <a:r>
              <a:rPr lang="en-US" sz="2000" kern="0" dirty="0" smtClean="0">
                <a:solidFill>
                  <a:srgbClr val="292929"/>
                </a:solidFill>
              </a:rPr>
              <a:t>One of the beneficiaries (SME) had to </a:t>
            </a:r>
            <a:r>
              <a:rPr lang="en-US" sz="2000" b="1" kern="0" dirty="0" smtClean="0">
                <a:solidFill>
                  <a:srgbClr val="292929"/>
                </a:solidFill>
              </a:rPr>
              <a:t>return</a:t>
            </a:r>
            <a:r>
              <a:rPr lang="en-US" sz="2000" kern="0" dirty="0" smtClean="0">
                <a:solidFill>
                  <a:srgbClr val="292929"/>
                </a:solidFill>
              </a:rPr>
              <a:t> </a:t>
            </a:r>
            <a:r>
              <a:rPr lang="en-US" sz="2000" kern="0" smtClean="0">
                <a:solidFill>
                  <a:srgbClr val="292929"/>
                </a:solidFill>
              </a:rPr>
              <a:t>50.000 euros back </a:t>
            </a:r>
            <a:r>
              <a:rPr lang="en-US" sz="2000" kern="0" dirty="0" smtClean="0">
                <a:solidFill>
                  <a:srgbClr val="292929"/>
                </a:solidFill>
              </a:rPr>
              <a:t>to the coordinator (total costs &lt; </a:t>
            </a:r>
            <a:r>
              <a:rPr lang="en-US" sz="2000" kern="0" smtClean="0">
                <a:solidFill>
                  <a:srgbClr val="292929"/>
                </a:solidFill>
              </a:rPr>
              <a:t>total </a:t>
            </a:r>
            <a:r>
              <a:rPr lang="en-US" sz="2000" kern="0" smtClean="0">
                <a:solidFill>
                  <a:srgbClr val="292929"/>
                </a:solidFill>
              </a:rPr>
              <a:t>payments </a:t>
            </a:r>
            <a:r>
              <a:rPr lang="en-US" sz="2000" kern="0" dirty="0" smtClean="0">
                <a:solidFill>
                  <a:srgbClr val="292929"/>
                </a:solidFill>
              </a:rPr>
              <a:t>received). </a:t>
            </a:r>
            <a:r>
              <a:rPr lang="en-US" sz="2000" kern="0" dirty="0" smtClean="0">
                <a:solidFill>
                  <a:srgbClr val="292929"/>
                </a:solidFill>
              </a:rPr>
              <a:t>The final approval of the report by the EU took too long and finally we were paid 8 months after the project's end</a:t>
            </a:r>
            <a:r>
              <a:rPr lang="en-US" sz="2000" kern="0" smtClean="0">
                <a:solidFill>
                  <a:srgbClr val="292929"/>
                </a:solidFill>
              </a:rPr>
              <a:t>. Meanwhile during </a:t>
            </a:r>
            <a:r>
              <a:rPr lang="en-US" sz="2000" kern="0" dirty="0" smtClean="0">
                <a:solidFill>
                  <a:srgbClr val="292929"/>
                </a:solidFill>
              </a:rPr>
              <a:t>these 8 months, the </a:t>
            </a:r>
            <a:r>
              <a:rPr lang="en-US" sz="2000" kern="0" smtClean="0">
                <a:solidFill>
                  <a:srgbClr val="292929"/>
                </a:solidFill>
              </a:rPr>
              <a:t>SME beneficiary </a:t>
            </a:r>
            <a:r>
              <a:rPr lang="en-US" sz="2000" kern="0" dirty="0" smtClean="0">
                <a:solidFill>
                  <a:srgbClr val="292929"/>
                </a:solidFill>
              </a:rPr>
              <a:t>went </a:t>
            </a:r>
            <a:r>
              <a:rPr lang="en-US" sz="2000" b="1" kern="0" dirty="0" smtClean="0">
                <a:solidFill>
                  <a:srgbClr val="292929"/>
                </a:solidFill>
              </a:rPr>
              <a:t>bankrupt</a:t>
            </a:r>
            <a:r>
              <a:rPr lang="en-US" sz="2000" kern="0" dirty="0" smtClean="0">
                <a:solidFill>
                  <a:srgbClr val="292929"/>
                </a:solidFill>
              </a:rPr>
              <a:t> and ceased its activities </a:t>
            </a:r>
            <a:r>
              <a:rPr lang="el-GR" sz="2000" kern="0" dirty="0" smtClean="0">
                <a:solidFill>
                  <a:srgbClr val="292929"/>
                </a:solidFill>
              </a:rPr>
              <a:t>(</a:t>
            </a:r>
            <a:r>
              <a:rPr lang="en-US" sz="2000" kern="0" dirty="0" smtClean="0">
                <a:solidFill>
                  <a:srgbClr val="292929"/>
                </a:solidFill>
              </a:rPr>
              <a:t>"winding </a:t>
            </a:r>
            <a:r>
              <a:rPr lang="en-US" sz="2000" kern="0" smtClean="0">
                <a:solidFill>
                  <a:srgbClr val="292929"/>
                </a:solidFill>
              </a:rPr>
              <a:t>up") without any notification to the consortium. </a:t>
            </a:r>
            <a:r>
              <a:rPr lang="en-US" sz="2000" kern="0" dirty="0" smtClean="0">
                <a:solidFill>
                  <a:srgbClr val="292929"/>
                </a:solidFill>
              </a:rPr>
              <a:t>How are we going to </a:t>
            </a:r>
            <a:r>
              <a:rPr lang="en-US" sz="2000" b="1" kern="0" dirty="0" smtClean="0">
                <a:solidFill>
                  <a:srgbClr val="292929"/>
                </a:solidFill>
              </a:rPr>
              <a:t>retrieve</a:t>
            </a:r>
            <a:r>
              <a:rPr lang="en-US" sz="2000" kern="0" dirty="0" smtClean="0">
                <a:solidFill>
                  <a:srgbClr val="292929"/>
                </a:solidFill>
              </a:rPr>
              <a:t> </a:t>
            </a:r>
            <a:r>
              <a:rPr lang="en-US" sz="2000" kern="0" smtClean="0">
                <a:solidFill>
                  <a:srgbClr val="292929"/>
                </a:solidFill>
              </a:rPr>
              <a:t>the 50.000?</a:t>
            </a:r>
            <a:endParaRPr lang="en-US" sz="2000" kern="0" dirty="0" smtClean="0">
              <a:solidFill>
                <a:srgbClr val="292929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kern="0" dirty="0" smtClean="0">
              <a:solidFill>
                <a:srgbClr val="292929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chemeClr val="accent6">
                    <a:lumMod val="75000"/>
                  </a:schemeClr>
                </a:solidFill>
              </a:rPr>
              <a:t>REPORT</a:t>
            </a:r>
            <a:r>
              <a:rPr lang="en-US" sz="2000" b="1" kern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000" kern="0" smtClean="0">
                <a:solidFill>
                  <a:srgbClr val="292929"/>
                </a:solidFill>
              </a:rPr>
              <a:t>The Coordinator </a:t>
            </a:r>
            <a:r>
              <a:rPr lang="en-US" sz="2000" b="1" kern="0" smtClean="0">
                <a:solidFill>
                  <a:srgbClr val="292929"/>
                </a:solidFill>
              </a:rPr>
              <a:t>rejected</a:t>
            </a:r>
            <a:r>
              <a:rPr lang="en-US" sz="2000" kern="0" smtClean="0">
                <a:solidFill>
                  <a:srgbClr val="292929"/>
                </a:solidFill>
              </a:rPr>
              <a:t> my Financial Statement and did not include it in the consortium's periodic report. Does he have the </a:t>
            </a:r>
            <a:r>
              <a:rPr lang="en-US" sz="2000" b="1" kern="0" smtClean="0">
                <a:solidFill>
                  <a:srgbClr val="292929"/>
                </a:solidFill>
              </a:rPr>
              <a:t>right</a:t>
            </a:r>
            <a:r>
              <a:rPr lang="en-US" sz="2000" kern="0" smtClean="0">
                <a:solidFill>
                  <a:srgbClr val="292929"/>
                </a:solidFill>
              </a:rPr>
              <a:t> to do so?  What are the rules about this case? </a:t>
            </a:r>
            <a:endParaRPr lang="el-GR" sz="2000" b="1" kern="0" dirty="0">
              <a:solidFill>
                <a:srgbClr val="292929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0728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altLang="el-GR" sz="4000" dirty="0" err="1" smtClean="0">
                <a:latin typeface="+mj-lt"/>
                <a:ea typeface="+mj-ea"/>
                <a:cs typeface="+mj-cs"/>
              </a:rPr>
              <a:t>Exercise</a:t>
            </a:r>
            <a:r>
              <a:rPr lang="fr-BE" altLang="el-GR" sz="4000" dirty="0" smtClean="0">
                <a:latin typeface="+mj-lt"/>
                <a:ea typeface="+mj-ea"/>
                <a:cs typeface="+mj-cs"/>
              </a:rPr>
              <a:t> – </a:t>
            </a:r>
            <a:br>
              <a:rPr lang="fr-BE" altLang="el-GR" sz="4000" dirty="0" smtClean="0">
                <a:latin typeface="+mj-lt"/>
                <a:ea typeface="+mj-ea"/>
                <a:cs typeface="+mj-cs"/>
              </a:rPr>
            </a:br>
            <a:r>
              <a:rPr lang="fr-BE" altLang="el-GR" sz="4000" dirty="0" smtClean="0">
                <a:latin typeface="+mj-lt"/>
                <a:ea typeface="+mj-ea"/>
                <a:cs typeface="+mj-cs"/>
              </a:rPr>
              <a:t>Questions to the Audience</a:t>
            </a:r>
            <a:endParaRPr lang="el-GR" altLang="el-GR" sz="4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8464" y="115889"/>
            <a:ext cx="5544616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marL="407988">
              <a:defRPr/>
            </a:pPr>
            <a:r>
              <a:rPr lang="en-GB" sz="4400" dirty="0" smtClean="0">
                <a:latin typeface="+mj-lt"/>
                <a:ea typeface="+mj-ea"/>
                <a:cs typeface="+mj-cs"/>
              </a:rPr>
              <a:t>Useful contacts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6588109"/>
              </p:ext>
            </p:extLst>
          </p:nvPr>
        </p:nvGraphicFramePr>
        <p:xfrm>
          <a:off x="488504" y="1988840"/>
          <a:ext cx="8784976" cy="3566160"/>
        </p:xfrm>
        <a:graphic>
          <a:graphicData uri="http://schemas.openxmlformats.org/drawingml/2006/table">
            <a:tbl>
              <a:tblPr/>
              <a:tblGrid>
                <a:gridCol w="8784976">
                  <a:extLst>
                    <a:ext uri="{9D8B030D-6E8A-4147-A177-3AD203B41FA5}">
                      <a16:colId xmlns="" xmlns:a16="http://schemas.microsoft.com/office/drawing/2014/main" val="1474776277"/>
                    </a:ext>
                  </a:extLst>
                </a:gridCol>
              </a:tblGrid>
              <a:tr h="302674">
                <a:tc>
                  <a:txBody>
                    <a:bodyPr/>
                    <a:lstStyle/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TUBITAK</a:t>
                      </a:r>
                      <a:endParaRPr lang="el-GR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National Contact Points for Legal and Financial Aspects in Turkey</a:t>
                      </a:r>
                    </a:p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 </a:t>
                      </a:r>
                      <a:r>
                        <a:rPr lang="en-US" sz="2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Gürsel Fırat 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GEDIKLI 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"/>
                        </a:rPr>
                        <a:t>firat.gedikli@tubitak.gov.tr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6258699"/>
                  </a:ext>
                </a:extLst>
              </a:tr>
              <a:tr h="302674">
                <a:tc>
                  <a:txBody>
                    <a:bodyPr/>
                    <a:lstStyle/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Mr Muaz </a:t>
                      </a:r>
                      <a:r>
                        <a:rPr lang="en-US" sz="2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Mücahit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YILDIRIM 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"/>
                        </a:rPr>
                        <a:t>mucahit.yildirim@tubitak.gov.tr</a:t>
                      </a:r>
                      <a:r>
                        <a:rPr lang="en-US" sz="2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18285219"/>
                  </a:ext>
                </a:extLst>
              </a:tr>
              <a:tr h="532137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hlinkClick r:id=""/>
                      </a:endParaRPr>
                    </a:p>
                    <a:p>
                      <a:pPr algn="ctr"/>
                      <a:r>
                        <a:rPr lang="en-US" dirty="0" smtClean="0">
                          <a:hlinkClick r:id=""/>
                        </a:rPr>
                        <a:t>ncpfinance@tubitak.gov.tr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en-US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5836382"/>
                  </a:ext>
                </a:extLst>
              </a:tr>
              <a:tr h="30267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5609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05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0472" y="115889"/>
            <a:ext cx="27352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marL="407988">
              <a:defRPr/>
            </a:pPr>
            <a:r>
              <a:rPr lang="en-GB" sz="4400" dirty="0">
                <a:latin typeface="+mj-lt"/>
                <a:ea typeface="+mj-ea"/>
                <a:cs typeface="+mj-cs"/>
              </a:rPr>
              <a:t>The End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639889" y="1667991"/>
            <a:ext cx="6880225" cy="3705225"/>
          </a:xfrm>
          <a:prstGeom prst="rect">
            <a:avLst/>
          </a:prstGeom>
          <a:noFill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l-GR" sz="1000" b="1" kern="0" dirty="0">
              <a:solidFill>
                <a:srgbClr val="292929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accent6">
                    <a:lumMod val="75000"/>
                  </a:schemeClr>
                </a:solidFill>
              </a:rPr>
              <a:t>Thank you for your attention !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kern="0" dirty="0" smtClean="0">
              <a:solidFill>
                <a:srgbClr val="292929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kern="0" dirty="0">
              <a:solidFill>
                <a:srgbClr val="292929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kern="0" dirty="0">
              <a:solidFill>
                <a:srgbClr val="292929"/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292929"/>
                </a:solidFill>
              </a:rPr>
              <a:t>Vangelis </a:t>
            </a:r>
            <a:r>
              <a:rPr lang="en-US" i="1" kern="0" dirty="0">
                <a:solidFill>
                  <a:srgbClr val="292929"/>
                </a:solidFill>
              </a:rPr>
              <a:t>Argoudelis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i="1" kern="0" dirty="0">
                <a:solidFill>
                  <a:srgbClr val="292929"/>
                </a:solidFill>
              </a:rPr>
              <a:t>Legal &amp; Financial NCP for HORIZON 2020 in Greece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292929"/>
                </a:solidFill>
              </a:rPr>
              <a:t>FORTH/ PRAXI Network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292929"/>
                </a:solidFill>
                <a:hlinkClick r:id="rId2"/>
              </a:rPr>
              <a:t>vangelis@praxinetwork.gr</a:t>
            </a:r>
            <a:r>
              <a:rPr lang="en-US" kern="0" dirty="0" smtClean="0">
                <a:solidFill>
                  <a:srgbClr val="292929"/>
                </a:solidFill>
              </a:rPr>
              <a:t>  </a:t>
            </a:r>
            <a:endParaRPr lang="en-US" kern="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2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6654" y="1865001"/>
            <a:ext cx="8229600" cy="388937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altLang="en-US" sz="3000" dirty="0" smtClean="0">
                <a:solidFill>
                  <a:schemeClr val="tx1"/>
                </a:solidFill>
              </a:rPr>
              <a:t>Explanation </a:t>
            </a:r>
            <a:r>
              <a:rPr lang="en-GB" altLang="en-US" sz="3000" dirty="0">
                <a:solidFill>
                  <a:schemeClr val="tx1"/>
                </a:solidFill>
              </a:rPr>
              <a:t>of the work </a:t>
            </a:r>
            <a:r>
              <a:rPr lang="en-GB" altLang="en-US" sz="3000" dirty="0" smtClean="0">
                <a:solidFill>
                  <a:schemeClr val="tx1"/>
                </a:solidFill>
              </a:rPr>
              <a:t>/ progress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altLang="en-US" sz="3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3000" dirty="0" smtClean="0">
                <a:solidFill>
                  <a:schemeClr val="tx1"/>
                </a:solidFill>
              </a:rPr>
              <a:t>Deliverables</a:t>
            </a:r>
            <a:r>
              <a:rPr lang="en-GB" altLang="en-US" sz="3000" dirty="0">
                <a:solidFill>
                  <a:schemeClr val="tx1"/>
                </a:solidFill>
              </a:rPr>
              <a:t>, milestones, risks, </a:t>
            </a:r>
            <a:r>
              <a:rPr lang="en-GB" altLang="en-US" sz="3000" dirty="0" smtClean="0">
                <a:solidFill>
                  <a:schemeClr val="tx1"/>
                </a:solidFill>
              </a:rPr>
              <a:t>...</a:t>
            </a:r>
            <a:endParaRPr lang="en-GB" altLang="en-US" sz="3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GB" altLang="en-US" sz="30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3000" dirty="0" smtClean="0">
                <a:solidFill>
                  <a:schemeClr val="tx1"/>
                </a:solidFill>
              </a:rPr>
              <a:t>Questionnaire for statistics </a:t>
            </a:r>
            <a:endParaRPr lang="en-GB" altLang="en-US" sz="3000" dirty="0">
              <a:solidFill>
                <a:schemeClr val="tx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Periodic report – Technical report</a:t>
            </a:r>
            <a:endParaRPr lang="el-GR" sz="4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469728" y="3000372"/>
            <a:ext cx="3198180" cy="584775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  <a:ln cap="rnd">
            <a:solidFill>
              <a:schemeClr val="accent6">
                <a:lumMod val="75000"/>
                <a:alpha val="40000"/>
              </a:schemeClr>
            </a:solidFill>
            <a:beve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600" i="1" dirty="0" smtClean="0">
                <a:latin typeface="Candara" panose="020E0502030303020204" pitchFamily="34" charset="0"/>
              </a:rPr>
              <a:t>Entered in the IT tool through the </a:t>
            </a:r>
            <a:r>
              <a:rPr lang="en-GB" altLang="en-US" sz="1600" b="1" i="1" dirty="0" smtClean="0">
                <a:latin typeface="Candara" panose="020E0502030303020204" pitchFamily="34" charset="0"/>
              </a:rPr>
              <a:t>Continuous Reporting </a:t>
            </a:r>
            <a:r>
              <a:rPr lang="en-GB" altLang="en-US" sz="1600" i="1" dirty="0" smtClean="0">
                <a:latin typeface="Candara" panose="020E0502030303020204" pitchFamily="34" charset="0"/>
              </a:rPr>
              <a:t>module.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810388" y="1785926"/>
            <a:ext cx="2821660" cy="584775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  <a:ln cap="rnd">
            <a:solidFill>
              <a:schemeClr val="accent6">
                <a:lumMod val="75000"/>
                <a:alpha val="40000"/>
              </a:schemeClr>
            </a:solidFill>
            <a:beve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600" i="1" dirty="0" smtClean="0">
                <a:latin typeface="Candara" panose="020E0502030303020204" pitchFamily="34" charset="0"/>
              </a:rPr>
              <a:t>Template available in  Periodic Reporting module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524636" y="4130109"/>
            <a:ext cx="3198180" cy="338554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  <a:ln cap="rnd">
            <a:solidFill>
              <a:schemeClr val="accent6">
                <a:lumMod val="75000"/>
                <a:alpha val="40000"/>
              </a:schemeClr>
            </a:solidFill>
            <a:beve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600" i="1" dirty="0" smtClean="0">
                <a:latin typeface="Candara" panose="020E0502030303020204" pitchFamily="34" charset="0"/>
              </a:rPr>
              <a:t>Info about gender, dissemination, ...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10048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2520" y="1804648"/>
            <a:ext cx="8678198" cy="3696053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en-GB" altLang="en-US" sz="2800" dirty="0" smtClean="0">
                <a:solidFill>
                  <a:schemeClr val="tx1"/>
                </a:solidFill>
              </a:rPr>
              <a:t>Individual </a:t>
            </a:r>
            <a:r>
              <a:rPr lang="en-GB" altLang="en-US" sz="2800" dirty="0">
                <a:solidFill>
                  <a:schemeClr val="accent6">
                    <a:lumMod val="75000"/>
                  </a:schemeClr>
                </a:solidFill>
              </a:rPr>
              <a:t>financial </a:t>
            </a:r>
            <a:r>
              <a:rPr lang="en-GB" altLang="en-US" sz="2800" dirty="0" smtClean="0">
                <a:solidFill>
                  <a:schemeClr val="accent6">
                    <a:lumMod val="75000"/>
                  </a:schemeClr>
                </a:solidFill>
              </a:rPr>
              <a:t>statements: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endParaRPr lang="en-GB" alt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GB" altLang="en-US" sz="2400" dirty="0" smtClean="0">
                <a:solidFill>
                  <a:schemeClr val="accent6">
                    <a:lumMod val="75000"/>
                  </a:schemeClr>
                </a:solidFill>
              </a:rPr>
              <a:t>Costs</a:t>
            </a:r>
            <a:r>
              <a:rPr lang="en-GB" altLang="en-US" sz="2400" dirty="0" smtClean="0">
                <a:solidFill>
                  <a:schemeClr val="tx1"/>
                </a:solidFill>
              </a:rPr>
              <a:t> </a:t>
            </a:r>
            <a:r>
              <a:rPr lang="en-GB" altLang="en-US" sz="2400" dirty="0" smtClean="0">
                <a:solidFill>
                  <a:schemeClr val="accent6">
                    <a:lumMod val="75000"/>
                  </a:schemeClr>
                </a:solidFill>
              </a:rPr>
              <a:t>claimed</a:t>
            </a:r>
            <a:r>
              <a:rPr lang="en-GB" altLang="en-US" sz="2400" dirty="0" smtClean="0">
                <a:solidFill>
                  <a:schemeClr val="tx1"/>
                </a:solidFill>
              </a:rPr>
              <a:t> to be reimbursed per Cost category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endParaRPr lang="en-GB" altLang="en-US" sz="2400" dirty="0" smtClean="0">
              <a:solidFill>
                <a:schemeClr val="tx1"/>
              </a:solidFill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GB" altLang="en-US" sz="2400" dirty="0" smtClean="0">
                <a:solidFill>
                  <a:schemeClr val="tx1"/>
                </a:solidFill>
              </a:rPr>
              <a:t>Explanations on the </a:t>
            </a:r>
            <a:r>
              <a:rPr lang="en-GB" altLang="en-US" sz="2400" dirty="0" smtClean="0">
                <a:solidFill>
                  <a:schemeClr val="accent6">
                    <a:lumMod val="75000"/>
                  </a:schemeClr>
                </a:solidFill>
              </a:rPr>
              <a:t>use of resources </a:t>
            </a:r>
            <a:r>
              <a:rPr lang="en-GB" altLang="en-US" sz="2400" dirty="0" smtClean="0">
                <a:solidFill>
                  <a:schemeClr val="tx1"/>
                </a:solidFill>
              </a:rPr>
              <a:t>(Effort /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PersonMonths</a:t>
            </a:r>
            <a:r>
              <a:rPr lang="en-GB" altLang="en-US" sz="2400" dirty="0" smtClean="0">
                <a:solidFill>
                  <a:schemeClr val="tx1"/>
                </a:solidFill>
              </a:rPr>
              <a:t> per Work Package) 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endParaRPr lang="en-GB" altLang="en-US" sz="2400" dirty="0" smtClean="0">
              <a:solidFill>
                <a:schemeClr val="tx1"/>
              </a:solidFill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en-GB" altLang="en-US" sz="2400" dirty="0" smtClean="0">
                <a:solidFill>
                  <a:schemeClr val="tx1"/>
                </a:solidFill>
              </a:rPr>
              <a:t>Explanations about </a:t>
            </a:r>
            <a:r>
              <a:rPr lang="en-GB" altLang="en-US" sz="2400" dirty="0" smtClean="0">
                <a:solidFill>
                  <a:schemeClr val="accent6">
                    <a:lumMod val="75000"/>
                  </a:schemeClr>
                </a:solidFill>
              </a:rPr>
              <a:t>Other direct costs and subcontracting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Periodic report – Financial report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220126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 bwMode="auto">
          <a:xfrm>
            <a:off x="1023910" y="1000108"/>
            <a:ext cx="7724775" cy="558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339752" y="2060848"/>
            <a:ext cx="2016224" cy="50405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7600" i="0">
              <a:solidFill>
                <a:srgbClr val="FFD62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8708" y="1906959"/>
            <a:ext cx="2258952" cy="307777"/>
          </a:xfrm>
          <a:prstGeom prst="rect">
            <a:avLst/>
          </a:prstGeom>
          <a:solidFill>
            <a:schemeClr val="accent3"/>
          </a:solidFill>
          <a:ln>
            <a:solidFill>
              <a:srgbClr val="3166C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Candara" panose="020E0502030303020204" pitchFamily="34" charset="0"/>
              </a:rPr>
              <a:t>Periodic Reporting Module </a:t>
            </a:r>
            <a:endParaRPr lang="it-IT" sz="1400" dirty="0">
              <a:latin typeface="Candara" panose="020E0502030303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355976" y="2060848"/>
            <a:ext cx="742732" cy="25202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Periodic reporting module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90977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345328"/>
            <a:ext cx="9093968" cy="4584002"/>
          </a:xfrm>
        </p:spPr>
        <p:txBody>
          <a:bodyPr>
            <a:noAutofit/>
          </a:bodyPr>
          <a:lstStyle/>
          <a:p>
            <a:pPr marL="402325" lvl="1" indent="-402325">
              <a:spcBef>
                <a:spcPts val="3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solidFill>
                  <a:schemeClr val="tx1"/>
                </a:solidFill>
              </a:rPr>
              <a:t>Activated </a:t>
            </a:r>
            <a:r>
              <a:rPr lang="en-US" altLang="en-US" sz="2600" dirty="0" smtClean="0">
                <a:solidFill>
                  <a:schemeClr val="accent6">
                    <a:lumMod val="75000"/>
                  </a:schemeClr>
                </a:solidFill>
              </a:rPr>
              <a:t>after</a:t>
            </a:r>
            <a:r>
              <a:rPr lang="en-US" altLang="en-US" sz="2600" dirty="0" smtClean="0">
                <a:solidFill>
                  <a:schemeClr val="tx1"/>
                </a:solidFill>
              </a:rPr>
              <a:t> the end of each reporting period</a:t>
            </a:r>
          </a:p>
          <a:p>
            <a:pPr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GB" altLang="en-US" sz="2600" dirty="0" smtClean="0">
                <a:solidFill>
                  <a:schemeClr val="accent6">
                    <a:lumMod val="75000"/>
                  </a:schemeClr>
                </a:solidFill>
              </a:rPr>
              <a:t>All </a:t>
            </a:r>
            <a:r>
              <a:rPr lang="en-GB" altLang="en-US" sz="2600" dirty="0">
                <a:solidFill>
                  <a:schemeClr val="accent6">
                    <a:lumMod val="75000"/>
                  </a:schemeClr>
                </a:solidFill>
              </a:rPr>
              <a:t>beneficiaries complete </a:t>
            </a:r>
            <a:r>
              <a:rPr lang="en-GB" altLang="en-US" sz="2600" dirty="0">
                <a:solidFill>
                  <a:schemeClr val="tx1"/>
                </a:solidFill>
              </a:rPr>
              <a:t>their own Financial Statement and their contribution to the Technical Part of the Periodic </a:t>
            </a:r>
            <a:r>
              <a:rPr lang="en-GB" altLang="en-US" sz="2600" dirty="0" smtClean="0">
                <a:solidFill>
                  <a:schemeClr val="tx1"/>
                </a:solidFill>
              </a:rPr>
              <a:t>Report. </a:t>
            </a:r>
          </a:p>
          <a:p>
            <a:pPr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GB" altLang="en-US" sz="2600" dirty="0" smtClean="0">
                <a:solidFill>
                  <a:schemeClr val="tx1"/>
                </a:solidFill>
              </a:rPr>
              <a:t>Beneficiaries </a:t>
            </a:r>
            <a:r>
              <a:rPr lang="en-GB" altLang="en-US" sz="2600" dirty="0">
                <a:solidFill>
                  <a:schemeClr val="accent6">
                    <a:lumMod val="75000"/>
                  </a:schemeClr>
                </a:solidFill>
              </a:rPr>
              <a:t>e-sign and submit </a:t>
            </a:r>
            <a:r>
              <a:rPr lang="en-GB" altLang="en-US" sz="2600" dirty="0">
                <a:solidFill>
                  <a:schemeClr val="tx1"/>
                </a:solidFill>
              </a:rPr>
              <a:t>their Financial Statements to the Coordinator.</a:t>
            </a:r>
          </a:p>
          <a:p>
            <a:pPr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GB" altLang="en-US" sz="2600" dirty="0">
                <a:solidFill>
                  <a:schemeClr val="tx1"/>
                </a:solidFill>
              </a:rPr>
              <a:t>The</a:t>
            </a:r>
            <a:r>
              <a:rPr lang="en-GB" altLang="en-US" sz="2600" dirty="0">
                <a:solidFill>
                  <a:schemeClr val="accent6">
                    <a:lumMod val="75000"/>
                  </a:schemeClr>
                </a:solidFill>
              </a:rPr>
              <a:t> Coordinator approves </a:t>
            </a:r>
            <a:r>
              <a:rPr lang="en-GB" altLang="en-US" sz="2600" dirty="0">
                <a:solidFill>
                  <a:schemeClr val="tx1"/>
                </a:solidFill>
              </a:rPr>
              <a:t>the elements of the Periodic Report </a:t>
            </a:r>
            <a:r>
              <a:rPr lang="en-GB" altLang="en-US" sz="2600" dirty="0">
                <a:solidFill>
                  <a:schemeClr val="accent6">
                    <a:lumMod val="75000"/>
                  </a:schemeClr>
                </a:solidFill>
              </a:rPr>
              <a:t>&amp; submits </a:t>
            </a:r>
            <a:r>
              <a:rPr lang="en-GB" altLang="en-US" sz="2600" dirty="0">
                <a:solidFill>
                  <a:schemeClr val="tx1"/>
                </a:solidFill>
              </a:rPr>
              <a:t>to the EU Services.</a:t>
            </a:r>
          </a:p>
          <a:p>
            <a:pPr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GB" altLang="en-US" sz="2600" dirty="0" smtClean="0">
                <a:solidFill>
                  <a:schemeClr val="tx1"/>
                </a:solidFill>
              </a:rPr>
              <a:t>EU services </a:t>
            </a:r>
            <a:r>
              <a:rPr lang="en-GB" altLang="en-US" sz="2600" dirty="0" smtClean="0">
                <a:solidFill>
                  <a:schemeClr val="accent6">
                    <a:lumMod val="75000"/>
                  </a:schemeClr>
                </a:solidFill>
              </a:rPr>
              <a:t>review </a:t>
            </a:r>
            <a:r>
              <a:rPr lang="en-GB" altLang="en-US" sz="2600" dirty="0">
                <a:solidFill>
                  <a:schemeClr val="tx1"/>
                </a:solidFill>
              </a:rPr>
              <a:t>the submitted Periodic Report and accept or reject it</a:t>
            </a:r>
            <a:r>
              <a:rPr lang="en-GB" altLang="en-US" sz="26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GB" altLang="en-US" sz="2600" dirty="0" smtClean="0">
                <a:solidFill>
                  <a:schemeClr val="tx1"/>
                </a:solidFill>
              </a:rPr>
              <a:t>The PO/ FO </a:t>
            </a:r>
            <a:r>
              <a:rPr lang="en-GB" altLang="en-US" sz="2600" dirty="0" smtClean="0">
                <a:solidFill>
                  <a:schemeClr val="accent6">
                    <a:lumMod val="75000"/>
                  </a:schemeClr>
                </a:solidFill>
              </a:rPr>
              <a:t>may request </a:t>
            </a:r>
            <a:r>
              <a:rPr lang="en-GB" altLang="en-US" sz="2600" dirty="0" smtClean="0">
                <a:solidFill>
                  <a:schemeClr val="tx1"/>
                </a:solidFill>
              </a:rPr>
              <a:t>additional documents/ justifications/ explanations</a:t>
            </a:r>
            <a:endParaRPr lang="en-GB" altLang="en-US" sz="26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Clr>
                <a:schemeClr val="accent6">
                  <a:lumMod val="75000"/>
                </a:schemeClr>
              </a:buClr>
            </a:pPr>
            <a:r>
              <a:rPr lang="en-GB" altLang="en-US" sz="2600" dirty="0" smtClean="0">
                <a:solidFill>
                  <a:schemeClr val="accent6">
                    <a:lumMod val="75000"/>
                  </a:schemeClr>
                </a:solidFill>
              </a:rPr>
              <a:t>Approval and Payment</a:t>
            </a:r>
            <a:endParaRPr lang="en-GB" altLang="en-US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Periodic reporting module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335096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4" y="1357298"/>
            <a:ext cx="9267420" cy="36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 rot="10800000" flipV="1">
            <a:off x="2777370" y="3640463"/>
            <a:ext cx="4247332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Periodic reporting module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261249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8" y="1214422"/>
            <a:ext cx="7777184" cy="540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Financial report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13335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59"/>
          <a:stretch>
            <a:fillRect/>
          </a:stretch>
        </p:blipFill>
        <p:spPr bwMode="auto">
          <a:xfrm>
            <a:off x="666720" y="1428736"/>
            <a:ext cx="8686800" cy="518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812946" y="4221088"/>
            <a:ext cx="2282624" cy="240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424162" y="4127072"/>
            <a:ext cx="432048" cy="33401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11663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smtClean="0">
                <a:solidFill>
                  <a:schemeClr val="bg1"/>
                </a:solidFill>
              </a:rPr>
              <a:t>   </a:t>
            </a:r>
            <a:endParaRPr lang="fr-B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algn="just"/>
            <a:endParaRPr lang="en-GB" sz="2400" i="1" kern="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8324616" y="4461088"/>
            <a:ext cx="315570" cy="336064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itle 1"/>
          <p:cNvSpPr txBox="1">
            <a:spLocks/>
          </p:cNvSpPr>
          <p:nvPr/>
        </p:nvSpPr>
        <p:spPr>
          <a:xfrm>
            <a:off x="495300" y="142852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Financial report</a:t>
            </a:r>
            <a:endParaRPr lang="el-GR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34204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P Academy pp template the 11.5 2015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NCP Academy</Template>
  <TotalTime>3107</TotalTime>
  <Words>1389</Words>
  <Application>Microsoft Office PowerPoint</Application>
  <PresentationFormat>A4 Paper (210x297 mm)</PresentationFormat>
  <Paragraphs>183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NCP Academy pp template the 11.5 2015</vt:lpstr>
      <vt:lpstr>H2020 – Financial Reporting </vt:lpstr>
      <vt:lpstr>Project reporting obligations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Summary of the process</vt:lpstr>
      <vt:lpstr>Follow up</vt:lpstr>
      <vt:lpstr>Follow up</vt:lpstr>
      <vt:lpstr>Further info</vt:lpstr>
      <vt:lpstr>Exercise –  Questions to the Audience</vt:lpstr>
      <vt:lpstr>Slide 25</vt:lpstr>
      <vt:lpstr>Slide 26</vt:lpstr>
      <vt:lpstr>Slide 27</vt:lpstr>
      <vt:lpstr>Slide 28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Vangelis Argoudelis</dc:creator>
  <cp:lastModifiedBy>vangarg</cp:lastModifiedBy>
  <cp:revision>293</cp:revision>
  <cp:lastPrinted>2017-05-10T22:18:40Z</cp:lastPrinted>
  <dcterms:created xsi:type="dcterms:W3CDTF">2016-06-06T11:08:54Z</dcterms:created>
  <dcterms:modified xsi:type="dcterms:W3CDTF">2017-11-09T18:37:02Z</dcterms:modified>
</cp:coreProperties>
</file>