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notesMasterIdLst>
    <p:notesMasterId r:id="rId22"/>
  </p:notesMasterIdLst>
  <p:sldIdLst>
    <p:sldId id="256" r:id="rId2"/>
    <p:sldId id="483" r:id="rId3"/>
    <p:sldId id="836" r:id="rId4"/>
    <p:sldId id="835" r:id="rId5"/>
    <p:sldId id="270" r:id="rId6"/>
    <p:sldId id="837" r:id="rId7"/>
    <p:sldId id="498" r:id="rId8"/>
    <p:sldId id="842" r:id="rId9"/>
    <p:sldId id="841" r:id="rId10"/>
    <p:sldId id="588" r:id="rId11"/>
    <p:sldId id="560" r:id="rId12"/>
    <p:sldId id="485" r:id="rId13"/>
    <p:sldId id="562" r:id="rId14"/>
    <p:sldId id="567" r:id="rId15"/>
    <p:sldId id="844" r:id="rId16"/>
    <p:sldId id="558" r:id="rId17"/>
    <p:sldId id="511" r:id="rId18"/>
    <p:sldId id="524" r:id="rId19"/>
    <p:sldId id="556" r:id="rId20"/>
    <p:sldId id="552" r:id="rId2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F518E"/>
    <a:srgbClr val="F7C100"/>
    <a:srgbClr val="35A833"/>
    <a:srgbClr val="BA88B4"/>
    <a:srgbClr val="62C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1"/>
    <p:restoredTop sz="77823"/>
  </p:normalViewPr>
  <p:slideViewPr>
    <p:cSldViewPr snapToGrid="0" snapToObjects="1">
      <p:cViewPr varScale="1">
        <p:scale>
          <a:sx n="112" d="100"/>
          <a:sy n="112" d="100"/>
        </p:scale>
        <p:origin x="1896" y="192"/>
      </p:cViewPr>
      <p:guideLst/>
    </p:cSldViewPr>
  </p:slideViewPr>
  <p:outlineViewPr>
    <p:cViewPr>
      <p:scale>
        <a:sx n="33" d="100"/>
        <a:sy n="33" d="100"/>
      </p:scale>
      <p:origin x="0" y="-28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65298-21C5-5347-8669-8121A81A6B11}" type="datetimeFigureOut">
              <a:rPr lang="en-US" smtClean="0"/>
              <a:t>9/5/21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CBDE2-13E3-3541-B9EC-E979C19A0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9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Welcome to event for IMS.</a:t>
            </a:r>
          </a:p>
          <a:p>
            <a:endParaRPr lang="en-GR" dirty="0"/>
          </a:p>
          <a:p>
            <a:r>
              <a:rPr lang="en-GR" dirty="0"/>
              <a:t>HE is ready to start. New calls are expected.</a:t>
            </a:r>
          </a:p>
          <a:p>
            <a:endParaRPr lang="en-GR" dirty="0"/>
          </a:p>
          <a:p>
            <a:r>
              <a:rPr lang="en-GR" dirty="0"/>
              <a:t>Recently the Strategic plan and WP were leaked. Not officially released. Still we decided to present.</a:t>
            </a:r>
          </a:p>
          <a:p>
            <a:endParaRPr lang="en-GR" dirty="0"/>
          </a:p>
          <a:p>
            <a:r>
              <a:rPr lang="en-GR" dirty="0"/>
              <a:t>Having said that, let me introduce myself.</a:t>
            </a:r>
          </a:p>
          <a:p>
            <a:r>
              <a:rPr lang="en-GR" dirty="0"/>
              <a:t>My name is Odysseas Spyroglou.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CBDE2-13E3-3541-B9EC-E979C19A01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66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CBDE2-13E3-3541-B9EC-E979C19A01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Let’s wrap it up.</a:t>
            </a:r>
          </a:p>
          <a:p>
            <a:endParaRPr lang="en-GR" dirty="0"/>
          </a:p>
          <a:p>
            <a:r>
              <a:rPr lang="en-GR" dirty="0"/>
              <a:t>UP NEXT: HORIZON EUROPE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CBDE2-13E3-3541-B9EC-E979C19A01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9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I am a K</a:t>
            </a:r>
            <a:r>
              <a:rPr lang="en-GB" dirty="0"/>
              <a:t>e</a:t>
            </a:r>
            <a:r>
              <a:rPr lang="en-GR" dirty="0"/>
              <a:t>y Expert in TH2020 project. An EU co-funded project that supports Turkish organisation and helps them to access EU funding. </a:t>
            </a:r>
          </a:p>
          <a:p>
            <a:r>
              <a:rPr lang="en-GR" dirty="0"/>
              <a:t>I have an academic background in Engineering, ICT and corporate finance and for the last 20 years I am dealing with research and innovation projects from differ</a:t>
            </a:r>
            <a:r>
              <a:rPr lang="en-GB" dirty="0"/>
              <a:t>e</a:t>
            </a:r>
            <a:r>
              <a:rPr lang="en-GR" dirty="0"/>
              <a:t>nt posts and positions.</a:t>
            </a:r>
          </a:p>
          <a:p>
            <a:r>
              <a:rPr lang="en-GR" dirty="0"/>
              <a:t>2021 is a key year for the world and European Union. Not only because we hope that we will manage to finish with the covid19 pandemic but bec</a:t>
            </a:r>
            <a:r>
              <a:rPr lang="en-GB" dirty="0"/>
              <a:t>au</a:t>
            </a:r>
            <a:r>
              <a:rPr lang="en-GR" dirty="0"/>
              <a:t>se it is new strategic and financial period for EU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CBDE2-13E3-3541-B9EC-E979C19A01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0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CBDE2-13E3-3541-B9EC-E979C19A01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7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CBDE2-13E3-3541-B9EC-E979C19A01F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CBDE2-13E3-3541-B9EC-E979C19A01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15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D7482E0-5B23-0947-9383-BF86758B8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Start with the commission political priorities. </a:t>
            </a:r>
          </a:p>
          <a:p>
            <a:endParaRPr lang="en-G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R" dirty="0"/>
              <a:t>These are announced usually in the change of leadership, so when this new EC under VDL took office.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R" dirty="0"/>
              <a:t>They do not come out from thin air. They are product of long term deliberation, discussion, agreements with all EU institutions.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R" b="0" dirty="0"/>
              <a:t>HE Structure similar to H2020.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R" b="0" dirty="0"/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R" b="0" dirty="0"/>
              <a:t>PILLAR 1: Same 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R" b="0" dirty="0"/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R" b="0" dirty="0"/>
              <a:t>PILLAR 2: U</a:t>
            </a:r>
            <a:r>
              <a:rPr lang="en-GB" b="0" dirty="0"/>
              <a:t>s</a:t>
            </a:r>
            <a:r>
              <a:rPr lang="en-GR" b="0" dirty="0"/>
              <a:t>ed to be Insdustrial leadership (Key technologies, Private Investments in R&amp;I), SMEs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R" b="0" dirty="0"/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R" b="0" dirty="0"/>
              <a:t>PILLAR 3: Societal Challenges (All thematic: health, Food, Security, Climate, Transport, etc.)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R" b="0" dirty="0"/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R" b="0" dirty="0"/>
              <a:t> 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CBDE2-13E3-3541-B9EC-E979C19A01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09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11CD879-2B0D-F541-B5C3-476BB9B59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A lot of interconnections and common goals in each of the orientations. </a:t>
            </a:r>
          </a:p>
          <a:p>
            <a:endParaRPr lang="en-GR" dirty="0"/>
          </a:p>
          <a:p>
            <a:pPr marL="171450" indent="-171450">
              <a:buFontTx/>
              <a:buChar char="-"/>
            </a:pPr>
            <a:r>
              <a:rPr lang="en-GR" dirty="0"/>
              <a:t>Digital &amp; Green Transitions : A, D</a:t>
            </a:r>
          </a:p>
          <a:p>
            <a:pPr marL="171450" indent="-171450">
              <a:buFontTx/>
              <a:buChar char="-"/>
            </a:pPr>
            <a:r>
              <a:rPr lang="en-GR" dirty="0"/>
              <a:t>Climate and environmental protection: all</a:t>
            </a:r>
          </a:p>
          <a:p>
            <a:pPr marL="171450" indent="-171450">
              <a:buFontTx/>
              <a:buChar char="-"/>
            </a:pPr>
            <a:r>
              <a:rPr lang="en-GB" dirty="0"/>
              <a:t>I</a:t>
            </a:r>
            <a:r>
              <a:rPr lang="en-GR" dirty="0"/>
              <a:t>nequalities and health: 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D76BF19-8C65-A544-8E76-DA50767C3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00C-F899-1C4D-98F9-9CC575B40F59}" type="datetimeFigureOut">
              <a:rPr lang="en-GR" smtClean="0"/>
              <a:t>5/9/21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1E36-5C23-B441-A768-3E03CE601C28}" type="slidenum">
              <a:rPr lang="en-GR" smtClean="0"/>
              <a:t>‹#›</a:t>
            </a:fld>
            <a:endParaRPr lang="en-GR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73BEE96-DB44-0042-83B4-93E7661988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62" y="5097775"/>
            <a:ext cx="1688123" cy="47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04C702-C37D-8340-8C7D-435FC6F890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309" y="5113650"/>
            <a:ext cx="351692" cy="465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0DF30D-FC08-5F44-9E46-3F1A27B787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320" y="5092484"/>
            <a:ext cx="492369" cy="4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4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6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00C-F899-1C4D-98F9-9CC575B40F59}" type="datetimeFigureOut">
              <a:rPr lang="en-GR" smtClean="0"/>
              <a:t>5/9/21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21DB89F-7CA2-D24E-BD63-75BA4F1E3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62" y="5097775"/>
            <a:ext cx="1688123" cy="47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A1382B-A6C6-ED4E-91FC-DDAC7C97A2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154" y="5130948"/>
            <a:ext cx="351692" cy="465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EB5E05-AE10-5A45-97EE-BC9D13E9A8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320" y="5092484"/>
            <a:ext cx="492369" cy="486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E14F4E-6D2E-4F45-ACAA-1BCA4A71A0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955" y="37388"/>
            <a:ext cx="1098731" cy="64356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76D3C04-4BF6-4C49-AFF9-F638C7B807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3" y="61167"/>
            <a:ext cx="1550718" cy="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4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CFA1D-C2CC-2646-94D0-BA55FE5B34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955" y="37388"/>
            <a:ext cx="1098731" cy="64356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27A6466-0CB9-8242-8AB3-CA263925FB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3" y="61167"/>
            <a:ext cx="1550718" cy="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6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t>9/5/21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0796D-B6E7-8748-AAF0-2D69B872F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955" y="37388"/>
            <a:ext cx="1098731" cy="64356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A991B44-86B5-8E41-950B-83C42B3BED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3" y="61167"/>
            <a:ext cx="1550718" cy="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2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t>9/5/21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F608D4-E2AC-C744-B643-D59A0F5B7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955" y="37388"/>
            <a:ext cx="1098731" cy="64356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FF1CC66-FA1E-EC40-8563-E8C18C53A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3" y="61167"/>
            <a:ext cx="1550718" cy="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2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t>9/5/21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9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t>9/5/21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1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t>9/5/21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7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t>9/5/21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EEAEE-05C3-9B46-BF3C-86B0692A5377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8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hristianw?utm_source=unsplash&amp;utm_medium=referral&amp;utm_content=creditCopyText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s/photos/european-union?utm_source=unsplash&amp;utm_medium=referral&amp;utm_content=creditCopyText" TargetMode="External"/><Relationship Id="rId5" Type="http://schemas.openxmlformats.org/officeDocument/2006/relationships/hyperlink" Target="https://unsplash.com/@guillaumeperigois?utm_source=unsplash&amp;utm_medium=referral&amp;utm_content=creditCopyText" TargetMode="External"/><Relationship Id="rId4" Type="http://schemas.openxmlformats.org/officeDocument/2006/relationships/hyperlink" Target="https://unsplash.com/s/photos/eu?utm_source=unsplash&amp;utm_medium=referral&amp;utm_content=creditCopyTex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hristianw?utm_source=unsplash&amp;utm_medium=referral&amp;utm_content=creditCopyTex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s://unsplash.com/s/photos/eu-flag?utm_source=unsplash&amp;utm_medium=referral&amp;utm_content=creditCopyTex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hristianw?utm_source=unsplash&amp;utm_medium=referral&amp;utm_content=creditCopyTex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s://unsplash.com/s/photos/eu-flag?utm_source=unsplash&amp;utm_medium=referral&amp;utm_content=creditCopyTex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hristianw?utm_source=unsplash&amp;utm_medium=referral&amp;utm_content=creditCopyText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s://unsplash.com/s/photos/eu-flag?utm_source=unsplash&amp;utm_medium=referral&amp;utm_content=creditCopyTex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complete?utm_source=unsplash&amp;utm_medium=referral&amp;utm_content=creditCopyText" TargetMode="External"/><Relationship Id="rId4" Type="http://schemas.openxmlformats.org/officeDocument/2006/relationships/hyperlink" Target="https://unsplash.com/@brett_jordan?utm_source=unsplash&amp;utm_medium=referral&amp;utm_content=creditCopyTex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linkedin.com/in/ospyroglo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keyinh2020.eu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turkeyinh2020.e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o.spyroglou@idi.ie" TargetMode="External"/><Relationship Id="rId13" Type="http://schemas.openxmlformats.org/officeDocument/2006/relationships/image" Target="../media/image17.png"/><Relationship Id="rId18" Type="http://schemas.openxmlformats.org/officeDocument/2006/relationships/image" Target="../media/image20.jpg"/><Relationship Id="rId3" Type="http://schemas.openxmlformats.org/officeDocument/2006/relationships/image" Target="../media/image12.png"/><Relationship Id="rId21" Type="http://schemas.openxmlformats.org/officeDocument/2006/relationships/image" Target="../media/image23.jpg"/><Relationship Id="rId7" Type="http://schemas.openxmlformats.org/officeDocument/2006/relationships/hyperlink" Target="mailto:p.sowden@idi.ie" TargetMode="External"/><Relationship Id="rId12" Type="http://schemas.openxmlformats.org/officeDocument/2006/relationships/image" Target="../media/image16.png"/><Relationship Id="rId17" Type="http://schemas.openxmlformats.org/officeDocument/2006/relationships/image" Target="../media/image19.jpg"/><Relationship Id="rId2" Type="http://schemas.openxmlformats.org/officeDocument/2006/relationships/image" Target="../media/image11.png"/><Relationship Id="rId16" Type="http://schemas.openxmlformats.org/officeDocument/2006/relationships/image" Target="../media/image18.JP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.bolat@idi.ie" TargetMode="External"/><Relationship Id="rId11" Type="http://schemas.openxmlformats.org/officeDocument/2006/relationships/image" Target="../media/image15.jfif"/><Relationship Id="rId5" Type="http://schemas.openxmlformats.org/officeDocument/2006/relationships/hyperlink" Target="mailto:a.koumpis@idi.ie" TargetMode="External"/><Relationship Id="rId15" Type="http://schemas.openxmlformats.org/officeDocument/2006/relationships/hyperlink" Target="mailto:g.chatzicostas@idi.ie" TargetMode="External"/><Relationship Id="rId10" Type="http://schemas.openxmlformats.org/officeDocument/2006/relationships/image" Target="../media/image14.JPG"/><Relationship Id="rId19" Type="http://schemas.openxmlformats.org/officeDocument/2006/relationships/image" Target="../media/image21.jpeg"/><Relationship Id="rId4" Type="http://schemas.openxmlformats.org/officeDocument/2006/relationships/image" Target="../media/image13.png"/><Relationship Id="rId9" Type="http://schemas.openxmlformats.org/officeDocument/2006/relationships/hyperlink" Target="mailto:a.bakowski@idi.ie" TargetMode="External"/><Relationship Id="rId14" Type="http://schemas.openxmlformats.org/officeDocument/2006/relationships/hyperlink" Target="mailto:d.oflaz@idi.i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/TurkeyinH2020II/" TargetMode="External"/><Relationship Id="rId5" Type="http://schemas.openxmlformats.org/officeDocument/2006/relationships/hyperlink" Target="http://helpdesk.turkeyinh2020.eu/" TargetMode="Externa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lag&#10;&#10;Description automatically generated with medium confidence">
            <a:extLst>
              <a:ext uri="{FF2B5EF4-FFF2-40B4-BE49-F238E27FC236}">
                <a16:creationId xmlns:a16="http://schemas.microsoft.com/office/drawing/2014/main" id="{1A1E3C76-36BA-AB48-8814-EF21C58DDA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2" y="0"/>
            <a:ext cx="9139588" cy="498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376" y="1881220"/>
            <a:ext cx="7365999" cy="1475208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n-lt"/>
              </a:rPr>
              <a:t>EIC Accelerator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C58550-2245-CD42-AF12-3676F13B8F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376" y="-74710"/>
            <a:ext cx="1778000" cy="1153583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8DA60C6-033E-254B-A306-23182B94C4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667" y="966924"/>
            <a:ext cx="1767417" cy="613833"/>
          </a:xfrm>
          <a:prstGeom prst="rect">
            <a:avLst/>
          </a:prstGeom>
        </p:spPr>
      </p:pic>
      <p:sp>
        <p:nvSpPr>
          <p:cNvPr id="19" name="Subtitle 3">
            <a:extLst>
              <a:ext uri="{FF2B5EF4-FFF2-40B4-BE49-F238E27FC236}">
                <a16:creationId xmlns:a16="http://schemas.microsoft.com/office/drawing/2014/main" id="{CAA9C3F4-A0B2-AE49-8656-6DE108FDD579}"/>
              </a:ext>
            </a:extLst>
          </p:cNvPr>
          <p:cNvSpPr txBox="1">
            <a:spLocks/>
          </p:cNvSpPr>
          <p:nvPr/>
        </p:nvSpPr>
        <p:spPr>
          <a:xfrm>
            <a:off x="1714500" y="3814009"/>
            <a:ext cx="5715000" cy="1089501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Project Writing Camp for SMEs (PWC-6)</a:t>
            </a:r>
            <a:endParaRPr lang="en-GB" sz="1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r>
              <a:rPr lang="en-GB" sz="2000" i="1" dirty="0">
                <a:solidFill>
                  <a:schemeClr val="accent5">
                    <a:lumMod val="50000"/>
                  </a:schemeClr>
                </a:solidFill>
              </a:rPr>
              <a:t>Odysseas Spyroglou, KE2</a:t>
            </a:r>
            <a:endParaRPr lang="en-GB" sz="11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r>
              <a:rPr lang="en-GB" sz="11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Ankara, </a:t>
            </a:r>
            <a:r>
              <a:rPr lang="en-GB" sz="11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16 Sep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BE264-E119-3142-B007-E2130EBAB9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251" y="1604078"/>
            <a:ext cx="2571750" cy="25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EFA283-40A5-294C-B6B6-F5743D525C44}"/>
              </a:ext>
            </a:extLst>
          </p:cNvPr>
          <p:cNvSpPr/>
          <p:nvPr/>
        </p:nvSpPr>
        <p:spPr>
          <a:xfrm>
            <a:off x="7381661" y="4702345"/>
            <a:ext cx="1705428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750" dirty="0">
                <a:solidFill>
                  <a:schemeClr val="bg1"/>
                </a:solidFill>
              </a:rPr>
              <a:t>Photo by Christian Lue on </a:t>
            </a:r>
            <a:r>
              <a:rPr lang="en-GB" sz="750" dirty="0" err="1">
                <a:solidFill>
                  <a:schemeClr val="bg1"/>
                </a:solidFill>
              </a:rPr>
              <a:t>Unsplash</a:t>
            </a:r>
            <a:endParaRPr lang="en-GB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5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33"/>
    </mc:Choice>
    <mc:Fallback xmlns="">
      <p:transition spd="slow" advTm="2493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782" y="4956156"/>
            <a:ext cx="7973497" cy="38099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3821A2-A50D-5144-A66D-91DE8E494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779" y="37388"/>
            <a:ext cx="991910" cy="64356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3E0BB62-078A-774C-B9CA-5907F3E7DF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11" y="61167"/>
            <a:ext cx="1399953" cy="4862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8430B6-57FB-454A-95B5-3223C4F28280}"/>
              </a:ext>
            </a:extLst>
          </p:cNvPr>
          <p:cNvSpPr/>
          <p:nvPr/>
        </p:nvSpPr>
        <p:spPr>
          <a:xfrm>
            <a:off x="2610646" y="424971"/>
            <a:ext cx="3975768" cy="549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3300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Calibri"/>
              </a:rPr>
              <a:t>Vision of Europe</a:t>
            </a:r>
          </a:p>
        </p:txBody>
      </p:sp>
      <p:grpSp>
        <p:nvGrpSpPr>
          <p:cNvPr id="11" name="Group 26841">
            <a:extLst>
              <a:ext uri="{FF2B5EF4-FFF2-40B4-BE49-F238E27FC236}">
                <a16:creationId xmlns:a16="http://schemas.microsoft.com/office/drawing/2014/main" id="{CCD4B00C-12B4-46AD-A235-192956319656}"/>
              </a:ext>
            </a:extLst>
          </p:cNvPr>
          <p:cNvGrpSpPr/>
          <p:nvPr/>
        </p:nvGrpSpPr>
        <p:grpSpPr>
          <a:xfrm>
            <a:off x="5249486" y="1089975"/>
            <a:ext cx="3753221" cy="3304576"/>
            <a:chOff x="190599" y="152821"/>
            <a:chExt cx="3932428" cy="3628263"/>
          </a:xfrm>
        </p:grpSpPr>
        <p:pic>
          <p:nvPicPr>
            <p:cNvPr id="12" name="Picture 190">
              <a:extLst>
                <a:ext uri="{FF2B5EF4-FFF2-40B4-BE49-F238E27FC236}">
                  <a16:creationId xmlns:a16="http://schemas.microsoft.com/office/drawing/2014/main" id="{F168831B-EC5F-48D1-AB20-130598501668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0599" y="152821"/>
              <a:ext cx="3932428" cy="3628263"/>
            </a:xfrm>
            <a:prstGeom prst="rect">
              <a:avLst/>
            </a:prstGeom>
          </p:spPr>
        </p:pic>
        <p:sp>
          <p:nvSpPr>
            <p:cNvPr id="25" name="Rectangle 240">
              <a:extLst>
                <a:ext uri="{FF2B5EF4-FFF2-40B4-BE49-F238E27FC236}">
                  <a16:creationId xmlns:a16="http://schemas.microsoft.com/office/drawing/2014/main" id="{1CB8D54B-C59D-4F96-B107-6B2297F622FD}"/>
                </a:ext>
              </a:extLst>
            </p:cNvPr>
            <p:cNvSpPr/>
            <p:nvPr/>
          </p:nvSpPr>
          <p:spPr>
            <a:xfrm rot="-5399999">
              <a:off x="4052438" y="821080"/>
              <a:ext cx="28174" cy="113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761970">
                <a:lnSpc>
                  <a:spcPct val="107000"/>
                </a:lnSpc>
                <a:spcAft>
                  <a:spcPts val="667"/>
                </a:spcAft>
                <a:defRPr/>
              </a:pPr>
              <a:r>
                <a:rPr lang="el-GR" sz="500" kern="0">
                  <a:solidFill>
                    <a:srgbClr val="404A52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l-GR" sz="917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9AFC2D5-24E4-4092-BDCB-E86B4B88005C}"/>
              </a:ext>
            </a:extLst>
          </p:cNvPr>
          <p:cNvSpPr txBox="1"/>
          <p:nvPr/>
        </p:nvSpPr>
        <p:spPr>
          <a:xfrm>
            <a:off x="486311" y="1516948"/>
            <a:ext cx="6184320" cy="3012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053" marR="3073806" indent="-5291">
              <a:lnSpc>
                <a:spcPct val="107000"/>
              </a:lnSpc>
              <a:spcAft>
                <a:spcPts val="667"/>
              </a:spcAft>
            </a:pPr>
            <a:r>
              <a:rPr lang="en-US" dirty="0">
                <a:solidFill>
                  <a:srgbClr val="444342"/>
                </a:solidFill>
                <a:ea typeface="Arial" panose="020B0604020202020204" pitchFamily="34" charset="0"/>
              </a:rPr>
              <a:t>A sustainable, fair and </a:t>
            </a:r>
            <a:r>
              <a:rPr lang="en-US" b="1" dirty="0">
                <a:solidFill>
                  <a:srgbClr val="1F4E79"/>
                </a:solidFill>
                <a:ea typeface="Arial" panose="020B0604020202020204" pitchFamily="34" charset="0"/>
              </a:rPr>
              <a:t>prosperous</a:t>
            </a:r>
            <a:r>
              <a:rPr lang="en-US" b="1" dirty="0">
                <a:solidFill>
                  <a:srgbClr val="0E4194"/>
                </a:solidFill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444342"/>
                </a:solidFill>
                <a:ea typeface="Arial" panose="020B0604020202020204" pitchFamily="34" charset="0"/>
              </a:rPr>
              <a:t>future for </a:t>
            </a:r>
            <a:r>
              <a:rPr lang="en-US" b="1" dirty="0">
                <a:solidFill>
                  <a:srgbClr val="1F4E79"/>
                </a:solidFill>
                <a:ea typeface="Arial" panose="020B0604020202020204" pitchFamily="34" charset="0"/>
              </a:rPr>
              <a:t>people</a:t>
            </a:r>
            <a:r>
              <a:rPr lang="en-US" dirty="0">
                <a:solidFill>
                  <a:srgbClr val="444342"/>
                </a:solidFill>
                <a:ea typeface="Arial" panose="020B0604020202020204" pitchFamily="34" charset="0"/>
              </a:rPr>
              <a:t> and </a:t>
            </a:r>
            <a:r>
              <a:rPr lang="en-US" b="1" dirty="0">
                <a:solidFill>
                  <a:srgbClr val="1F4E79"/>
                </a:solidFill>
                <a:ea typeface="Arial" panose="020B0604020202020204" pitchFamily="34" charset="0"/>
              </a:rPr>
              <a:t>planet</a:t>
            </a:r>
            <a:r>
              <a:rPr lang="en-US" dirty="0">
                <a:solidFill>
                  <a:srgbClr val="0070C0"/>
                </a:solidFill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444342"/>
                </a:solidFill>
                <a:ea typeface="Arial" panose="020B0604020202020204" pitchFamily="34" charset="0"/>
              </a:rPr>
              <a:t>based on European values.</a:t>
            </a:r>
            <a:r>
              <a:rPr lang="en-US" i="1" dirty="0">
                <a:solidFill>
                  <a:srgbClr val="F8A907"/>
                </a:solidFill>
                <a:ea typeface="Arial" panose="020B0604020202020204" pitchFamily="34" charset="0"/>
              </a:rPr>
              <a:t> </a:t>
            </a:r>
            <a:endParaRPr lang="el-GR" sz="1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39" marR="82547" indent="-285739" fontAlgn="base">
              <a:lnSpc>
                <a:spcPct val="150000"/>
              </a:lnSpc>
              <a:spcAft>
                <a:spcPts val="58"/>
              </a:spcAft>
              <a:buClr>
                <a:srgbClr val="F8A907"/>
              </a:buClr>
              <a:buSzPts val="2000"/>
              <a:buFont typeface="Wingdings" panose="05000000000000000000" pitchFamily="2" charset="2"/>
              <a:buChar char=""/>
            </a:pPr>
            <a:r>
              <a:rPr lang="el-GR" dirty="0" err="1">
                <a:solidFill>
                  <a:srgbClr val="444342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Wingdings" panose="05000000000000000000" pitchFamily="2" charset="2"/>
              </a:rPr>
              <a:t>Tackling</a:t>
            </a:r>
            <a:r>
              <a:rPr lang="el-GR" b="1" dirty="0">
                <a:solidFill>
                  <a:srgbClr val="F8A907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Wingdings" panose="05000000000000000000" pitchFamily="2" charset="2"/>
              </a:rPr>
              <a:t> </a:t>
            </a:r>
            <a:r>
              <a:rPr lang="el-GR" b="1" dirty="0" err="1">
                <a:solidFill>
                  <a:srgbClr val="1F4E79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Wingdings" panose="05000000000000000000" pitchFamily="2" charset="2"/>
              </a:rPr>
              <a:t>climate</a:t>
            </a:r>
            <a:r>
              <a:rPr lang="el-GR" b="1" dirty="0">
                <a:solidFill>
                  <a:srgbClr val="1F4E79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Wingdings" panose="05000000000000000000" pitchFamily="2" charset="2"/>
              </a:rPr>
              <a:t> </a:t>
            </a:r>
            <a:r>
              <a:rPr lang="el-GR" b="1" dirty="0" err="1">
                <a:solidFill>
                  <a:srgbClr val="1F4E79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Wingdings" panose="05000000000000000000" pitchFamily="2" charset="2"/>
              </a:rPr>
              <a:t>change</a:t>
            </a:r>
            <a:r>
              <a:rPr lang="el-GR" b="1" dirty="0">
                <a:solidFill>
                  <a:srgbClr val="1F4E79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Wingdings" panose="05000000000000000000" pitchFamily="2" charset="2"/>
              </a:rPr>
              <a:t> </a:t>
            </a:r>
            <a:r>
              <a:rPr lang="el-GR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Wingdings" panose="05000000000000000000" pitchFamily="2" charset="2"/>
              </a:rPr>
              <a:t> </a:t>
            </a:r>
            <a:endParaRPr lang="el-GR" sz="1000" dirty="0">
              <a:solidFill>
                <a:srgbClr val="0070C0"/>
              </a:solidFill>
              <a:uFill>
                <a:solidFill>
                  <a:srgbClr val="000000"/>
                </a:solidFill>
              </a:uFill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413792" marR="57677" indent="-5291">
              <a:lnSpc>
                <a:spcPct val="150000"/>
              </a:lnSpc>
              <a:spcAft>
                <a:spcPts val="4"/>
              </a:spcAft>
            </a:pPr>
            <a:r>
              <a:rPr lang="el-GR" dirty="0">
                <a:solidFill>
                  <a:srgbClr val="444342"/>
                </a:solidFill>
                <a:ea typeface="Arial" panose="020B0604020202020204" pitchFamily="34" charset="0"/>
              </a:rPr>
              <a:t>(35 % </a:t>
            </a:r>
            <a:r>
              <a:rPr lang="el-GR" dirty="0" err="1">
                <a:solidFill>
                  <a:srgbClr val="444342"/>
                </a:solidFill>
                <a:ea typeface="Arial" panose="020B0604020202020204" pitchFamily="34" charset="0"/>
              </a:rPr>
              <a:t>budgetary</a:t>
            </a:r>
            <a:r>
              <a:rPr lang="el-GR" dirty="0">
                <a:solidFill>
                  <a:srgbClr val="444342"/>
                </a:solidFill>
                <a:ea typeface="Arial" panose="020B0604020202020204" pitchFamily="34" charset="0"/>
              </a:rPr>
              <a:t> </a:t>
            </a:r>
            <a:r>
              <a:rPr lang="el-GR" dirty="0" err="1">
                <a:solidFill>
                  <a:srgbClr val="444342"/>
                </a:solidFill>
                <a:ea typeface="Arial" panose="020B0604020202020204" pitchFamily="34" charset="0"/>
              </a:rPr>
              <a:t>target</a:t>
            </a:r>
            <a:r>
              <a:rPr lang="el-GR" dirty="0">
                <a:solidFill>
                  <a:srgbClr val="444342"/>
                </a:solidFill>
                <a:ea typeface="Arial" panose="020B0604020202020204" pitchFamily="34" charset="0"/>
              </a:rPr>
              <a:t>) </a:t>
            </a:r>
            <a:endParaRPr lang="el-GR" sz="1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39" marR="82547" indent="-285739" fontAlgn="base">
              <a:lnSpc>
                <a:spcPct val="150000"/>
              </a:lnSpc>
              <a:spcAft>
                <a:spcPts val="58"/>
              </a:spcAft>
              <a:buClr>
                <a:srgbClr val="F8A907"/>
              </a:buClr>
              <a:buSzPts val="2000"/>
              <a:buFont typeface="Wingdings" panose="05000000000000000000" pitchFamily="2" charset="2"/>
              <a:buChar char=""/>
            </a:pPr>
            <a:r>
              <a:rPr lang="en-US" dirty="0">
                <a:solidFill>
                  <a:srgbClr val="444342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Wingdings" panose="05000000000000000000" pitchFamily="2" charset="2"/>
              </a:rPr>
              <a:t>Helping to achieve </a:t>
            </a:r>
            <a:r>
              <a:rPr lang="en-US" b="1" dirty="0">
                <a:solidFill>
                  <a:srgbClr val="1F4E79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Wingdings" panose="05000000000000000000" pitchFamily="2" charset="2"/>
              </a:rPr>
              <a:t>Sustainable Development Goals  </a:t>
            </a:r>
            <a:endParaRPr lang="el-GR" sz="1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39" marR="82547" indent="-285739" fontAlgn="base">
              <a:lnSpc>
                <a:spcPct val="150000"/>
              </a:lnSpc>
              <a:spcAft>
                <a:spcPts val="58"/>
              </a:spcAft>
              <a:buClr>
                <a:srgbClr val="F8A907"/>
              </a:buClr>
              <a:buSzPts val="2000"/>
              <a:buFont typeface="Wingdings" panose="05000000000000000000" pitchFamily="2" charset="2"/>
              <a:buChar char=""/>
            </a:pPr>
            <a:r>
              <a:rPr lang="en-US" dirty="0">
                <a:solidFill>
                  <a:srgbClr val="444342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Wingdings" panose="05000000000000000000" pitchFamily="2" charset="2"/>
              </a:rPr>
              <a:t>Boosting the Union's </a:t>
            </a:r>
            <a:r>
              <a:rPr lang="en-US" b="1" dirty="0">
                <a:solidFill>
                  <a:srgbClr val="1F4E79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Wingdings" panose="05000000000000000000" pitchFamily="2" charset="2"/>
              </a:rPr>
              <a:t>competitiveness and growth</a:t>
            </a:r>
            <a:endParaRPr lang="el-GR" sz="1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19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2DFC18-AF5C-424F-9A03-9C756B742B92}"/>
              </a:ext>
            </a:extLst>
          </p:cNvPr>
          <p:cNvSpPr/>
          <p:nvPr/>
        </p:nvSpPr>
        <p:spPr>
          <a:xfrm>
            <a:off x="4867832" y="4516588"/>
            <a:ext cx="4276168" cy="4215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/>
              <a:t>Recovery Plan for EuropeL: Next Gen EU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8ADEB7-8635-3E4B-9DB5-3281C974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44" y="154467"/>
            <a:ext cx="8043912" cy="89056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Calibri"/>
              </a:rPr>
              <a:t>Commission Priorities</a:t>
            </a:r>
            <a:br>
              <a:rPr lang="en-US" sz="2800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Where EC is going to focus the next 4 years.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509CD-47CE-D84E-A80B-6539FAF74106}"/>
              </a:ext>
            </a:extLst>
          </p:cNvPr>
          <p:cNvSpPr txBox="1"/>
          <p:nvPr/>
        </p:nvSpPr>
        <p:spPr>
          <a:xfrm>
            <a:off x="2218336" y="2036164"/>
            <a:ext cx="184731" cy="29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sz="1329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D2144-22AB-3841-8544-9E513BC968CF}"/>
              </a:ext>
            </a:extLst>
          </p:cNvPr>
          <p:cNvSpPr txBox="1"/>
          <p:nvPr/>
        </p:nvSpPr>
        <p:spPr>
          <a:xfrm>
            <a:off x="458285" y="2550461"/>
            <a:ext cx="4188433" cy="209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European </a:t>
            </a:r>
            <a:r>
              <a:rPr lang="en-US" sz="1400" b="1" dirty="0">
                <a:solidFill>
                  <a:schemeClr val="bg1"/>
                </a:solidFill>
                <a:highlight>
                  <a:srgbClr val="62C9ED"/>
                </a:highlight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Green Deal</a:t>
            </a:r>
            <a:b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First Climate-neutral continent, resource efficient economy</a:t>
            </a:r>
          </a:p>
          <a:p>
            <a:pPr marL="171450" indent="-1714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Europe fit for </a:t>
            </a:r>
            <a:r>
              <a:rPr lang="en-US" sz="1400" b="1" dirty="0">
                <a:solidFill>
                  <a:schemeClr val="bg1"/>
                </a:solidFill>
                <a:highlight>
                  <a:srgbClr val="62C9ED"/>
                </a:highlight>
                <a:latin typeface="Century Gothic" panose="020B0502020202020204" pitchFamily="34" charset="0"/>
                <a:cs typeface="Arial" panose="020B0604020202020204" pitchFamily="34" charset="0"/>
              </a:rPr>
              <a:t>Digital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Age</a:t>
            </a:r>
            <a:b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Empower people with new generation of Technology</a:t>
            </a:r>
          </a:p>
          <a:p>
            <a:pPr marL="171450" indent="-1714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highlight>
                  <a:srgbClr val="62C9ED"/>
                </a:highlight>
                <a:latin typeface="Century Gothic" panose="020B0502020202020204" pitchFamily="34" charset="0"/>
                <a:cs typeface="Arial" panose="020B0604020202020204" pitchFamily="34" charset="0"/>
              </a:rPr>
              <a:t>Economy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that works for People</a:t>
            </a:r>
            <a:b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Attractive investment environment, quality jobs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D5A947-1E83-384D-A25D-F7C987A5D206}"/>
              </a:ext>
            </a:extLst>
          </p:cNvPr>
          <p:cNvSpPr/>
          <p:nvPr/>
        </p:nvSpPr>
        <p:spPr>
          <a:xfrm>
            <a:off x="1632857" y="5467835"/>
            <a:ext cx="21880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900" dirty="0">
                <a:solidFill>
                  <a:schemeClr val="bg1"/>
                </a:solidFill>
              </a:rPr>
              <a:t>Photo by </a:t>
            </a:r>
            <a:r>
              <a:rPr lang="en-GB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Christian Wiediger</a:t>
            </a:r>
            <a:r>
              <a:rPr lang="en-GB" sz="900" dirty="0">
                <a:solidFill>
                  <a:schemeClr val="bg1"/>
                </a:solidFill>
              </a:rPr>
              <a:t> on </a:t>
            </a:r>
            <a:r>
              <a:rPr lang="en-GB" sz="9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29B81D-5CBB-364C-A62B-D5A477FF1D14}"/>
              </a:ext>
            </a:extLst>
          </p:cNvPr>
          <p:cNvSpPr/>
          <p:nvPr/>
        </p:nvSpPr>
        <p:spPr>
          <a:xfrm>
            <a:off x="4867832" y="5438836"/>
            <a:ext cx="277539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Photo by </a:t>
            </a:r>
            <a:r>
              <a:rPr lang="en-GB" sz="7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Guillaume Périgois</a:t>
            </a:r>
            <a:r>
              <a:rPr lang="en-GB" sz="700" dirty="0">
                <a:solidFill>
                  <a:schemeClr val="bg1"/>
                </a:solidFill>
              </a:rPr>
              <a:t> on </a:t>
            </a:r>
            <a:r>
              <a:rPr lang="en-GB" sz="7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678D27-B4DB-6A4F-B8C6-8FFA1E4BD64A}"/>
              </a:ext>
            </a:extLst>
          </p:cNvPr>
          <p:cNvSpPr txBox="1"/>
          <p:nvPr/>
        </p:nvSpPr>
        <p:spPr>
          <a:xfrm>
            <a:off x="4646718" y="2550461"/>
            <a:ext cx="4188433" cy="188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highlight>
                  <a:srgbClr val="62C9ED"/>
                </a:highlight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Stronger Europe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in the World</a:t>
            </a:r>
            <a:b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Champion multilateralism and rules-based order</a:t>
            </a:r>
          </a:p>
          <a:p>
            <a:pPr marL="171450" indent="-1714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Promoting </a:t>
            </a:r>
            <a:r>
              <a:rPr lang="en-US" sz="1400" b="1" dirty="0">
                <a:solidFill>
                  <a:schemeClr val="bg1"/>
                </a:solidFill>
                <a:highlight>
                  <a:srgbClr val="62C9ED"/>
                </a:highlight>
                <a:latin typeface="Century Gothic" panose="020B0502020202020204" pitchFamily="34" charset="0"/>
                <a:cs typeface="Arial" panose="020B0604020202020204" pitchFamily="34" charset="0"/>
              </a:rPr>
              <a:t>European way of Life</a:t>
            </a:r>
            <a:b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Protection of rule of law, justice, core values</a:t>
            </a:r>
          </a:p>
          <a:p>
            <a:pPr marL="171450" indent="-1714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New push for </a:t>
            </a:r>
            <a:r>
              <a:rPr lang="en-US" sz="1400" b="1" dirty="0">
                <a:solidFill>
                  <a:schemeClr val="bg1"/>
                </a:solidFill>
                <a:highlight>
                  <a:srgbClr val="62C9ED"/>
                </a:highlight>
                <a:latin typeface="Century Gothic" panose="020B0502020202020204" pitchFamily="34" charset="0"/>
                <a:cs typeface="Arial" panose="020B0604020202020204" pitchFamily="34" charset="0"/>
              </a:rPr>
              <a:t>European Democracy</a:t>
            </a:r>
            <a:b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Bigger say to European citizens, protect democracy</a:t>
            </a:r>
          </a:p>
        </p:txBody>
      </p: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2A9A3F51-75FF-6146-96DE-6F696C75DC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8843"/>
            <a:ext cx="9144000" cy="13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03"/>
    </mc:Choice>
    <mc:Fallback xmlns="">
      <p:transition spd="slow" advTm="9840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DEB7-8635-3E4B-9DB5-3281C974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32659"/>
            <a:ext cx="8254999" cy="80643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Structure of Horizon Europe</a:t>
            </a:r>
            <a:br>
              <a:rPr lang="en-US" sz="3333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1667" dirty="0">
                <a:latin typeface="Century Gothic" panose="020B0502020202020204" pitchFamily="34" charset="0"/>
                <a:cs typeface="Poppins Light" pitchFamily="2" charset="77"/>
              </a:rPr>
              <a:t>How Horizon Europe is organised</a:t>
            </a:r>
            <a:endParaRPr lang="en-US" sz="3333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509CD-47CE-D84E-A80B-6539FAF74106}"/>
              </a:ext>
            </a:extLst>
          </p:cNvPr>
          <p:cNvSpPr txBox="1"/>
          <p:nvPr/>
        </p:nvSpPr>
        <p:spPr>
          <a:xfrm>
            <a:off x="2218336" y="2036164"/>
            <a:ext cx="184731" cy="29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sz="1329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8F59B5-4428-9648-BA75-6CB3C7453B51}"/>
              </a:ext>
            </a:extLst>
          </p:cNvPr>
          <p:cNvSpPr/>
          <p:nvPr/>
        </p:nvSpPr>
        <p:spPr>
          <a:xfrm>
            <a:off x="5197730" y="9186499"/>
            <a:ext cx="5754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Photo by </a:t>
            </a:r>
            <a:r>
              <a:rPr lang="en-GB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Christian Wiediger</a:t>
            </a:r>
            <a:r>
              <a:rPr lang="en-GB" sz="1000" dirty="0">
                <a:solidFill>
                  <a:schemeClr val="bg1"/>
                </a:solidFill>
              </a:rPr>
              <a:t> on </a:t>
            </a:r>
            <a:r>
              <a:rPr lang="en-GB" sz="1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GB" sz="1000" dirty="0">
              <a:solidFill>
                <a:schemeClr val="bg1"/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79BC01-7E18-364C-BC71-B3C7817CF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513" y="1100399"/>
            <a:ext cx="8287986" cy="394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38"/>
    </mc:Choice>
    <mc:Fallback xmlns="">
      <p:transition spd="slow" advTm="11913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DEB7-8635-3E4B-9DB5-3281C974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43" y="70763"/>
            <a:ext cx="8043912" cy="87651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Calibri"/>
              </a:rPr>
              <a:t>HE Key Strategic Orientations</a:t>
            </a:r>
            <a:br>
              <a:rPr lang="en-US" sz="2800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Mirroring political priorities of the EU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509CD-47CE-D84E-A80B-6539FAF74106}"/>
              </a:ext>
            </a:extLst>
          </p:cNvPr>
          <p:cNvSpPr txBox="1"/>
          <p:nvPr/>
        </p:nvSpPr>
        <p:spPr>
          <a:xfrm>
            <a:off x="2218336" y="2036164"/>
            <a:ext cx="184731" cy="29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sz="1329" dirty="0"/>
          </a:p>
        </p:txBody>
      </p:sp>
      <p:pic>
        <p:nvPicPr>
          <p:cNvPr id="4" name="Picture 3" descr="Diagram, timeline&#10;&#10;Description automatically generated">
            <a:extLst>
              <a:ext uri="{FF2B5EF4-FFF2-40B4-BE49-F238E27FC236}">
                <a16:creationId xmlns:a16="http://schemas.microsoft.com/office/drawing/2014/main" id="{EA4D8B84-F866-D742-80D0-02E3E9CFE7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11" b="2344"/>
          <a:stretch/>
        </p:blipFill>
        <p:spPr>
          <a:xfrm>
            <a:off x="1305558" y="985997"/>
            <a:ext cx="6532881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6631E0-BB0E-8547-B00E-B94D3D802195}"/>
              </a:ext>
            </a:extLst>
          </p:cNvPr>
          <p:cNvSpPr txBox="1"/>
          <p:nvPr/>
        </p:nvSpPr>
        <p:spPr>
          <a:xfrm>
            <a:off x="0" y="1050508"/>
            <a:ext cx="163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R" sz="1600" b="1" dirty="0">
                <a:solidFill>
                  <a:srgbClr val="BA88B4"/>
                </a:solidFill>
              </a:rPr>
              <a:t>A // Digital Transformation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53F43-9743-6A4A-B32D-E6F02BEF2B11}"/>
              </a:ext>
            </a:extLst>
          </p:cNvPr>
          <p:cNvSpPr txBox="1"/>
          <p:nvPr/>
        </p:nvSpPr>
        <p:spPr>
          <a:xfrm>
            <a:off x="62545" y="3014821"/>
            <a:ext cx="157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R" sz="1600" b="1" dirty="0">
                <a:solidFill>
                  <a:srgbClr val="BA88B4"/>
                </a:solidFill>
              </a:rPr>
              <a:t>C // Sustainable Development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373E8-9165-1643-A6F3-934E8308BCDA}"/>
              </a:ext>
            </a:extLst>
          </p:cNvPr>
          <p:cNvSpPr txBox="1"/>
          <p:nvPr/>
        </p:nvSpPr>
        <p:spPr>
          <a:xfrm>
            <a:off x="7300913" y="957421"/>
            <a:ext cx="184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600" b="1" dirty="0">
                <a:solidFill>
                  <a:srgbClr val="BA88B4"/>
                </a:solidFill>
              </a:rPr>
              <a:t>B // Environmental </a:t>
            </a:r>
          </a:p>
          <a:p>
            <a:r>
              <a:rPr lang="en-GR" sz="1600" b="1" dirty="0">
                <a:solidFill>
                  <a:srgbClr val="BA88B4"/>
                </a:solidFill>
              </a:rPr>
              <a:t>Protection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A49CF1-4C66-2547-A495-1BA57A6BE62B}"/>
              </a:ext>
            </a:extLst>
          </p:cNvPr>
          <p:cNvSpPr txBox="1"/>
          <p:nvPr/>
        </p:nvSpPr>
        <p:spPr>
          <a:xfrm>
            <a:off x="7300916" y="2964179"/>
            <a:ext cx="184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600" b="1" dirty="0">
                <a:solidFill>
                  <a:srgbClr val="BA88B4"/>
                </a:solidFill>
              </a:rPr>
              <a:t>D // R</a:t>
            </a:r>
            <a:r>
              <a:rPr lang="en-GB" sz="1600" b="1" dirty="0">
                <a:solidFill>
                  <a:srgbClr val="BA88B4"/>
                </a:solidFill>
              </a:rPr>
              <a:t>e</a:t>
            </a:r>
            <a:r>
              <a:rPr lang="en-GR" sz="1600" b="1" dirty="0">
                <a:solidFill>
                  <a:srgbClr val="BA88B4"/>
                </a:solidFill>
              </a:rPr>
              <a:t>silience &amp; Inclusivness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7E3A2-A9B8-B849-AFD2-B884A98FE903}"/>
              </a:ext>
            </a:extLst>
          </p:cNvPr>
          <p:cNvSpPr txBox="1"/>
          <p:nvPr/>
        </p:nvSpPr>
        <p:spPr>
          <a:xfrm>
            <a:off x="7838439" y="4555439"/>
            <a:ext cx="11532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700" dirty="0"/>
              <a:t>Titles outside the boxes are arbitrary, perception of the speaker.</a:t>
            </a:r>
          </a:p>
        </p:txBody>
      </p:sp>
    </p:spTree>
    <p:extLst>
      <p:ext uri="{BB962C8B-B14F-4D97-AF65-F5344CB8AC3E}">
        <p14:creationId xmlns:p14="http://schemas.microsoft.com/office/powerpoint/2010/main" val="2680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03"/>
    </mc:Choice>
    <mc:Fallback xmlns="">
      <p:transition spd="slow" advTm="9840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DEB7-8635-3E4B-9DB5-3281C974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62534"/>
            <a:ext cx="8254999" cy="85506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333" dirty="0">
                <a:solidFill>
                  <a:srgbClr val="C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Calibri"/>
              </a:rPr>
              <a:t>8 Horizontal Topics</a:t>
            </a:r>
            <a:br>
              <a:rPr lang="en-US" sz="3333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entury Gothic" panose="020B0502020202020204" pitchFamily="34" charset="0"/>
                <a:cs typeface="Poppins Light" pitchFamily="2" charset="77"/>
              </a:rPr>
              <a:t>EU Funding Management Modes</a:t>
            </a:r>
            <a:endParaRPr lang="en-US" sz="3333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509CD-47CE-D84E-A80B-6539FAF74106}"/>
              </a:ext>
            </a:extLst>
          </p:cNvPr>
          <p:cNvSpPr txBox="1"/>
          <p:nvPr/>
        </p:nvSpPr>
        <p:spPr>
          <a:xfrm>
            <a:off x="2218336" y="2036164"/>
            <a:ext cx="184731" cy="29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sz="1329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8F59B5-4428-9648-BA75-6CB3C7453B51}"/>
              </a:ext>
            </a:extLst>
          </p:cNvPr>
          <p:cNvSpPr/>
          <p:nvPr/>
        </p:nvSpPr>
        <p:spPr>
          <a:xfrm>
            <a:off x="5197730" y="9186499"/>
            <a:ext cx="5754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Photo by </a:t>
            </a:r>
            <a:r>
              <a:rPr lang="en-GB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Christian Wiediger</a:t>
            </a:r>
            <a:r>
              <a:rPr lang="en-GB" sz="1000" dirty="0">
                <a:solidFill>
                  <a:schemeClr val="bg1"/>
                </a:solidFill>
              </a:rPr>
              <a:t> on </a:t>
            </a:r>
            <a:r>
              <a:rPr lang="en-GB" sz="1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GB" sz="1000" dirty="0">
              <a:solidFill>
                <a:schemeClr val="bg1"/>
              </a:solidFill>
              <a:effectLst/>
            </a:endParaRPr>
          </a:p>
        </p:txBody>
      </p:sp>
      <p:pic>
        <p:nvPicPr>
          <p:cNvPr id="11" name="Picture 10" descr="Diagram, shape&#10;&#10;Description automatically generated">
            <a:extLst>
              <a:ext uri="{FF2B5EF4-FFF2-40B4-BE49-F238E27FC236}">
                <a16:creationId xmlns:a16="http://schemas.microsoft.com/office/drawing/2014/main" id="{28942868-F501-2C4B-A15F-228509DFA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08" y="1285705"/>
            <a:ext cx="3926292" cy="33992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36109B-3B74-734D-87DB-7A96A9BE71F7}"/>
              </a:ext>
            </a:extLst>
          </p:cNvPr>
          <p:cNvSpPr txBox="1"/>
          <p:nvPr/>
        </p:nvSpPr>
        <p:spPr>
          <a:xfrm>
            <a:off x="4846046" y="1781340"/>
            <a:ext cx="3652246" cy="215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Relevant to all programme components</a:t>
            </a:r>
          </a:p>
          <a:p>
            <a:pPr marL="214313" indent="-214313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Identified in Strategic Plan</a:t>
            </a:r>
          </a:p>
          <a:p>
            <a:pPr marL="214313" indent="-214313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Should be addressed appropriately</a:t>
            </a:r>
          </a:p>
        </p:txBody>
      </p:sp>
    </p:spTree>
    <p:extLst>
      <p:ext uri="{BB962C8B-B14F-4D97-AF65-F5344CB8AC3E}">
        <p14:creationId xmlns:p14="http://schemas.microsoft.com/office/powerpoint/2010/main" val="40904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93"/>
    </mc:Choice>
    <mc:Fallback xmlns="">
      <p:transition spd="slow" advTm="10409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DEB7-8635-3E4B-9DB5-3281C974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032" y="304273"/>
            <a:ext cx="7119938" cy="7286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EIC Main Components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7AAD7E-1869-4742-B9EA-A7C81F1A59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66202"/>
            <a:ext cx="5061857" cy="3048000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5ED3F68-2A96-401B-A7DA-95865483A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8706" y="1032934"/>
            <a:ext cx="3894403" cy="411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EIC PATHFINDER</a:t>
            </a:r>
          </a:p>
          <a:p>
            <a:r>
              <a:rPr lang="en-US" sz="2000" dirty="0">
                <a:latin typeface="+mj-lt"/>
              </a:rPr>
              <a:t>Funds for advanced research to develop scientific basis to underpin breakthrough technologies.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EIC TRANSITION</a:t>
            </a:r>
          </a:p>
          <a:p>
            <a:r>
              <a:rPr lang="en-US" sz="2000" dirty="0">
                <a:latin typeface="+mj-lt"/>
              </a:rPr>
              <a:t>To validate technologies and develop business plans for specific applications.</a:t>
            </a:r>
          </a:p>
          <a:p>
            <a:pPr marL="0" indent="0">
              <a:buNone/>
            </a:pPr>
            <a:r>
              <a:rPr lang="en-US" sz="2000" b="1" dirty="0"/>
              <a:t>EIC ACCELERATOR</a:t>
            </a:r>
          </a:p>
          <a:p>
            <a:r>
              <a:rPr lang="en-US" sz="2000" dirty="0">
                <a:latin typeface="+mj-lt"/>
              </a:rPr>
              <a:t>Supports SMEs, start-ups and spin-outs to bring innovations to market and scale-up to commercial viability and funding.</a:t>
            </a:r>
          </a:p>
        </p:txBody>
      </p:sp>
    </p:spTree>
    <p:extLst>
      <p:ext uri="{BB962C8B-B14F-4D97-AF65-F5344CB8AC3E}">
        <p14:creationId xmlns:p14="http://schemas.microsoft.com/office/powerpoint/2010/main" val="407894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9BBF43-0F12-8741-A9B6-1ACC768901E2}"/>
              </a:ext>
            </a:extLst>
          </p:cNvPr>
          <p:cNvGrpSpPr/>
          <p:nvPr/>
        </p:nvGrpSpPr>
        <p:grpSpPr>
          <a:xfrm>
            <a:off x="1410478" y="1426029"/>
            <a:ext cx="6536094" cy="3483428"/>
            <a:chOff x="1236306" y="1458686"/>
            <a:chExt cx="6536094" cy="34834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D8794D-187D-45B6-AEE0-563BBC9ABD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50" r="2028" b="1567"/>
            <a:stretch/>
          </p:blipFill>
          <p:spPr>
            <a:xfrm>
              <a:off x="1236306" y="1458686"/>
              <a:ext cx="6536094" cy="3483428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DF63579-6EB5-4C54-A1CA-9AA38F306579}"/>
                </a:ext>
              </a:extLst>
            </p:cNvPr>
            <p:cNvCxnSpPr/>
            <p:nvPr/>
          </p:nvCxnSpPr>
          <p:spPr>
            <a:xfrm>
              <a:off x="6077415" y="1995341"/>
              <a:ext cx="0" cy="2623794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4E3443A-94F8-4172-B371-26B7CFE1A5B9}"/>
                </a:ext>
              </a:extLst>
            </p:cNvPr>
            <p:cNvCxnSpPr/>
            <p:nvPr/>
          </p:nvCxnSpPr>
          <p:spPr>
            <a:xfrm>
              <a:off x="3869732" y="3330804"/>
              <a:ext cx="217602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A1A82FEF-C363-F348-AC0D-07559D88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031" y="543759"/>
            <a:ext cx="7119938" cy="7286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The funding gap EIC addresses</a:t>
            </a:r>
          </a:p>
        </p:txBody>
      </p:sp>
    </p:spTree>
    <p:extLst>
      <p:ext uri="{BB962C8B-B14F-4D97-AF65-F5344CB8AC3E}">
        <p14:creationId xmlns:p14="http://schemas.microsoft.com/office/powerpoint/2010/main" val="735393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DEB7-8635-3E4B-9DB5-3281C974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1" y="543684"/>
            <a:ext cx="8254999" cy="75600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Get ready for EIC Accelerator</a:t>
            </a:r>
            <a:b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</a:b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How to prepare for HE</a:t>
            </a:r>
            <a:endParaRPr lang="en-US" sz="105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509CD-47CE-D84E-A80B-6539FAF74106}"/>
              </a:ext>
            </a:extLst>
          </p:cNvPr>
          <p:cNvSpPr txBox="1"/>
          <p:nvPr/>
        </p:nvSpPr>
        <p:spPr>
          <a:xfrm>
            <a:off x="2218336" y="2340964"/>
            <a:ext cx="184731" cy="29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sz="1329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8F59B5-4428-9648-BA75-6CB3C7453B51}"/>
              </a:ext>
            </a:extLst>
          </p:cNvPr>
          <p:cNvSpPr/>
          <p:nvPr/>
        </p:nvSpPr>
        <p:spPr>
          <a:xfrm>
            <a:off x="5197730" y="9186499"/>
            <a:ext cx="5754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Photo by </a:t>
            </a:r>
            <a:r>
              <a:rPr lang="en-GB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Christian Wiediger</a:t>
            </a:r>
            <a:r>
              <a:rPr lang="en-GB" sz="1000" dirty="0">
                <a:solidFill>
                  <a:schemeClr val="bg1"/>
                </a:solidFill>
              </a:rPr>
              <a:t> on </a:t>
            </a:r>
            <a:r>
              <a:rPr lang="en-GB" sz="1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GB" sz="1000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7D545E-8846-3045-B17B-1AB6D33F0CC8}"/>
              </a:ext>
            </a:extLst>
          </p:cNvPr>
          <p:cNvSpPr txBox="1"/>
          <p:nvPr/>
        </p:nvSpPr>
        <p:spPr>
          <a:xfrm>
            <a:off x="444501" y="2637840"/>
            <a:ext cx="2706473" cy="1527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13"/>
              </a:spcBef>
              <a:spcAft>
                <a:spcPts val="225"/>
              </a:spcAft>
            </a:pPr>
            <a:r>
              <a:rPr lang="en-US" sz="1500" b="1" dirty="0">
                <a:solidFill>
                  <a:schemeClr val="tx2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Study the Documents</a:t>
            </a:r>
          </a:p>
          <a:p>
            <a:pPr marL="285750" indent="-285750">
              <a:lnSpc>
                <a:spcPct val="120000"/>
              </a:lnSpc>
              <a:spcBef>
                <a:spcPts val="113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EIC Work Programme 2021</a:t>
            </a:r>
          </a:p>
          <a:p>
            <a:pPr marL="285750" indent="-285750">
              <a:lnSpc>
                <a:spcPct val="120000"/>
              </a:lnSpc>
              <a:spcBef>
                <a:spcPts val="113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EIC Accelerator Guide for Applicants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1FBA4-5206-0344-B293-F82D3C53BC6A}"/>
              </a:ext>
            </a:extLst>
          </p:cNvPr>
          <p:cNvSpPr txBox="1"/>
          <p:nvPr/>
        </p:nvSpPr>
        <p:spPr>
          <a:xfrm>
            <a:off x="3440328" y="2556590"/>
            <a:ext cx="2552700" cy="223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13"/>
              </a:spcBef>
              <a:spcAft>
                <a:spcPts val="225"/>
              </a:spcAft>
            </a:pPr>
            <a:r>
              <a:rPr lang="en-US" sz="1500" b="1" dirty="0">
                <a:solidFill>
                  <a:schemeClr val="tx2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Learn the tools</a:t>
            </a:r>
          </a:p>
          <a:p>
            <a:pPr marL="285750" indent="-285750">
              <a:lnSpc>
                <a:spcPct val="120000"/>
              </a:lnSpc>
              <a:spcBef>
                <a:spcPts val="113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Lean Methodology</a:t>
            </a:r>
          </a:p>
          <a:p>
            <a:pPr marL="285750" indent="-285750">
              <a:lnSpc>
                <a:spcPct val="120000"/>
              </a:lnSpc>
              <a:spcBef>
                <a:spcPts val="113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Business Modeling</a:t>
            </a:r>
          </a:p>
          <a:p>
            <a:pPr marL="285750" indent="-285750">
              <a:lnSpc>
                <a:spcPct val="120000"/>
              </a:lnSpc>
              <a:spcBef>
                <a:spcPts val="113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Tech Adoption Cycles</a:t>
            </a:r>
          </a:p>
          <a:p>
            <a:pPr marL="285750" indent="-285750">
              <a:lnSpc>
                <a:spcPct val="120000"/>
              </a:lnSpc>
              <a:spcBef>
                <a:spcPts val="113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Business Plan</a:t>
            </a:r>
          </a:p>
          <a:p>
            <a:pPr marL="285750" indent="-285750">
              <a:lnSpc>
                <a:spcPct val="120000"/>
              </a:lnSpc>
              <a:spcBef>
                <a:spcPts val="113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Data management</a:t>
            </a:r>
          </a:p>
          <a:p>
            <a:pPr marL="285750" indent="-285750">
              <a:lnSpc>
                <a:spcPct val="120000"/>
              </a:lnSpc>
              <a:spcBef>
                <a:spcPts val="113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Financial Plan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73A55E-ADD0-A14E-85C7-766DFCE9B24B}"/>
              </a:ext>
            </a:extLst>
          </p:cNvPr>
          <p:cNvSpPr txBox="1"/>
          <p:nvPr/>
        </p:nvSpPr>
        <p:spPr>
          <a:xfrm>
            <a:off x="6282382" y="2556590"/>
            <a:ext cx="2552700" cy="2512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13"/>
              </a:spcBef>
              <a:spcAft>
                <a:spcPts val="225"/>
              </a:spcAft>
            </a:pPr>
            <a:r>
              <a:rPr lang="en-US" sz="1500" b="1" dirty="0">
                <a:solidFill>
                  <a:schemeClr val="tx2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Start building</a:t>
            </a:r>
          </a:p>
          <a:p>
            <a:pPr marL="285750" indent="-285750">
              <a:lnSpc>
                <a:spcPct val="120000"/>
              </a:lnSpc>
              <a:spcBef>
                <a:spcPts val="113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Study the new Proposal Template</a:t>
            </a:r>
          </a:p>
          <a:p>
            <a:pPr marL="742950" lvl="1" indent="-285750">
              <a:lnSpc>
                <a:spcPct val="120000"/>
              </a:lnSpc>
              <a:spcBef>
                <a:spcPts val="113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Ideation</a:t>
            </a:r>
          </a:p>
          <a:p>
            <a:pPr marL="742950" lvl="1" indent="-285750">
              <a:lnSpc>
                <a:spcPct val="120000"/>
              </a:lnSpc>
              <a:spcBef>
                <a:spcPts val="113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Development</a:t>
            </a:r>
          </a:p>
          <a:p>
            <a:pPr marL="742950" lvl="1" indent="-285750">
              <a:lnSpc>
                <a:spcPct val="120000"/>
              </a:lnSpc>
              <a:spcBef>
                <a:spcPts val="113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Go2Market</a:t>
            </a:r>
          </a:p>
          <a:p>
            <a:pPr marL="285750" indent="-285750">
              <a:lnSpc>
                <a:spcPct val="120000"/>
              </a:lnSpc>
              <a:spcBef>
                <a:spcPts val="113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Prepare your concept</a:t>
            </a:r>
          </a:p>
          <a:p>
            <a:pPr marL="285750" indent="-285750">
              <a:lnSpc>
                <a:spcPct val="120000"/>
              </a:lnSpc>
              <a:spcBef>
                <a:spcPts val="113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Submit the proposal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05316B3-E658-F141-9EA4-B4F599B30B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631" y="1552790"/>
            <a:ext cx="936000" cy="936000"/>
          </a:xfrm>
          <a:prstGeom prst="rect">
            <a:avLst/>
          </a:prstGeom>
        </p:spPr>
      </p:pic>
      <p:pic>
        <p:nvPicPr>
          <p:cNvPr id="15" name="Picture 14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1DF12DAE-D7D0-0A41-A243-E2573F2BCE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303" y="1552790"/>
            <a:ext cx="936000" cy="936000"/>
          </a:xfrm>
          <a:prstGeom prst="rect">
            <a:avLst/>
          </a:prstGeom>
        </p:spPr>
      </p:pic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F881FA73-1E72-C04B-8B48-61C20112CD5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34" y="1552790"/>
            <a:ext cx="1047989" cy="10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4"/>
    </mc:Choice>
    <mc:Fallback xmlns="">
      <p:transition spd="slow" advTm="3231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462A857-1B4F-894E-80EA-5599E84121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598" y="0"/>
            <a:ext cx="532765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8ADEB7-8635-3E4B-9DB5-3281C974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1" y="298466"/>
            <a:ext cx="8254999" cy="91654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Wrap it up</a:t>
            </a:r>
            <a:br>
              <a:rPr lang="en-US" sz="3333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entury Gothic" panose="020B0502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From strategic policies to successful proposals </a:t>
            </a:r>
            <a:endParaRPr lang="en-US" sz="3333" dirty="0">
              <a:latin typeface="Century Gothic" panose="020B0502020202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509CD-47CE-D84E-A80B-6539FAF74106}"/>
              </a:ext>
            </a:extLst>
          </p:cNvPr>
          <p:cNvSpPr txBox="1"/>
          <p:nvPr/>
        </p:nvSpPr>
        <p:spPr>
          <a:xfrm>
            <a:off x="2218336" y="2036164"/>
            <a:ext cx="184731" cy="29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sz="132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DA1ABC-95A9-E94E-9433-1F9ED89BDAC9}"/>
              </a:ext>
            </a:extLst>
          </p:cNvPr>
          <p:cNvSpPr/>
          <p:nvPr/>
        </p:nvSpPr>
        <p:spPr>
          <a:xfrm>
            <a:off x="277813" y="1298032"/>
            <a:ext cx="3817937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11111"/>
                </a:solidFill>
              </a:rPr>
              <a:t>EU Vision</a:t>
            </a:r>
          </a:p>
          <a:p>
            <a:pPr marL="184150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11111"/>
                </a:solidFill>
              </a:rPr>
              <a:t>EC Priorities</a:t>
            </a:r>
          </a:p>
          <a:p>
            <a:pPr marL="184150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11111"/>
                </a:solidFill>
              </a:rPr>
              <a:t>SDG Goals</a:t>
            </a:r>
          </a:p>
          <a:p>
            <a:pPr marL="184150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11111"/>
                </a:solidFill>
              </a:rPr>
              <a:t>EIC strategic areas</a:t>
            </a:r>
          </a:p>
          <a:p>
            <a:pPr marL="184150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11111"/>
                </a:solidFill>
              </a:rPr>
              <a:t>EIC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359F10-2A14-5F4F-91E5-D125350C1E52}"/>
              </a:ext>
            </a:extLst>
          </p:cNvPr>
          <p:cNvSpPr/>
          <p:nvPr/>
        </p:nvSpPr>
        <p:spPr>
          <a:xfrm>
            <a:off x="6324600" y="5416534"/>
            <a:ext cx="17716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Photo by 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Brett Jordan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on 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3"/>
    </mc:Choice>
    <mc:Fallback xmlns="">
      <p:transition spd="slow" advTm="360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esk, lit, light, dark&#10;&#10;Description automatically generated">
            <a:extLst>
              <a:ext uri="{FF2B5EF4-FFF2-40B4-BE49-F238E27FC236}">
                <a16:creationId xmlns:a16="http://schemas.microsoft.com/office/drawing/2014/main" id="{F0933305-50B5-F34D-88EF-13F4544826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76"/>
            <a:ext cx="5709424" cy="57094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BBA43E1-6517-F946-9788-DB452E33DF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09424" y="1484020"/>
            <a:ext cx="2805926" cy="2117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C00000"/>
                </a:solidFill>
              </a:rPr>
              <a:t>Q&amp;A</a:t>
            </a:r>
            <a:br>
              <a:rPr lang="en-US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</a:br>
            <a:r>
              <a:rPr lang="en-US" sz="1800" dirty="0">
                <a:latin typeface="Century Gothic" panose="020B0502020202020204" pitchFamily="34" charset="0"/>
                <a:cs typeface="Calibri"/>
              </a:rPr>
              <a:t>Time to ask your questions!</a:t>
            </a:r>
            <a:endParaRPr lang="en-US" sz="3333" dirty="0">
              <a:latin typeface="Century Gothic" panose="020B0502020202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7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DEB7-8635-3E4B-9DB5-3281C974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45192"/>
            <a:ext cx="8254999" cy="63080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Meet the instructor</a:t>
            </a:r>
            <a:endParaRPr lang="en-US" sz="3333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509CD-47CE-D84E-A80B-6539FAF74106}"/>
              </a:ext>
            </a:extLst>
          </p:cNvPr>
          <p:cNvSpPr txBox="1"/>
          <p:nvPr/>
        </p:nvSpPr>
        <p:spPr>
          <a:xfrm>
            <a:off x="2218336" y="2036164"/>
            <a:ext cx="184731" cy="29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sz="1329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027C2A-7D16-8E49-92FF-79A91874F170}"/>
              </a:ext>
            </a:extLst>
          </p:cNvPr>
          <p:cNvSpPr txBox="1"/>
          <p:nvPr/>
        </p:nvSpPr>
        <p:spPr>
          <a:xfrm>
            <a:off x="2218337" y="1729228"/>
            <a:ext cx="4873840" cy="259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3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Innovation consultant </a:t>
            </a:r>
            <a:r>
              <a:rPr lang="en-GB" sz="135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with </a:t>
            </a:r>
            <a:r>
              <a:rPr lang="en-GB" sz="13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engineering</a:t>
            </a:r>
            <a:r>
              <a:rPr lang="en-GB" sz="135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en-GB" sz="13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ICT</a:t>
            </a:r>
            <a:r>
              <a:rPr lang="en-GB" sz="135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and </a:t>
            </a:r>
            <a:r>
              <a:rPr lang="en-GB" sz="13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financial</a:t>
            </a:r>
            <a:r>
              <a:rPr lang="en-GB" sz="135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background. 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Over </a:t>
            </a:r>
            <a:r>
              <a:rPr lang="en-GB" sz="13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 years of working experience </a:t>
            </a:r>
            <a:r>
              <a:rPr lang="en-GB" sz="135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 EU funded projects: preparing proposals, building consortia and managing projects under FP7, CIP, COSME, INTERREG, MED, H2020 and more.  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Specialise in </a:t>
            </a:r>
            <a:r>
              <a:rPr lang="en-GB" sz="13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Project Management </a:t>
            </a:r>
            <a:r>
              <a:rPr lang="en-GB" sz="135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&amp; </a:t>
            </a:r>
            <a:r>
              <a:rPr lang="en-GB" sz="13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Quality</a:t>
            </a:r>
            <a:r>
              <a:rPr lang="en-GB" sz="135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en-GB" sz="13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Intellectual Property </a:t>
            </a:r>
            <a:r>
              <a:rPr lang="en-GB" sz="135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and reengineering </a:t>
            </a:r>
            <a:r>
              <a:rPr lang="en-GB" sz="13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business processes</a:t>
            </a:r>
            <a:r>
              <a:rPr lang="en-GB" sz="135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Designed and delivered more than </a:t>
            </a:r>
            <a:r>
              <a:rPr lang="en-GB" sz="13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300 training sessions on Innovation </a:t>
            </a:r>
            <a:r>
              <a:rPr lang="en-GB" sz="135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Management, IPR, Entrepreneurship, Proposal Writing, Project Management, financial administration.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B6A50D-AEBD-224B-99E6-EE0D6C010D04}"/>
              </a:ext>
            </a:extLst>
          </p:cNvPr>
          <p:cNvSpPr txBox="1"/>
          <p:nvPr/>
        </p:nvSpPr>
        <p:spPr>
          <a:xfrm>
            <a:off x="2403067" y="957662"/>
            <a:ext cx="543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Odysseas Spyroglou</a:t>
            </a:r>
          </a:p>
          <a:p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Key Expert 2. Legal, Financial &amp; IPR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5CECEA-61A1-D448-9827-3E689E8E1DF5}"/>
              </a:ext>
            </a:extLst>
          </p:cNvPr>
          <p:cNvGrpSpPr/>
          <p:nvPr/>
        </p:nvGrpSpPr>
        <p:grpSpPr>
          <a:xfrm>
            <a:off x="2518050" y="4624050"/>
            <a:ext cx="2187679" cy="230832"/>
            <a:chOff x="13412282" y="11178940"/>
            <a:chExt cx="5834569" cy="61563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1B9BABC-AA48-8F4C-8494-CD2A26B8F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12282" y="11178940"/>
              <a:ext cx="431314" cy="431314"/>
            </a:xfrm>
            <a:prstGeom prst="rect">
              <a:avLst/>
            </a:prstGeom>
          </p:spPr>
        </p:pic>
        <p:sp>
          <p:nvSpPr>
            <p:cNvPr id="21" name="CuadroTexto 351">
              <a:extLst>
                <a:ext uri="{FF2B5EF4-FFF2-40B4-BE49-F238E27FC236}">
                  <a16:creationId xmlns:a16="http://schemas.microsoft.com/office/drawing/2014/main" id="{284340FD-C04B-4740-A52E-D51AA8BFD06D}"/>
                </a:ext>
              </a:extLst>
            </p:cNvPr>
            <p:cNvSpPr txBox="1"/>
            <p:nvPr/>
          </p:nvSpPr>
          <p:spPr>
            <a:xfrm>
              <a:off x="13921626" y="11178940"/>
              <a:ext cx="5325225" cy="61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tx2"/>
                  </a:solidFill>
                  <a:latin typeface="+mj-l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linkedin.com/in/ospyroglou</a:t>
              </a:r>
              <a:endParaRPr lang="en-US" sz="2025" dirty="0">
                <a:solidFill>
                  <a:schemeClr val="tx2"/>
                </a:solidFill>
                <a:latin typeface="+mj-lt"/>
              </a:endParaRPr>
            </a:p>
          </p:txBody>
        </p:sp>
      </p:grpSp>
      <p:pic>
        <p:nvPicPr>
          <p:cNvPr id="22" name="Picture 21" descr="A picture containing person, person, suit&#10;&#10;Description automatically generated">
            <a:extLst>
              <a:ext uri="{FF2B5EF4-FFF2-40B4-BE49-F238E27FC236}">
                <a16:creationId xmlns:a16="http://schemas.microsoft.com/office/drawing/2014/main" id="{B2F9FD26-50A8-B94B-95CE-CEAB41A65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97" y="1685661"/>
            <a:ext cx="1378109" cy="14173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F8EEA8-13A1-7940-A9FF-38B4D4450C84}"/>
              </a:ext>
            </a:extLst>
          </p:cNvPr>
          <p:cNvSpPr txBox="1"/>
          <p:nvPr/>
        </p:nvSpPr>
        <p:spPr>
          <a:xfrm>
            <a:off x="7431966" y="1729228"/>
            <a:ext cx="88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20+</a:t>
            </a:r>
          </a:p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240D7E-9164-9541-BB10-E0DBD06F4B89}"/>
              </a:ext>
            </a:extLst>
          </p:cNvPr>
          <p:cNvSpPr txBox="1"/>
          <p:nvPr/>
        </p:nvSpPr>
        <p:spPr>
          <a:xfrm>
            <a:off x="7431965" y="2457226"/>
            <a:ext cx="108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60+</a:t>
            </a:r>
          </a:p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Projects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51EAF3-CE0C-E449-B41D-29C93C2FAEDC}"/>
              </a:ext>
            </a:extLst>
          </p:cNvPr>
          <p:cNvSpPr txBox="1"/>
          <p:nvPr/>
        </p:nvSpPr>
        <p:spPr>
          <a:xfrm>
            <a:off x="7431965" y="3185224"/>
            <a:ext cx="108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90m+</a:t>
            </a:r>
          </a:p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Funds</a:t>
            </a:r>
          </a:p>
        </p:txBody>
      </p:sp>
    </p:spTree>
    <p:extLst>
      <p:ext uri="{BB962C8B-B14F-4D97-AF65-F5344CB8AC3E}">
        <p14:creationId xmlns:p14="http://schemas.microsoft.com/office/powerpoint/2010/main" val="9589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55"/>
    </mc:Choice>
    <mc:Fallback xmlns="">
      <p:transition spd="slow" advTm="9195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2.png">
            <a:extLst>
              <a:ext uri="{FF2B5EF4-FFF2-40B4-BE49-F238E27FC236}">
                <a16:creationId xmlns:a16="http://schemas.microsoft.com/office/drawing/2014/main" id="{B61AF78E-DBD9-CE45-A7BE-D9CA5300D1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8953"/>
            <a:ext cx="9144000" cy="637379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33">
            <a:extLst>
              <a:ext uri="{FF2B5EF4-FFF2-40B4-BE49-F238E27FC236}">
                <a16:creationId xmlns:a16="http://schemas.microsoft.com/office/drawing/2014/main" id="{D044DC55-34CB-5149-A16B-B0BA1FC164CC}"/>
              </a:ext>
            </a:extLst>
          </p:cNvPr>
          <p:cNvSpPr/>
          <p:nvPr/>
        </p:nvSpPr>
        <p:spPr>
          <a:xfrm>
            <a:off x="15875" y="1259998"/>
            <a:ext cx="9144000" cy="301777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rIns="38099">
            <a:normAutofit/>
          </a:bodyPr>
          <a:lstStyle/>
          <a:p>
            <a:pPr algn="ctr">
              <a:lnSpc>
                <a:spcPct val="90000"/>
              </a:lnSpc>
              <a:spcBef>
                <a:spcPts val="833"/>
              </a:spcBef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Contact:</a:t>
            </a:r>
            <a:endParaRPr sz="2000" dirty="0">
              <a:solidFill>
                <a:srgbClr val="888888"/>
              </a:solidFill>
            </a:endParaRPr>
          </a:p>
          <a:p>
            <a:pPr algn="ctr">
              <a:spcBef>
                <a:spcPts val="250"/>
              </a:spcBef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167" dirty="0">
              <a:solidFill>
                <a:schemeClr val="bg1"/>
              </a:solidFill>
              <a:latin typeface="+mj-lt"/>
            </a:endParaRPr>
          </a:p>
          <a:p>
            <a:pPr algn="ctr">
              <a:spcBef>
                <a:spcPts val="250"/>
              </a:spcBef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chemeClr val="bg1"/>
                </a:solidFill>
                <a:latin typeface="+mj-lt"/>
              </a:rPr>
              <a:t>Office Address</a:t>
            </a:r>
            <a:endParaRPr sz="2667" dirty="0">
              <a:solidFill>
                <a:schemeClr val="bg1"/>
              </a:solidFill>
              <a:latin typeface="+mj-lt"/>
            </a:endParaRPr>
          </a:p>
          <a:p>
            <a:pPr algn="ctr">
              <a:spcBef>
                <a:spcPts val="250"/>
              </a:spcBef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chemeClr val="bg1"/>
                </a:solidFill>
                <a:latin typeface="+mj-lt"/>
              </a:rPr>
              <a:t>Turkey in Horizon 2020 Project</a:t>
            </a:r>
            <a:endParaRPr sz="2667" dirty="0">
              <a:solidFill>
                <a:schemeClr val="bg1"/>
              </a:solidFill>
              <a:latin typeface="+mj-lt"/>
            </a:endParaRPr>
          </a:p>
          <a:p>
            <a:pPr algn="ctr">
              <a:spcBef>
                <a:spcPts val="250"/>
              </a:spcBef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Sokak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8/12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Akasya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Apt. 06680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Çankaya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/Ankara</a:t>
            </a:r>
          </a:p>
          <a:p>
            <a:pPr algn="ctr">
              <a:spcBef>
                <a:spcPts val="250"/>
              </a:spcBef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chemeClr val="bg1"/>
                </a:solidFill>
                <a:latin typeface="+mj-lt"/>
              </a:rPr>
              <a:t>06520 Çankaya/Ankara,Turkey</a:t>
            </a:r>
          </a:p>
          <a:p>
            <a:pPr algn="ctr">
              <a:spcBef>
                <a:spcPts val="250"/>
              </a:spcBef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chemeClr val="bg1"/>
                </a:solidFill>
                <a:latin typeface="+mj-lt"/>
              </a:rPr>
              <a:t>Tel: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+90 312 467 61 40</a:t>
            </a:r>
            <a:endParaRPr sz="2667" dirty="0">
              <a:solidFill>
                <a:schemeClr val="bg1"/>
              </a:solidFill>
              <a:latin typeface="+mj-lt"/>
            </a:endParaRPr>
          </a:p>
          <a:p>
            <a:pPr algn="ctr">
              <a:spcBef>
                <a:spcPts val="250"/>
              </a:spcBef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67" u="sng" dirty="0">
                <a:solidFill>
                  <a:schemeClr val="bg1"/>
                </a:solidFill>
                <a:uFill>
                  <a:solidFill>
                    <a:srgbClr val="F49100"/>
                  </a:solidFill>
                </a:u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http://www.turkeyinh2020.eu/</a:t>
            </a:r>
            <a:endParaRPr lang="en-US" sz="1667" u="sng" dirty="0">
              <a:solidFill>
                <a:schemeClr val="bg1"/>
              </a:solidFill>
              <a:uFill>
                <a:solidFill>
                  <a:srgbClr val="F49100"/>
                </a:solidFill>
              </a:uFill>
              <a:latin typeface="+mj-lt"/>
            </a:endParaRPr>
          </a:p>
          <a:p>
            <a:pPr algn="ctr">
              <a:spcBef>
                <a:spcPts val="250"/>
              </a:spcBef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solidFill>
                  <a:schemeClr val="bg1"/>
                </a:solidFill>
                <a:latin typeface="+mj-lt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info@TurkeyinH2020.eu</a:t>
            </a:r>
            <a:endParaRPr sz="1667" u="sng" dirty="0">
              <a:solidFill>
                <a:schemeClr val="bg1"/>
              </a:solidFill>
              <a:uFill>
                <a:solidFill>
                  <a:srgbClr val="F49100"/>
                </a:solidFill>
              </a:uFill>
              <a:latin typeface="+mj-lt"/>
            </a:endParaRPr>
          </a:p>
          <a:p>
            <a:pPr algn="ctr">
              <a:spcBef>
                <a:spcPts val="25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167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Bef>
                <a:spcPts val="25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167" u="sng" dirty="0">
              <a:solidFill>
                <a:srgbClr val="F49100"/>
              </a:solidFill>
              <a:uFill>
                <a:solidFill>
                  <a:srgbClr val="F49100"/>
                </a:solidFill>
              </a:u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25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167" u="sng" dirty="0">
              <a:solidFill>
                <a:srgbClr val="F49100"/>
              </a:solidFill>
              <a:uFill>
                <a:solidFill>
                  <a:srgbClr val="F49100"/>
                </a:solidFill>
              </a:u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402014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9"/>
    </mc:Choice>
    <mc:Fallback xmlns="">
      <p:transition spd="slow" advTm="418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id="{C1889B16-E9BF-4058-B1FE-B8ED7F7352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050" y="984418"/>
            <a:ext cx="809470" cy="832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1F4689AF-9F38-4E63-97DD-85EEB297B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660" y="976223"/>
            <a:ext cx="807453" cy="842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587D5F6C-0B84-4712-914E-B24D1394E1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417" y="976223"/>
            <a:ext cx="792525" cy="875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Prostokąt 13">
            <a:extLst>
              <a:ext uri="{FF2B5EF4-FFF2-40B4-BE49-F238E27FC236}">
                <a16:creationId xmlns:a16="http://schemas.microsoft.com/office/drawing/2014/main" id="{AA1F9ABC-C6E3-4471-854A-291954A4B380}"/>
              </a:ext>
            </a:extLst>
          </p:cNvPr>
          <p:cNvSpPr/>
          <p:nvPr/>
        </p:nvSpPr>
        <p:spPr>
          <a:xfrm>
            <a:off x="-68441" y="3297022"/>
            <a:ext cx="245231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750" b="1" kern="0" cap="small" dirty="0"/>
              <a:t>ADAMANTIOS KOUMPIS</a:t>
            </a:r>
            <a:endParaRPr lang="pl-PL" sz="750" b="1" kern="0" cap="small" dirty="0"/>
          </a:p>
          <a:p>
            <a:pPr algn="ctr">
              <a:spcBef>
                <a:spcPct val="0"/>
              </a:spcBef>
              <a:defRPr/>
            </a:pPr>
            <a:r>
              <a:rPr lang="tr-TR" sz="750" kern="0" cap="small" dirty="0"/>
              <a:t>TRAINING COORDINATOR</a:t>
            </a:r>
            <a:endParaRPr lang="pl-PL" sz="750" kern="0" cap="small" dirty="0"/>
          </a:p>
          <a:p>
            <a:pPr algn="ctr">
              <a:spcBef>
                <a:spcPct val="0"/>
              </a:spcBef>
              <a:defRPr/>
            </a:pPr>
            <a:r>
              <a:rPr lang="pl-PL" sz="750" dirty="0">
                <a:solidFill>
                  <a:schemeClr val="tx2">
                    <a:lumMod val="50000"/>
                  </a:schemeClr>
                </a:solidFill>
                <a:hlinkClick r:id="rId5"/>
              </a:rPr>
              <a:t>a.koumpis@idi.ie</a:t>
            </a:r>
            <a:r>
              <a:rPr lang="en-US" sz="75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750" kern="0" cap="small" dirty="0"/>
          </a:p>
        </p:txBody>
      </p:sp>
      <p:sp>
        <p:nvSpPr>
          <p:cNvPr id="13" name="Prostokąt 15">
            <a:extLst>
              <a:ext uri="{FF2B5EF4-FFF2-40B4-BE49-F238E27FC236}">
                <a16:creationId xmlns:a16="http://schemas.microsoft.com/office/drawing/2014/main" id="{D5D22FA0-857F-49C2-8AD0-D5CBB25F3174}"/>
              </a:ext>
            </a:extLst>
          </p:cNvPr>
          <p:cNvSpPr/>
          <p:nvPr/>
        </p:nvSpPr>
        <p:spPr>
          <a:xfrm>
            <a:off x="1904764" y="3348754"/>
            <a:ext cx="1792077" cy="65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IE" sz="750" b="1" kern="0" cap="small" dirty="0"/>
              <a:t>SERKAN BOLAT</a:t>
            </a:r>
            <a:endParaRPr lang="pl-PL" sz="750" b="1" kern="0" cap="small" dirty="0"/>
          </a:p>
          <a:p>
            <a:pPr algn="ctr">
              <a:spcBef>
                <a:spcPct val="0"/>
              </a:spcBef>
              <a:defRPr/>
            </a:pPr>
            <a:r>
              <a:rPr lang="tr-TR" sz="750" kern="0" cap="small" dirty="0"/>
              <a:t>SME</a:t>
            </a:r>
            <a:r>
              <a:rPr lang="en-GB" sz="750" kern="0" cap="small" dirty="0"/>
              <a:t> &amp; </a:t>
            </a:r>
            <a:r>
              <a:rPr lang="tr-TR" sz="750" kern="0" cap="small" dirty="0"/>
              <a:t>I</a:t>
            </a:r>
            <a:r>
              <a:rPr lang="en-GB" sz="750" kern="0" cap="small" dirty="0"/>
              <a:t>NNOVATION</a:t>
            </a:r>
            <a:r>
              <a:rPr lang="tr-TR" sz="750" kern="0" cap="small" dirty="0"/>
              <a:t> EXPERT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750" dirty="0">
                <a:solidFill>
                  <a:schemeClr val="tx2">
                    <a:lumMod val="50000"/>
                  </a:schemeClr>
                </a:solidFill>
                <a:hlinkClick r:id="rId6"/>
              </a:rPr>
              <a:t>s</a:t>
            </a:r>
            <a:r>
              <a:rPr lang="en-IE" sz="750" dirty="0">
                <a:solidFill>
                  <a:schemeClr val="tx2">
                    <a:lumMod val="50000"/>
                  </a:schemeClr>
                </a:solidFill>
                <a:hlinkClick r:id="rId6"/>
              </a:rPr>
              <a:t>.bolat@idi.ie</a:t>
            </a:r>
            <a:endParaRPr lang="en-US" sz="750" kern="0" cap="small" dirty="0"/>
          </a:p>
          <a:p>
            <a:pPr algn="ctr">
              <a:spcBef>
                <a:spcPct val="0"/>
              </a:spcBef>
              <a:defRPr/>
            </a:pPr>
            <a:endParaRPr lang="pl-PL" sz="694" kern="0" cap="small" dirty="0">
              <a:latin typeface="Gill Sans MT"/>
            </a:endParaRPr>
          </a:p>
          <a:p>
            <a:pPr algn="ctr">
              <a:spcBef>
                <a:spcPct val="0"/>
              </a:spcBef>
              <a:defRPr/>
            </a:pPr>
            <a:endParaRPr lang="en-US" sz="694" kern="0" cap="small" dirty="0">
              <a:latin typeface="Gill Sans MT"/>
            </a:endParaRPr>
          </a:p>
        </p:txBody>
      </p:sp>
      <p:sp>
        <p:nvSpPr>
          <p:cNvPr id="14" name="Prostokąt 4">
            <a:extLst>
              <a:ext uri="{FF2B5EF4-FFF2-40B4-BE49-F238E27FC236}">
                <a16:creationId xmlns:a16="http://schemas.microsoft.com/office/drawing/2014/main" id="{424984D2-B892-4978-91D7-B680C848FA8E}"/>
              </a:ext>
            </a:extLst>
          </p:cNvPr>
          <p:cNvSpPr/>
          <p:nvPr/>
        </p:nvSpPr>
        <p:spPr>
          <a:xfrm>
            <a:off x="6783161" y="1897634"/>
            <a:ext cx="845103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750" b="1" kern="0" cap="small" dirty="0"/>
              <a:t>PHILIP SOWDEN</a:t>
            </a:r>
            <a:endParaRPr lang="pl-PL" sz="750" b="1" kern="0" cap="small" dirty="0"/>
          </a:p>
          <a:p>
            <a:pPr algn="ctr">
              <a:spcBef>
                <a:spcPct val="0"/>
              </a:spcBef>
              <a:defRPr/>
            </a:pPr>
            <a:r>
              <a:rPr lang="tr-TR" sz="750" kern="0" cap="small" dirty="0"/>
              <a:t>SME </a:t>
            </a:r>
            <a:r>
              <a:rPr lang="en-GB" sz="750" kern="0" cap="small" dirty="0"/>
              <a:t>KEY </a:t>
            </a:r>
            <a:r>
              <a:rPr lang="tr-TR" sz="750" kern="0" cap="small" dirty="0"/>
              <a:t>EXPERT</a:t>
            </a:r>
            <a:endParaRPr lang="pl-PL" sz="750" kern="0" cap="small" dirty="0"/>
          </a:p>
          <a:p>
            <a:pPr algn="ctr">
              <a:spcBef>
                <a:spcPct val="0"/>
              </a:spcBef>
              <a:defRPr/>
            </a:pPr>
            <a:r>
              <a:rPr lang="en-IE" sz="750" dirty="0">
                <a:solidFill>
                  <a:schemeClr val="tx2">
                    <a:lumMod val="50000"/>
                  </a:schemeClr>
                </a:solidFill>
                <a:hlinkClick r:id="rId7"/>
              </a:rPr>
              <a:t>p.sowden@idi.ie</a:t>
            </a:r>
            <a:endParaRPr lang="en-US" sz="750" kern="0" cap="small" dirty="0"/>
          </a:p>
        </p:txBody>
      </p:sp>
      <p:sp>
        <p:nvSpPr>
          <p:cNvPr id="15" name="Prostokąt 10">
            <a:extLst>
              <a:ext uri="{FF2B5EF4-FFF2-40B4-BE49-F238E27FC236}">
                <a16:creationId xmlns:a16="http://schemas.microsoft.com/office/drawing/2014/main" id="{666E424B-2151-4762-9676-F19769C7A9EB}"/>
              </a:ext>
            </a:extLst>
          </p:cNvPr>
          <p:cNvSpPr/>
          <p:nvPr/>
        </p:nvSpPr>
        <p:spPr>
          <a:xfrm>
            <a:off x="4626065" y="1895364"/>
            <a:ext cx="184866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750" b="1" kern="0" cap="small" dirty="0"/>
              <a:t>ODYSSEAS </a:t>
            </a:r>
            <a:r>
              <a:rPr lang="en-US" sz="750" b="1" kern="0" cap="small" dirty="0"/>
              <a:t> </a:t>
            </a:r>
            <a:r>
              <a:rPr lang="tr-TR" sz="750" b="1" kern="0" cap="small" dirty="0"/>
              <a:t>SPYROGLOU</a:t>
            </a:r>
            <a:endParaRPr lang="pl-PL" sz="750" b="1" kern="0" cap="small" dirty="0"/>
          </a:p>
          <a:p>
            <a:pPr algn="ctr">
              <a:spcBef>
                <a:spcPct val="0"/>
              </a:spcBef>
              <a:defRPr/>
            </a:pPr>
            <a:r>
              <a:rPr lang="tr-TR" sz="750" kern="0" cap="small" dirty="0"/>
              <a:t>LEGAL &amp; FINANCIAL</a:t>
            </a:r>
            <a:r>
              <a:rPr lang="en-GB" sz="750" kern="0" cap="small" dirty="0"/>
              <a:t> KEY</a:t>
            </a:r>
            <a:r>
              <a:rPr lang="tr-TR" sz="750" kern="0" cap="small" dirty="0"/>
              <a:t> EXPERT</a:t>
            </a:r>
            <a:endParaRPr lang="pl-PL" sz="750" kern="0" cap="small" dirty="0"/>
          </a:p>
          <a:p>
            <a:pPr algn="ctr">
              <a:spcBef>
                <a:spcPct val="0"/>
              </a:spcBef>
              <a:defRPr/>
            </a:pPr>
            <a:r>
              <a:rPr lang="en-IE" sz="750" dirty="0">
                <a:solidFill>
                  <a:schemeClr val="tx2">
                    <a:lumMod val="50000"/>
                  </a:schemeClr>
                </a:solidFill>
                <a:hlinkClick r:id="rId8"/>
              </a:rPr>
              <a:t>o.spyroglou@idi.ie</a:t>
            </a:r>
            <a:endParaRPr lang="en-IE" sz="75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Prostokąt 11">
            <a:extLst>
              <a:ext uri="{FF2B5EF4-FFF2-40B4-BE49-F238E27FC236}">
                <a16:creationId xmlns:a16="http://schemas.microsoft.com/office/drawing/2014/main" id="{0F41A509-673C-41A7-A4CD-CADC597049C7}"/>
              </a:ext>
            </a:extLst>
          </p:cNvPr>
          <p:cNvSpPr/>
          <p:nvPr/>
        </p:nvSpPr>
        <p:spPr>
          <a:xfrm>
            <a:off x="2910128" y="1920715"/>
            <a:ext cx="165531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750" b="1" kern="0" cap="small" dirty="0"/>
              <a:t>DR ALEKSANDER BAKOWSKI</a:t>
            </a:r>
            <a:endParaRPr lang="pl-PL" sz="750" b="1" kern="0" cap="small" dirty="0"/>
          </a:p>
          <a:p>
            <a:pPr algn="ctr">
              <a:spcBef>
                <a:spcPct val="0"/>
              </a:spcBef>
              <a:defRPr/>
            </a:pPr>
            <a:r>
              <a:rPr lang="tr-TR" sz="750" kern="0" cap="small" dirty="0"/>
              <a:t>TEAM LEADER</a:t>
            </a:r>
            <a:endParaRPr lang="pl-PL" sz="750" kern="0" cap="small" dirty="0"/>
          </a:p>
          <a:p>
            <a:pPr algn="ctr">
              <a:spcBef>
                <a:spcPct val="0"/>
              </a:spcBef>
              <a:defRPr/>
            </a:pPr>
            <a:r>
              <a:rPr lang="en-IE" sz="750" dirty="0">
                <a:solidFill>
                  <a:schemeClr val="tx2">
                    <a:lumMod val="50000"/>
                  </a:schemeClr>
                </a:solidFill>
                <a:hlinkClick r:id="rId9"/>
              </a:rPr>
              <a:t>a.bakowski@idi.ie</a:t>
            </a:r>
            <a:endParaRPr lang="en-US" sz="750" kern="0" cap="small" dirty="0"/>
          </a:p>
        </p:txBody>
      </p:sp>
      <p:pic>
        <p:nvPicPr>
          <p:cNvPr id="17" name="Picture 2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0A369B66-6803-4FBF-9D3A-47FD93CBFBD4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2351550" y="2419092"/>
            <a:ext cx="877561" cy="849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B24A0181-755C-47AD-8C61-3E320584F621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718613" y="2396769"/>
            <a:ext cx="878210" cy="812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Resim 67">
            <a:extLst>
              <a:ext uri="{FF2B5EF4-FFF2-40B4-BE49-F238E27FC236}">
                <a16:creationId xmlns:a16="http://schemas.microsoft.com/office/drawing/2014/main" id="{93862BBE-76C6-4135-879C-8D0A5434F2D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grayscl/>
          </a:blip>
          <a:srcRect r="12127"/>
          <a:stretch/>
        </p:blipFill>
        <p:spPr>
          <a:xfrm>
            <a:off x="5151868" y="3931224"/>
            <a:ext cx="776744" cy="785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Resim 68">
            <a:extLst>
              <a:ext uri="{FF2B5EF4-FFF2-40B4-BE49-F238E27FC236}">
                <a16:creationId xmlns:a16="http://schemas.microsoft.com/office/drawing/2014/main" id="{F61EF9A4-1951-4A0C-A8B9-54F9D1CF396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grayscl/>
          </a:blip>
          <a:srcRect t="5755" r="8942" b="8267"/>
          <a:stretch/>
        </p:blipFill>
        <p:spPr>
          <a:xfrm>
            <a:off x="7585377" y="2394861"/>
            <a:ext cx="882911" cy="899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Prostokąt 11">
            <a:extLst>
              <a:ext uri="{FF2B5EF4-FFF2-40B4-BE49-F238E27FC236}">
                <a16:creationId xmlns:a16="http://schemas.microsoft.com/office/drawing/2014/main" id="{9978A512-E136-43F6-B406-4DC2876E3F10}"/>
              </a:ext>
            </a:extLst>
          </p:cNvPr>
          <p:cNvSpPr/>
          <p:nvPr/>
        </p:nvSpPr>
        <p:spPr>
          <a:xfrm>
            <a:off x="4771055" y="4740327"/>
            <a:ext cx="165531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750" b="1" kern="0" cap="small" dirty="0"/>
              <a:t>ELİF BENGİ ÖZDEMİR</a:t>
            </a:r>
            <a:endParaRPr lang="pl-PL" sz="750" b="1" kern="0" cap="small" dirty="0"/>
          </a:p>
          <a:p>
            <a:pPr algn="ctr">
              <a:spcBef>
                <a:spcPct val="0"/>
              </a:spcBef>
              <a:defRPr/>
            </a:pPr>
            <a:r>
              <a:rPr lang="tr-TR" sz="750" kern="0" cap="small" dirty="0"/>
              <a:t>COMMUNICATION EXPERT (JNKE</a:t>
            </a:r>
            <a:r>
              <a:rPr lang="pl-PL" sz="750" kern="0" cap="small" dirty="0"/>
              <a:t>)</a:t>
            </a:r>
          </a:p>
          <a:p>
            <a:pPr algn="ctr">
              <a:spcBef>
                <a:spcPct val="0"/>
              </a:spcBef>
              <a:defRPr/>
            </a:pPr>
            <a:r>
              <a:rPr lang="en-IE" sz="750" dirty="0" err="1">
                <a:solidFill>
                  <a:schemeClr val="tx2">
                    <a:lumMod val="50000"/>
                  </a:schemeClr>
                </a:solidFill>
                <a:hlinkClick r:id="rId9"/>
              </a:rPr>
              <a:t>b.oz</a:t>
            </a:r>
            <a:r>
              <a:rPr lang="tr-TR" sz="750" dirty="0">
                <a:solidFill>
                  <a:schemeClr val="tx2">
                    <a:lumMod val="50000"/>
                  </a:schemeClr>
                </a:solidFill>
                <a:hlinkClick r:id="rId9"/>
              </a:rPr>
              <a:t>demir</a:t>
            </a:r>
            <a:r>
              <a:rPr lang="en-IE" sz="750" dirty="0">
                <a:solidFill>
                  <a:schemeClr val="tx2">
                    <a:lumMod val="50000"/>
                  </a:schemeClr>
                </a:solidFill>
                <a:hlinkClick r:id="rId9"/>
              </a:rPr>
              <a:t>@idi.ie</a:t>
            </a:r>
            <a:endParaRPr lang="en-US" sz="750" kern="0" cap="small" dirty="0"/>
          </a:p>
        </p:txBody>
      </p:sp>
      <p:sp>
        <p:nvSpPr>
          <p:cNvPr id="24" name="Prostokąt 11">
            <a:extLst>
              <a:ext uri="{FF2B5EF4-FFF2-40B4-BE49-F238E27FC236}">
                <a16:creationId xmlns:a16="http://schemas.microsoft.com/office/drawing/2014/main" id="{D2EDFF06-A021-4A4A-A996-0D634240E066}"/>
              </a:ext>
            </a:extLst>
          </p:cNvPr>
          <p:cNvSpPr/>
          <p:nvPr/>
        </p:nvSpPr>
        <p:spPr>
          <a:xfrm>
            <a:off x="7053527" y="3343224"/>
            <a:ext cx="1943066" cy="4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50" b="1" kern="0" cap="small" dirty="0"/>
              <a:t>ŞELALE DAĞALP</a:t>
            </a:r>
            <a:r>
              <a:rPr lang="tr-TR" sz="750" b="1" kern="0" cap="small" dirty="0"/>
              <a:t>,</a:t>
            </a:r>
            <a:r>
              <a:rPr lang="tr-TR" sz="750" b="1" baseline="30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tr-TR" sz="825" b="1" baseline="30000" dirty="0">
                <a:solidFill>
                  <a:srgbClr val="000000"/>
                </a:solidFill>
                <a:ea typeface="Calibri" panose="020F0502020204030204" pitchFamily="34" charset="0"/>
              </a:rPr>
              <a:t>PMP®</a:t>
            </a:r>
            <a:r>
              <a:rPr lang="tr-TR" sz="825" b="1" spc="-8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tr-TR" sz="750" kern="0" cap="small" dirty="0"/>
              <a:t>COMMUNICATION AND VISIBILITY MANAGER</a:t>
            </a:r>
            <a:endParaRPr lang="en-US" sz="750" kern="0" cap="small" dirty="0"/>
          </a:p>
          <a:p>
            <a:pPr algn="ctr">
              <a:spcBef>
                <a:spcPct val="0"/>
              </a:spcBef>
              <a:defRPr/>
            </a:pPr>
            <a:r>
              <a:rPr lang="en-IE" sz="750" dirty="0">
                <a:solidFill>
                  <a:schemeClr val="tx2">
                    <a:lumMod val="50000"/>
                  </a:schemeClr>
                </a:solidFill>
                <a:hlinkClick r:id="rId14"/>
              </a:rPr>
              <a:t>s.dagalp@idi.ie</a:t>
            </a:r>
            <a:endParaRPr lang="en-US" sz="750" kern="0" cap="small" dirty="0"/>
          </a:p>
        </p:txBody>
      </p:sp>
      <p:sp>
        <p:nvSpPr>
          <p:cNvPr id="26" name="Prostokąt 13">
            <a:extLst>
              <a:ext uri="{FF2B5EF4-FFF2-40B4-BE49-F238E27FC236}">
                <a16:creationId xmlns:a16="http://schemas.microsoft.com/office/drawing/2014/main" id="{B10BFA72-74E3-4E39-94F2-416660349C53}"/>
              </a:ext>
            </a:extLst>
          </p:cNvPr>
          <p:cNvSpPr/>
          <p:nvPr/>
        </p:nvSpPr>
        <p:spPr>
          <a:xfrm>
            <a:off x="3345842" y="3315374"/>
            <a:ext cx="2452316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750" b="1" kern="0" cap="small" dirty="0"/>
              <a:t>KEMAL ONUR GÜNGÖR</a:t>
            </a:r>
            <a:r>
              <a:rPr lang="en-IE" sz="750" b="1" kern="0" cap="small" dirty="0"/>
              <a:t> </a:t>
            </a:r>
            <a:endParaRPr lang="pl-PL" sz="750" b="1" kern="0" cap="small" dirty="0"/>
          </a:p>
          <a:p>
            <a:pPr algn="ctr">
              <a:spcBef>
                <a:spcPct val="0"/>
              </a:spcBef>
              <a:defRPr/>
            </a:pPr>
            <a:r>
              <a:rPr lang="tr-TR" sz="750" kern="0" cap="small" dirty="0"/>
              <a:t>DEPUTY PROJECT DIRECTOR</a:t>
            </a:r>
            <a:endParaRPr lang="pl-PL" sz="750" kern="0" cap="small" dirty="0"/>
          </a:p>
          <a:p>
            <a:pPr algn="ctr">
              <a:spcBef>
                <a:spcPct val="0"/>
              </a:spcBef>
              <a:defRPr/>
            </a:pPr>
            <a:r>
              <a:rPr lang="tr-TR" sz="750" dirty="0">
                <a:solidFill>
                  <a:schemeClr val="tx2">
                    <a:lumMod val="50000"/>
                  </a:schemeClr>
                </a:solidFill>
                <a:hlinkClick r:id="rId15"/>
              </a:rPr>
              <a:t>k.gungor</a:t>
            </a:r>
            <a:r>
              <a:rPr lang="en-IE" sz="750" dirty="0">
                <a:solidFill>
                  <a:schemeClr val="tx2">
                    <a:lumMod val="50000"/>
                  </a:schemeClr>
                </a:solidFill>
                <a:hlinkClick r:id="rId15"/>
              </a:rPr>
              <a:t>@idi.ie</a:t>
            </a:r>
            <a:endParaRPr lang="en-US" sz="750" kern="0" cap="small" dirty="0"/>
          </a:p>
        </p:txBody>
      </p:sp>
      <p:pic>
        <p:nvPicPr>
          <p:cNvPr id="4" name="Picture 3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472F1B61-B5B5-47AE-BB21-6CFB6FA6F25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54"/>
          <a:stretch/>
        </p:blipFill>
        <p:spPr>
          <a:xfrm>
            <a:off x="3337734" y="3889363"/>
            <a:ext cx="800100" cy="811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Prostokąt 11">
            <a:extLst>
              <a:ext uri="{FF2B5EF4-FFF2-40B4-BE49-F238E27FC236}">
                <a16:creationId xmlns:a16="http://schemas.microsoft.com/office/drawing/2014/main" id="{83FAC0D3-7C69-4766-9C0A-5634CF0710CF}"/>
              </a:ext>
            </a:extLst>
          </p:cNvPr>
          <p:cNvSpPr/>
          <p:nvPr/>
        </p:nvSpPr>
        <p:spPr>
          <a:xfrm>
            <a:off x="2869184" y="4722612"/>
            <a:ext cx="165531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750" b="1" kern="0" cap="small" dirty="0"/>
              <a:t>UYGAR BALTACI</a:t>
            </a:r>
            <a:endParaRPr lang="pl-PL" sz="750" b="1" kern="0" cap="small" dirty="0"/>
          </a:p>
          <a:p>
            <a:pPr algn="ctr">
              <a:spcBef>
                <a:spcPct val="0"/>
              </a:spcBef>
              <a:defRPr/>
            </a:pPr>
            <a:r>
              <a:rPr lang="tr-TR" sz="750" kern="0" cap="small" dirty="0"/>
              <a:t>PROJECT ADMINISTRATOR</a:t>
            </a:r>
            <a:endParaRPr lang="en-US" sz="750" kern="0" cap="small" dirty="0"/>
          </a:p>
          <a:p>
            <a:pPr algn="ctr">
              <a:spcBef>
                <a:spcPct val="0"/>
              </a:spcBef>
              <a:defRPr/>
            </a:pPr>
            <a:r>
              <a:rPr lang="tr-TR" sz="750" dirty="0">
                <a:solidFill>
                  <a:schemeClr val="tx2">
                    <a:lumMod val="50000"/>
                  </a:schemeClr>
                </a:solidFill>
                <a:hlinkClick r:id="rId14"/>
              </a:rPr>
              <a:t>u.baltaci</a:t>
            </a:r>
            <a:r>
              <a:rPr lang="en-IE" sz="750" dirty="0">
                <a:solidFill>
                  <a:schemeClr val="tx2">
                    <a:lumMod val="50000"/>
                  </a:schemeClr>
                </a:solidFill>
                <a:hlinkClick r:id="rId14"/>
              </a:rPr>
              <a:t>@idi.ie</a:t>
            </a:r>
            <a:endParaRPr lang="en-US" sz="750" kern="0" cap="small" dirty="0"/>
          </a:p>
        </p:txBody>
      </p:sp>
      <p:pic>
        <p:nvPicPr>
          <p:cNvPr id="19" name="Picture 18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546D6CAE-5DD6-49D6-AF66-60713DD8A625}"/>
              </a:ext>
            </a:extLst>
          </p:cNvPr>
          <p:cNvPicPr>
            <a:picLocks noChangeAspect="1"/>
          </p:cNvPicPr>
          <p:nvPr/>
        </p:nvPicPr>
        <p:blipFill>
          <a:blip r:embed="rId1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63" y="2432340"/>
            <a:ext cx="864683" cy="864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 descr="A picture containing person, person, black&#10;&#10;Description automatically generated">
            <a:extLst>
              <a:ext uri="{FF2B5EF4-FFF2-40B4-BE49-F238E27FC236}">
                <a16:creationId xmlns:a16="http://schemas.microsoft.com/office/drawing/2014/main" id="{2D787FFB-0578-4F9F-A8B0-6BEF120A27A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2"/>
          <a:stretch/>
        </p:blipFill>
        <p:spPr>
          <a:xfrm>
            <a:off x="5953089" y="2418922"/>
            <a:ext cx="797533" cy="899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C05E2892-21AF-4E28-8F8C-4AE41DCF7E5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5"/>
          <a:stretch/>
        </p:blipFill>
        <p:spPr>
          <a:xfrm>
            <a:off x="1490201" y="3882353"/>
            <a:ext cx="799555" cy="811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9980616B-6172-44B8-B037-771CE5D06C1D}"/>
              </a:ext>
            </a:extLst>
          </p:cNvPr>
          <p:cNvPicPr>
            <a:picLocks noChangeAspect="1"/>
          </p:cNvPicPr>
          <p:nvPr/>
        </p:nvPicPr>
        <p:blipFill>
          <a:blip r:embed="rId2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09" y="3863475"/>
            <a:ext cx="800100" cy="849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3D3500CC-E04E-4FE5-86FF-EB4912EBD6D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0"/>
          <a:stretch/>
        </p:blipFill>
        <p:spPr>
          <a:xfrm>
            <a:off x="1519543" y="980909"/>
            <a:ext cx="770213" cy="862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Prostokąt 11">
            <a:extLst>
              <a:ext uri="{FF2B5EF4-FFF2-40B4-BE49-F238E27FC236}">
                <a16:creationId xmlns:a16="http://schemas.microsoft.com/office/drawing/2014/main" id="{8113A287-DE0E-4A9A-A6FB-4FBBF595E41B}"/>
              </a:ext>
            </a:extLst>
          </p:cNvPr>
          <p:cNvSpPr/>
          <p:nvPr/>
        </p:nvSpPr>
        <p:spPr>
          <a:xfrm>
            <a:off x="1076993" y="1895364"/>
            <a:ext cx="165531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750" b="1" kern="0" cap="small" dirty="0"/>
              <a:t>KONRAD NIERUBIEC</a:t>
            </a:r>
          </a:p>
          <a:p>
            <a:pPr algn="ctr">
              <a:spcBef>
                <a:spcPct val="0"/>
              </a:spcBef>
              <a:defRPr/>
            </a:pPr>
            <a:r>
              <a:rPr lang="tr-TR" sz="750" kern="0" cap="small" dirty="0"/>
              <a:t>PROJECT DIRECTOR</a:t>
            </a:r>
            <a:endParaRPr lang="pl-PL" sz="750" kern="0" cap="small" dirty="0"/>
          </a:p>
          <a:p>
            <a:pPr algn="ctr">
              <a:spcBef>
                <a:spcPct val="0"/>
              </a:spcBef>
              <a:defRPr/>
            </a:pPr>
            <a:r>
              <a:rPr lang="tr-TR" sz="750" dirty="0">
                <a:solidFill>
                  <a:schemeClr val="tx2">
                    <a:lumMod val="50000"/>
                  </a:schemeClr>
                </a:solidFill>
                <a:hlinkClick r:id="rId9"/>
              </a:rPr>
              <a:t>k.nierubiec</a:t>
            </a:r>
            <a:r>
              <a:rPr lang="en-IE" sz="750" dirty="0">
                <a:solidFill>
                  <a:schemeClr val="tx2">
                    <a:lumMod val="50000"/>
                  </a:schemeClr>
                </a:solidFill>
                <a:hlinkClick r:id="rId9"/>
              </a:rPr>
              <a:t>@idi.ie</a:t>
            </a:r>
            <a:endParaRPr lang="en-US" sz="750" kern="0" cap="small" dirty="0"/>
          </a:p>
        </p:txBody>
      </p:sp>
      <p:sp>
        <p:nvSpPr>
          <p:cNvPr id="38" name="Prostokąt 11">
            <a:extLst>
              <a:ext uri="{FF2B5EF4-FFF2-40B4-BE49-F238E27FC236}">
                <a16:creationId xmlns:a16="http://schemas.microsoft.com/office/drawing/2014/main" id="{063C8BEE-B5A8-4508-91CB-C5E070622CF1}"/>
              </a:ext>
            </a:extLst>
          </p:cNvPr>
          <p:cNvSpPr/>
          <p:nvPr/>
        </p:nvSpPr>
        <p:spPr>
          <a:xfrm>
            <a:off x="5524386" y="3354765"/>
            <a:ext cx="165531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750" b="1" kern="0" cap="small" dirty="0"/>
              <a:t>NURKIZ YAPICI</a:t>
            </a:r>
            <a:endParaRPr lang="pl-PL" sz="750" b="1" kern="0" cap="small" dirty="0"/>
          </a:p>
          <a:p>
            <a:pPr algn="ctr">
              <a:spcBef>
                <a:spcPct val="0"/>
              </a:spcBef>
              <a:defRPr/>
            </a:pPr>
            <a:r>
              <a:rPr lang="tr-TR" sz="750" kern="0" cap="small" dirty="0"/>
              <a:t>PROJECT COORDINATOR</a:t>
            </a:r>
            <a:endParaRPr lang="en-US" sz="750" kern="0" cap="small" dirty="0"/>
          </a:p>
          <a:p>
            <a:pPr algn="ctr">
              <a:spcBef>
                <a:spcPct val="0"/>
              </a:spcBef>
              <a:defRPr/>
            </a:pPr>
            <a:r>
              <a:rPr lang="tr-TR" sz="750" dirty="0">
                <a:solidFill>
                  <a:schemeClr val="tx2">
                    <a:lumMod val="50000"/>
                  </a:schemeClr>
                </a:solidFill>
                <a:hlinkClick r:id="rId14"/>
              </a:rPr>
              <a:t>n.yapici</a:t>
            </a:r>
            <a:r>
              <a:rPr lang="en-IE" sz="750" dirty="0">
                <a:solidFill>
                  <a:schemeClr val="tx2">
                    <a:lumMod val="50000"/>
                  </a:schemeClr>
                </a:solidFill>
                <a:hlinkClick r:id="rId14"/>
              </a:rPr>
              <a:t>@idi.ie</a:t>
            </a:r>
            <a:endParaRPr lang="en-US" sz="750" kern="0" cap="small" dirty="0"/>
          </a:p>
        </p:txBody>
      </p:sp>
      <p:sp>
        <p:nvSpPr>
          <p:cNvPr id="41" name="Prostokąt 11">
            <a:extLst>
              <a:ext uri="{FF2B5EF4-FFF2-40B4-BE49-F238E27FC236}">
                <a16:creationId xmlns:a16="http://schemas.microsoft.com/office/drawing/2014/main" id="{ACEA669E-00C4-4490-A88D-EEC8E0417946}"/>
              </a:ext>
            </a:extLst>
          </p:cNvPr>
          <p:cNvSpPr/>
          <p:nvPr/>
        </p:nvSpPr>
        <p:spPr>
          <a:xfrm>
            <a:off x="1062320" y="4740327"/>
            <a:ext cx="165531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750" b="1" kern="0" cap="small" dirty="0"/>
              <a:t>TUĞÇE ERYILMAZ</a:t>
            </a:r>
            <a:endParaRPr lang="pl-PL" sz="750" b="1" kern="0" cap="small" dirty="0"/>
          </a:p>
          <a:p>
            <a:pPr algn="ctr">
              <a:spcBef>
                <a:spcPct val="0"/>
              </a:spcBef>
              <a:defRPr/>
            </a:pPr>
            <a:r>
              <a:rPr lang="tr-TR" sz="750" kern="0" cap="small" dirty="0"/>
              <a:t>PROJECT OFFICER</a:t>
            </a:r>
            <a:endParaRPr lang="en-US" sz="750" kern="0" cap="small" dirty="0"/>
          </a:p>
          <a:p>
            <a:pPr algn="ctr">
              <a:spcBef>
                <a:spcPct val="0"/>
              </a:spcBef>
              <a:defRPr/>
            </a:pPr>
            <a:r>
              <a:rPr lang="tr-TR" sz="750" dirty="0">
                <a:solidFill>
                  <a:schemeClr val="tx2">
                    <a:lumMod val="50000"/>
                  </a:schemeClr>
                </a:solidFill>
                <a:hlinkClick r:id="rId14"/>
              </a:rPr>
              <a:t>t.eryilmaz</a:t>
            </a:r>
            <a:r>
              <a:rPr lang="en-IE" sz="750" dirty="0">
                <a:solidFill>
                  <a:schemeClr val="tx2">
                    <a:lumMod val="50000"/>
                  </a:schemeClr>
                </a:solidFill>
                <a:hlinkClick r:id="rId14"/>
              </a:rPr>
              <a:t>@idi.ie</a:t>
            </a:r>
            <a:endParaRPr lang="en-US" sz="750" kern="0" cap="small" dirty="0"/>
          </a:p>
        </p:txBody>
      </p:sp>
      <p:sp>
        <p:nvSpPr>
          <p:cNvPr id="42" name="Prostokąt 11">
            <a:extLst>
              <a:ext uri="{FF2B5EF4-FFF2-40B4-BE49-F238E27FC236}">
                <a16:creationId xmlns:a16="http://schemas.microsoft.com/office/drawing/2014/main" id="{1685D51B-05A8-4CB2-978E-AF5AEB82EB59}"/>
              </a:ext>
            </a:extLst>
          </p:cNvPr>
          <p:cNvSpPr/>
          <p:nvPr/>
        </p:nvSpPr>
        <p:spPr>
          <a:xfrm>
            <a:off x="6514302" y="4740327"/>
            <a:ext cx="165531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750" b="1" kern="0" cap="small" dirty="0"/>
              <a:t>SELİN DOĞRUSÖZ</a:t>
            </a:r>
            <a:endParaRPr lang="pl-PL" sz="750" b="1" kern="0" cap="small" dirty="0"/>
          </a:p>
          <a:p>
            <a:pPr algn="ctr">
              <a:spcBef>
                <a:spcPct val="0"/>
              </a:spcBef>
              <a:defRPr/>
            </a:pPr>
            <a:r>
              <a:rPr lang="tr-TR" sz="750" kern="0" cap="small" dirty="0"/>
              <a:t>PROJECT AND EVENT ASSISTANT</a:t>
            </a:r>
            <a:endParaRPr lang="en-US" sz="750" kern="0" cap="small" dirty="0"/>
          </a:p>
          <a:p>
            <a:pPr algn="ctr">
              <a:spcBef>
                <a:spcPct val="0"/>
              </a:spcBef>
              <a:defRPr/>
            </a:pPr>
            <a:r>
              <a:rPr lang="en-IE" sz="750" dirty="0" err="1">
                <a:solidFill>
                  <a:schemeClr val="tx2">
                    <a:lumMod val="50000"/>
                  </a:schemeClr>
                </a:solidFill>
                <a:hlinkClick r:id="rId14"/>
              </a:rPr>
              <a:t>s.d</a:t>
            </a:r>
            <a:r>
              <a:rPr lang="tr-TR" sz="750" dirty="0">
                <a:solidFill>
                  <a:schemeClr val="tx2">
                    <a:lumMod val="50000"/>
                  </a:schemeClr>
                </a:solidFill>
                <a:hlinkClick r:id="rId14"/>
              </a:rPr>
              <a:t>ogrusoz</a:t>
            </a:r>
            <a:r>
              <a:rPr lang="en-IE" sz="750" dirty="0">
                <a:solidFill>
                  <a:schemeClr val="tx2">
                    <a:lumMod val="50000"/>
                  </a:schemeClr>
                </a:solidFill>
                <a:hlinkClick r:id="rId14"/>
              </a:rPr>
              <a:t>@idi.ie</a:t>
            </a:r>
            <a:endParaRPr lang="en-US" sz="750" kern="0" cap="small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2FF98357-DE75-4542-8D8C-D473F700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41" y="288666"/>
            <a:ext cx="8254999" cy="63080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The whole Team</a:t>
            </a:r>
            <a:endParaRPr lang="en-US" sz="3333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DEB7-8635-3E4B-9DB5-3281C9749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Horizon Europe and Accelerator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45739-533F-2F49-AF41-7E32223D4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032" y="1258888"/>
            <a:ext cx="7119938" cy="3626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Our approach to helping SMEs ahead of each cut-off date</a:t>
            </a:r>
          </a:p>
          <a:p>
            <a:r>
              <a:rPr lang="en-GB" b="1" dirty="0"/>
              <a:t>Webinar</a:t>
            </a:r>
          </a:p>
          <a:p>
            <a:pPr lvl="1"/>
            <a:r>
              <a:rPr lang="en-GB" dirty="0"/>
              <a:t>General Advice on HE</a:t>
            </a:r>
          </a:p>
          <a:p>
            <a:r>
              <a:rPr lang="en-GB" b="1" dirty="0"/>
              <a:t>Project Writing Training Event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Accelerator Short Application</a:t>
            </a:r>
          </a:p>
          <a:p>
            <a:r>
              <a:rPr lang="en-GB" b="1" dirty="0"/>
              <a:t>Project Writing Training Event</a:t>
            </a:r>
          </a:p>
          <a:p>
            <a:pPr lvl="1"/>
            <a:r>
              <a:rPr lang="en-GB" dirty="0"/>
              <a:t>Accelerator Full Application</a:t>
            </a:r>
          </a:p>
          <a:p>
            <a:r>
              <a:rPr lang="en-GB" b="1" dirty="0">
                <a:solidFill>
                  <a:srgbClr val="C00000"/>
                </a:solidFill>
              </a:rPr>
              <a:t>Project Writing Camp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Dealing with final Q&amp;As on proposals ahead of submission</a:t>
            </a:r>
            <a:r>
              <a:rPr lang="en-GB" b="1" dirty="0">
                <a:solidFill>
                  <a:srgbClr val="C00000"/>
                </a:solidFill>
              </a:rPr>
              <a:t> </a:t>
            </a:r>
          </a:p>
          <a:p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12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odysseas\Downloads\63193737_s.jpg">
            <a:extLst>
              <a:ext uri="{FF2B5EF4-FFF2-40B4-BE49-F238E27FC236}">
                <a16:creationId xmlns:a16="http://schemas.microsoft.com/office/drawing/2014/main" id="{1C27ABC2-D889-B941-BC1E-9DFA4681A0D7}"/>
              </a:ext>
            </a:extLst>
          </p:cNvPr>
          <p:cNvPicPr/>
          <p:nvPr/>
        </p:nvPicPr>
        <p:blipFill rotWithShape="1">
          <a:blip r:embed="rId3" cstate="screen">
            <a:alphaModFix amt="3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42" r="2142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93D13-3D8F-2947-891B-D752A171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87" y="258091"/>
            <a:ext cx="7119938" cy="8040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Project activities …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7A7D0896-061E-6141-91F8-F682B2AB5B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99" y="1165497"/>
            <a:ext cx="1622582" cy="1367756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1668AAB8-FFFF-AA4B-9603-B603838BCA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979" y="3789612"/>
            <a:ext cx="1402773" cy="1204676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20F81BF0-581E-F74D-93B1-61A85CB0CDF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9890" y="1517922"/>
            <a:ext cx="1402773" cy="1204676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3AF559C-3466-2E4F-A87B-9D4F0BCDA2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642" y="3672880"/>
            <a:ext cx="1424305" cy="12046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14C332D-1A29-CB4E-8E46-8459AFD677B6}"/>
              </a:ext>
            </a:extLst>
          </p:cNvPr>
          <p:cNvSpPr txBox="1"/>
          <p:nvPr/>
        </p:nvSpPr>
        <p:spPr>
          <a:xfrm>
            <a:off x="2191784" y="1060722"/>
            <a:ext cx="2244203" cy="2298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3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Training Events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Introductory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Focus Groups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IPR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Access to Risk Finance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Webinars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Lobbying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Project Writing Camps</a:t>
            </a:r>
          </a:p>
          <a:p>
            <a:endParaRPr lang="en-US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454A53-6D19-5848-97B0-483FA471FA61}"/>
              </a:ext>
            </a:extLst>
          </p:cNvPr>
          <p:cNvSpPr txBox="1"/>
          <p:nvPr/>
        </p:nvSpPr>
        <p:spPr>
          <a:xfrm>
            <a:off x="2227724" y="3341937"/>
            <a:ext cx="2244203" cy="2067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3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Networking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Brokerage Events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International Study Visits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Award Ceremonies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Conferences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 Days</a:t>
            </a:r>
          </a:p>
          <a:p>
            <a:endParaRPr lang="en-US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B3A254-A47C-C34C-A203-8EAF9A503A50}"/>
              </a:ext>
            </a:extLst>
          </p:cNvPr>
          <p:cNvSpPr txBox="1"/>
          <p:nvPr/>
        </p:nvSpPr>
        <p:spPr>
          <a:xfrm>
            <a:off x="6087949" y="3408612"/>
            <a:ext cx="2244203" cy="137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3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Tools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Website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Helpdesk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Training Guides</a:t>
            </a:r>
          </a:p>
          <a:p>
            <a:endParaRPr lang="en-US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9AE358-3A5E-C742-845A-CB608161567E}"/>
              </a:ext>
            </a:extLst>
          </p:cNvPr>
          <p:cNvSpPr txBox="1"/>
          <p:nvPr/>
        </p:nvSpPr>
        <p:spPr>
          <a:xfrm>
            <a:off x="5775630" y="1060722"/>
            <a:ext cx="2244203" cy="1836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3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SME Support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1-to-1 Support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Project Writing Training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Pitching Workshop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Feasibility Reports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Investment Readiness</a:t>
            </a:r>
          </a:p>
          <a:p>
            <a:endParaRPr lang="en-US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73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93D13-3D8F-2947-891B-D752A171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87" y="258091"/>
            <a:ext cx="7119938" cy="8040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Our Online Presence</a:t>
            </a:r>
          </a:p>
        </p:txBody>
      </p:sp>
      <p:pic>
        <p:nvPicPr>
          <p:cNvPr id="6" name="Picture 5" descr="A picture containing text, screenshot, person&#10;&#10;Description automatically generated">
            <a:extLst>
              <a:ext uri="{FF2B5EF4-FFF2-40B4-BE49-F238E27FC236}">
                <a16:creationId xmlns:a16="http://schemas.microsoft.com/office/drawing/2014/main" id="{8C523FEE-7236-D348-BBBA-34B169BFF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79" y="1062182"/>
            <a:ext cx="4417314" cy="2638961"/>
          </a:xfrm>
          <a:prstGeom prst="rect">
            <a:avLst/>
          </a:prstGeom>
        </p:spPr>
      </p:pic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70BC487-F353-A248-95D7-A7EEF4E63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850" y="1730654"/>
            <a:ext cx="5533635" cy="3288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6206A4-AF5C-6A40-B075-36F734B76485}"/>
              </a:ext>
            </a:extLst>
          </p:cNvPr>
          <p:cNvSpPr txBox="1"/>
          <p:nvPr/>
        </p:nvSpPr>
        <p:spPr>
          <a:xfrm>
            <a:off x="4701493" y="1439287"/>
            <a:ext cx="235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200" dirty="0">
                <a:hlinkClick r:id="rId5"/>
              </a:rPr>
              <a:t>Http://helpdesk.turkeyinh2020.eu</a:t>
            </a:r>
            <a:r>
              <a:rPr lang="en-GR" sz="12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0E1A93-B48E-6E4D-BE38-47DFD4C3BE27}"/>
              </a:ext>
            </a:extLst>
          </p:cNvPr>
          <p:cNvSpPr/>
          <p:nvPr/>
        </p:nvSpPr>
        <p:spPr>
          <a:xfrm>
            <a:off x="468085" y="459490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R" sz="1200" dirty="0">
                <a:hlinkClick r:id="rId6"/>
              </a:rPr>
              <a:t>https://www.youtube.com/c/TurkeyinH2020II/</a:t>
            </a:r>
            <a:r>
              <a:rPr lang="en-G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313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DEB7-8635-3E4B-9DB5-3281C974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00655"/>
            <a:ext cx="8254999" cy="105323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What we will cover</a:t>
            </a:r>
            <a:br>
              <a:rPr lang="en-US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</a:br>
            <a:r>
              <a:rPr lang="en-US" sz="2000" dirty="0">
                <a:latin typeface="Century Gothic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EIC Accelerator</a:t>
            </a:r>
            <a:endParaRPr lang="en-US" sz="3333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509CD-47CE-D84E-A80B-6539FAF74106}"/>
              </a:ext>
            </a:extLst>
          </p:cNvPr>
          <p:cNvSpPr txBox="1"/>
          <p:nvPr/>
        </p:nvSpPr>
        <p:spPr>
          <a:xfrm>
            <a:off x="2218336" y="2036164"/>
            <a:ext cx="184731" cy="29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sz="132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CDA954-93E2-0343-AF5B-DFBAE1A67AC3}"/>
              </a:ext>
            </a:extLst>
          </p:cNvPr>
          <p:cNvSpPr/>
          <p:nvPr/>
        </p:nvSpPr>
        <p:spPr>
          <a:xfrm>
            <a:off x="1497446" y="3011668"/>
            <a:ext cx="6438239" cy="201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11111"/>
                </a:solidFill>
                <a:latin typeface="-apple-system"/>
              </a:rPr>
              <a:t>An overview of EIC Accelerator &amp; Horizon Europe Policies</a:t>
            </a:r>
          </a:p>
          <a:p>
            <a:pPr marL="184150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11111"/>
                </a:solidFill>
                <a:latin typeface="-apple-system"/>
              </a:rPr>
              <a:t>Insights from Successful applicants</a:t>
            </a:r>
          </a:p>
          <a:p>
            <a:pPr marL="184150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11111"/>
                </a:solidFill>
                <a:latin typeface="-apple-system"/>
              </a:rPr>
              <a:t>A detailed walk through of the new EIC application process</a:t>
            </a:r>
          </a:p>
          <a:p>
            <a:pPr marL="184150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11111"/>
                </a:solidFill>
                <a:latin typeface="-apple-system"/>
              </a:rPr>
              <a:t>An interpretation of the proposal &amp; its evaluation</a:t>
            </a:r>
          </a:p>
          <a:p>
            <a:pPr marL="184150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11111"/>
                </a:solidFill>
                <a:latin typeface="-apple-system"/>
              </a:rPr>
              <a:t>The evaluators point of view: how to convince the jury panel</a:t>
            </a:r>
            <a:endParaRPr lang="en-GB" sz="1700" b="0" i="0" u="none" strike="noStrike" dirty="0">
              <a:solidFill>
                <a:srgbClr val="111111"/>
              </a:solidFill>
              <a:effectLst/>
              <a:latin typeface="-apple-system"/>
            </a:endParaRPr>
          </a:p>
        </p:txBody>
      </p:sp>
      <p:pic>
        <p:nvPicPr>
          <p:cNvPr id="8" name="3 Resim" descr="Banner_1 EIC.jpg">
            <a:extLst>
              <a:ext uri="{FF2B5EF4-FFF2-40B4-BE49-F238E27FC236}">
                <a16:creationId xmlns:a16="http://schemas.microsoft.com/office/drawing/2014/main" id="{FC459AB8-9ABA-EC4A-B27E-9ABE2FBB9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959" b="17158"/>
          <a:stretch/>
        </p:blipFill>
        <p:spPr>
          <a:xfrm>
            <a:off x="-1" y="1127583"/>
            <a:ext cx="9144000" cy="1729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D08EDF-E670-1A48-9368-79E11C640ECA}"/>
              </a:ext>
            </a:extLst>
          </p:cNvPr>
          <p:cNvSpPr txBox="1"/>
          <p:nvPr/>
        </p:nvSpPr>
        <p:spPr>
          <a:xfrm>
            <a:off x="453302" y="2458254"/>
            <a:ext cx="1972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+mj-lt"/>
              </a:rPr>
              <a:t>N</a:t>
            </a:r>
            <a:r>
              <a:rPr lang="en-GR" sz="1400" dirty="0">
                <a:solidFill>
                  <a:schemeClr val="bg1"/>
                </a:solidFill>
                <a:latin typeface="+mj-lt"/>
              </a:rPr>
              <a:t>ext Cut-off: 6 Oct 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E9F34-E280-F348-84B6-7EE584976A06}"/>
              </a:ext>
            </a:extLst>
          </p:cNvPr>
          <p:cNvSpPr/>
          <p:nvPr/>
        </p:nvSpPr>
        <p:spPr>
          <a:xfrm>
            <a:off x="0" y="1357536"/>
            <a:ext cx="381000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>
                <a:ln w="0">
                  <a:noFill/>
                </a:ln>
                <a:solidFill>
                  <a:schemeClr val="bg1"/>
                </a:solidFill>
              </a:rPr>
              <a:t>Strategic Digital and Health Technologies</a:t>
            </a:r>
          </a:p>
          <a:p>
            <a:pPr marL="285750" indent="-285750">
              <a:buFontTx/>
              <a:buChar char="-"/>
            </a:pPr>
            <a:r>
              <a:rPr lang="en-GB" dirty="0">
                <a:ln w="0">
                  <a:noFill/>
                </a:ln>
                <a:solidFill>
                  <a:schemeClr val="bg1"/>
                </a:solidFill>
              </a:rPr>
              <a:t>Green Deal innovations for the Economic Recovery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A6EDE3-DFFF-2F4E-9DF5-F0B4239DA955}"/>
              </a:ext>
            </a:extLst>
          </p:cNvPr>
          <p:cNvSpPr txBox="1"/>
          <p:nvPr/>
        </p:nvSpPr>
        <p:spPr>
          <a:xfrm>
            <a:off x="1732786" y="2780124"/>
            <a:ext cx="21451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rgbClr val="FFC000"/>
                </a:solidFill>
              </a:rPr>
              <a:t>Identified areas of strategic relevance</a:t>
            </a:r>
          </a:p>
        </p:txBody>
      </p:sp>
    </p:spTree>
    <p:extLst>
      <p:ext uri="{BB962C8B-B14F-4D97-AF65-F5344CB8AC3E}">
        <p14:creationId xmlns:p14="http://schemas.microsoft.com/office/powerpoint/2010/main" val="27094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24"/>
    </mc:Choice>
    <mc:Fallback xmlns="">
      <p:transition spd="slow" advTm="10902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6701CA41-1A94-4F12-A1DF-86627176121D}"/>
              </a:ext>
            </a:extLst>
          </p:cNvPr>
          <p:cNvSpPr txBox="1"/>
          <p:nvPr/>
        </p:nvSpPr>
        <p:spPr>
          <a:xfrm>
            <a:off x="731479" y="585822"/>
            <a:ext cx="7783871" cy="561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defRPr sz="330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Calibri"/>
              </a:defRPr>
            </a:lvl1pPr>
          </a:lstStyle>
          <a:p>
            <a:r>
              <a:rPr lang="en-US" sz="2800" dirty="0"/>
              <a:t>Strategic Digital and Health Tech</a:t>
            </a:r>
            <a:r>
              <a:rPr lang="tr-TR" sz="2800" dirty="0" err="1"/>
              <a:t>nologies</a:t>
            </a:r>
            <a:endParaRPr lang="tr-TR" sz="2800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75BF5DE-6A9D-4D21-9768-69C3DBAEB3CA}"/>
              </a:ext>
            </a:extLst>
          </p:cNvPr>
          <p:cNvSpPr txBox="1"/>
          <p:nvPr/>
        </p:nvSpPr>
        <p:spPr>
          <a:xfrm>
            <a:off x="1163605" y="3635887"/>
            <a:ext cx="7410366" cy="118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spcAft>
                <a:spcPts val="500"/>
              </a:spcAft>
            </a:pPr>
            <a:r>
              <a:rPr lang="tr-TR" sz="1667" b="1" u="sng" dirty="0" err="1">
                <a:solidFill>
                  <a:srgbClr val="000000"/>
                </a:solidFill>
                <a:latin typeface="+mj-lt"/>
              </a:rPr>
              <a:t>Additional</a:t>
            </a:r>
            <a:r>
              <a:rPr lang="tr-TR" sz="1667" b="1" u="sng" dirty="0">
                <a:solidFill>
                  <a:srgbClr val="000000"/>
                </a:solidFill>
                <a:latin typeface="+mj-lt"/>
              </a:rPr>
              <a:t> Evaluation </a:t>
            </a:r>
            <a:r>
              <a:rPr lang="tr-TR" sz="1667" b="1" u="sng" dirty="0" err="1">
                <a:solidFill>
                  <a:srgbClr val="000000"/>
                </a:solidFill>
                <a:latin typeface="+mj-lt"/>
              </a:rPr>
              <a:t>Criterion</a:t>
            </a:r>
            <a:r>
              <a:rPr lang="tr-TR" sz="1667" b="1" u="sng" dirty="0">
                <a:solidFill>
                  <a:srgbClr val="000000"/>
                </a:solidFill>
                <a:latin typeface="+mj-lt"/>
              </a:rPr>
              <a:t>:</a:t>
            </a:r>
            <a:r>
              <a:rPr lang="tr-TR" sz="166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67" dirty="0">
                <a:solidFill>
                  <a:srgbClr val="000000"/>
                </a:solidFill>
                <a:latin typeface="+mj-lt"/>
              </a:rPr>
              <a:t>Does the</a:t>
            </a:r>
            <a:r>
              <a:rPr lang="tr-TR" sz="166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67" dirty="0">
                <a:solidFill>
                  <a:srgbClr val="000000"/>
                </a:solidFill>
                <a:latin typeface="+mj-lt"/>
              </a:rPr>
              <a:t>innovation have the potential to be a strategically important</a:t>
            </a:r>
            <a:r>
              <a:rPr lang="tr-TR" sz="166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67" dirty="0">
                <a:solidFill>
                  <a:srgbClr val="000000"/>
                </a:solidFill>
                <a:latin typeface="+mj-lt"/>
              </a:rPr>
              <a:t>technology for Europe, in terms of welfare of citizens or relevance</a:t>
            </a:r>
            <a:r>
              <a:rPr lang="tr-TR" sz="166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67" dirty="0">
                <a:solidFill>
                  <a:srgbClr val="000000"/>
                </a:solidFill>
                <a:latin typeface="+mj-lt"/>
              </a:rPr>
              <a:t>to economic development?</a:t>
            </a:r>
            <a:endParaRPr lang="tr-TR" sz="1667" dirty="0">
              <a:latin typeface="+mj-lt"/>
            </a:endParaRPr>
          </a:p>
          <a:p>
            <a:pPr fontAlgn="t">
              <a:spcAft>
                <a:spcPts val="500"/>
              </a:spcAft>
            </a:pPr>
            <a:r>
              <a:rPr lang="tr-TR" sz="1667" dirty="0">
                <a:solidFill>
                  <a:srgbClr val="000000"/>
                </a:solidFill>
                <a:latin typeface="+mj-lt"/>
              </a:rPr>
              <a:t>P</a:t>
            </a:r>
            <a:r>
              <a:rPr lang="en-US" sz="1667" dirty="0" err="1">
                <a:solidFill>
                  <a:srgbClr val="000000"/>
                </a:solidFill>
                <a:latin typeface="+mj-lt"/>
              </a:rPr>
              <a:t>roposal</a:t>
            </a:r>
            <a:r>
              <a:rPr lang="tr-TR" sz="1667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US" sz="1667" dirty="0">
                <a:solidFill>
                  <a:srgbClr val="000000"/>
                </a:solidFill>
                <a:latin typeface="+mj-lt"/>
              </a:rPr>
              <a:t> must describe this impact in relation to </a:t>
            </a:r>
            <a:r>
              <a:rPr lang="tr-TR" sz="1667" dirty="0" err="1">
                <a:solidFill>
                  <a:srgbClr val="000000"/>
                </a:solidFill>
                <a:latin typeface="+mj-lt"/>
              </a:rPr>
              <a:t>above</a:t>
            </a:r>
            <a:r>
              <a:rPr lang="tr-TR" sz="1667" dirty="0">
                <a:solidFill>
                  <a:srgbClr val="000000"/>
                </a:solidFill>
                <a:latin typeface="+mj-lt"/>
              </a:rPr>
              <a:t> </a:t>
            </a:r>
            <a:r>
              <a:rPr lang="tr-TR" sz="1667" dirty="0" err="1">
                <a:solidFill>
                  <a:srgbClr val="000000"/>
                </a:solidFill>
                <a:latin typeface="+mj-lt"/>
              </a:rPr>
              <a:t>strategic</a:t>
            </a:r>
            <a:r>
              <a:rPr lang="tr-TR" sz="1667" dirty="0">
                <a:solidFill>
                  <a:srgbClr val="000000"/>
                </a:solidFill>
                <a:latin typeface="+mj-lt"/>
              </a:rPr>
              <a:t> </a:t>
            </a:r>
            <a:r>
              <a:rPr lang="tr-TR" sz="1667" dirty="0" err="1">
                <a:solidFill>
                  <a:srgbClr val="000000"/>
                </a:solidFill>
                <a:latin typeface="+mj-lt"/>
              </a:rPr>
              <a:t>technology</a:t>
            </a:r>
            <a:r>
              <a:rPr lang="tr-TR" sz="166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67" dirty="0">
                <a:solidFill>
                  <a:srgbClr val="000000"/>
                </a:solidFill>
                <a:latin typeface="+mj-lt"/>
              </a:rPr>
              <a:t>areas</a:t>
            </a:r>
            <a:r>
              <a:rPr lang="tr-TR" sz="1667" dirty="0">
                <a:solidFill>
                  <a:srgbClr val="000000"/>
                </a:solidFill>
                <a:latin typeface="+mj-lt"/>
              </a:rPr>
              <a:t>.</a:t>
            </a:r>
            <a:endParaRPr lang="en-US" sz="1667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2E6BAD3-566D-4FB2-A4F5-BD7B488914A8}"/>
              </a:ext>
            </a:extLst>
          </p:cNvPr>
          <p:cNvSpPr txBox="1"/>
          <p:nvPr/>
        </p:nvSpPr>
        <p:spPr>
          <a:xfrm>
            <a:off x="680063" y="1176411"/>
            <a:ext cx="2606150" cy="2169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Digital</a:t>
            </a:r>
            <a:r>
              <a:rPr lang="tr-TR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Tech</a:t>
            </a:r>
            <a:endParaRPr lang="tr-TR" sz="1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90492" indent="-190492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computing </a:t>
            </a: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492" indent="-190492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dge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computing</a:t>
            </a: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492" indent="-190492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uantum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 </a:t>
            </a: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492" indent="-190492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ybersecurity</a:t>
            </a: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492" indent="-190492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492" indent="-190492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lockchain</a:t>
            </a: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492" indent="-190492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oud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90492" indent="-190492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nternet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EE6844E-53FC-4882-B477-AC3FB33FA6C9}"/>
              </a:ext>
            </a:extLst>
          </p:cNvPr>
          <p:cNvSpPr txBox="1"/>
          <p:nvPr/>
        </p:nvSpPr>
        <p:spPr>
          <a:xfrm>
            <a:off x="3467738" y="1187094"/>
            <a:ext cx="2606150" cy="2169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Health</a:t>
            </a:r>
            <a:r>
              <a:rPr lang="tr-TR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Tech</a:t>
            </a:r>
            <a:endParaRPr lang="tr-TR" sz="1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90492" indent="-190492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AI-driven tools for early diagnosis</a:t>
            </a: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492" indent="-190492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oint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-of-care diagnostics</a:t>
            </a: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492" indent="-190492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 and gene therapy approaches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90492" indent="-190492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iomarkers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90492" indent="-190492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ioprocessing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4.0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90492" indent="-190492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ealthcare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intelligence services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90492" indent="-190492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-health solutions </a:t>
            </a: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492" indent="-190492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7A7C-F8AF-4C00-B8B9-AAED9BD8A2F4}"/>
              </a:ext>
            </a:extLst>
          </p:cNvPr>
          <p:cNvSpPr txBox="1"/>
          <p:nvPr/>
        </p:nvSpPr>
        <p:spPr>
          <a:xfrm>
            <a:off x="6255413" y="1187094"/>
            <a:ext cx="2224788" cy="2182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tr-TR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Distribution of </a:t>
            </a:r>
            <a:r>
              <a:rPr lang="tr-TR" sz="1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Interviewees</a:t>
            </a:r>
            <a:r>
              <a:rPr lang="tr-TR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by</a:t>
            </a:r>
            <a:r>
              <a:rPr lang="tr-TR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Technology</a:t>
            </a:r>
            <a:r>
              <a:rPr lang="tr-TR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areas</a:t>
            </a: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40+% of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Jury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Interviewees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will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be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selected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among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those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targeting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Digital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Tech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areas</a:t>
            </a: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40+% of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Jury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Interviewees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will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be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selected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among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those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targeting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Health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Tech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areas</a:t>
            </a: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tr-TR" sz="667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9AE0DEF5-43E7-4627-AF58-4FB0D564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4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6701CA41-1A94-4F12-A1DF-86627176121D}"/>
              </a:ext>
            </a:extLst>
          </p:cNvPr>
          <p:cNvSpPr txBox="1"/>
          <p:nvPr/>
        </p:nvSpPr>
        <p:spPr>
          <a:xfrm>
            <a:off x="444500" y="358090"/>
            <a:ext cx="8255000" cy="867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defRPr sz="280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Calibri"/>
              </a:defRPr>
            </a:lvl1pPr>
          </a:lstStyle>
          <a:p>
            <a:r>
              <a:rPr lang="en-US" sz="2400" dirty="0"/>
              <a:t>Green Deal Innovations for the Economic Recovery</a:t>
            </a:r>
            <a:endParaRPr lang="tr-TR" sz="2400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58055C1-4EE5-4208-9C25-6F20F1B513E9}"/>
              </a:ext>
            </a:extLst>
          </p:cNvPr>
          <p:cNvSpPr txBox="1"/>
          <p:nvPr/>
        </p:nvSpPr>
        <p:spPr>
          <a:xfrm>
            <a:off x="1194511" y="3850567"/>
            <a:ext cx="6754978" cy="118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tr-TR" sz="1667" b="1" u="sng" dirty="0" err="1">
                <a:latin typeface="+mj-lt"/>
              </a:rPr>
              <a:t>Additional</a:t>
            </a:r>
            <a:r>
              <a:rPr lang="tr-TR" sz="1667" b="1" u="sng" dirty="0">
                <a:latin typeface="+mj-lt"/>
              </a:rPr>
              <a:t> Evaluation </a:t>
            </a:r>
            <a:r>
              <a:rPr lang="tr-TR" sz="1667" b="1" u="sng" dirty="0" err="1">
                <a:latin typeface="+mj-lt"/>
              </a:rPr>
              <a:t>Criterion</a:t>
            </a:r>
            <a:r>
              <a:rPr lang="tr-TR" sz="1667" b="1" u="sng" dirty="0">
                <a:latin typeface="+mj-lt"/>
              </a:rPr>
              <a:t>: </a:t>
            </a:r>
            <a:r>
              <a:rPr lang="en-US" sz="1667" dirty="0">
                <a:latin typeface="+mj-lt"/>
              </a:rPr>
              <a:t>Does the innovation have the potential to make a</a:t>
            </a:r>
            <a:r>
              <a:rPr lang="tr-TR" sz="1667" dirty="0">
                <a:latin typeface="+mj-lt"/>
              </a:rPr>
              <a:t> </a:t>
            </a:r>
            <a:r>
              <a:rPr lang="en-US" sz="1667" dirty="0">
                <a:latin typeface="+mj-lt"/>
              </a:rPr>
              <a:t>significant impact on at least one of the Green Deal goals?</a:t>
            </a:r>
          </a:p>
          <a:p>
            <a:pPr>
              <a:spcAft>
                <a:spcPts val="500"/>
              </a:spcAft>
            </a:pPr>
            <a:r>
              <a:rPr lang="tr-TR" sz="1667" dirty="0">
                <a:latin typeface="+mj-lt"/>
              </a:rPr>
              <a:t>P</a:t>
            </a:r>
            <a:r>
              <a:rPr lang="en-US" sz="1667" dirty="0" err="1">
                <a:latin typeface="+mj-lt"/>
              </a:rPr>
              <a:t>roposal</a:t>
            </a:r>
            <a:r>
              <a:rPr lang="tr-TR" sz="1667" dirty="0">
                <a:latin typeface="+mj-lt"/>
              </a:rPr>
              <a:t>s</a:t>
            </a:r>
            <a:r>
              <a:rPr lang="en-US" sz="1667" dirty="0">
                <a:latin typeface="+mj-lt"/>
              </a:rPr>
              <a:t> must quantitative</a:t>
            </a:r>
            <a:r>
              <a:rPr lang="tr-TR" sz="1667" dirty="0" err="1">
                <a:latin typeface="+mj-lt"/>
              </a:rPr>
              <a:t>ly</a:t>
            </a:r>
            <a:r>
              <a:rPr lang="en-US" sz="1667" dirty="0">
                <a:latin typeface="+mj-lt"/>
              </a:rPr>
              <a:t> describe this impact in relation to the Green</a:t>
            </a:r>
            <a:r>
              <a:rPr lang="tr-TR" sz="1667" dirty="0">
                <a:latin typeface="+mj-lt"/>
              </a:rPr>
              <a:t> </a:t>
            </a:r>
            <a:r>
              <a:rPr lang="en-US" sz="1667" dirty="0">
                <a:latin typeface="+mj-lt"/>
              </a:rPr>
              <a:t>Deal goals, such as reduction or avoidance of</a:t>
            </a:r>
            <a:r>
              <a:rPr lang="tr-TR" sz="1667" dirty="0">
                <a:latin typeface="+mj-lt"/>
              </a:rPr>
              <a:t> </a:t>
            </a:r>
            <a:r>
              <a:rPr lang="en-US" sz="1667" dirty="0">
                <a:latin typeface="+mj-lt"/>
              </a:rPr>
              <a:t>GHG emissions.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7D845B3-5275-4F7D-BD05-A40D489D1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58" y="1226020"/>
            <a:ext cx="5160729" cy="2535007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06A1ED6-70DC-45EC-AAFB-05CA5B7CB3CD}"/>
              </a:ext>
            </a:extLst>
          </p:cNvPr>
          <p:cNvSpPr txBox="1"/>
          <p:nvPr/>
        </p:nvSpPr>
        <p:spPr>
          <a:xfrm>
            <a:off x="5892608" y="1226020"/>
            <a:ext cx="2621935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Priority</a:t>
            </a:r>
            <a:r>
              <a:rPr lang="tr-TR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Areas</a:t>
            </a:r>
            <a:endParaRPr lang="tr-TR" sz="1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tr-TR" sz="1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0919" indent="-220919">
              <a:lnSpc>
                <a:spcPct val="150000"/>
              </a:lnSpc>
              <a:buAutoNum type="arabicParenBoth"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Renewable energy</a:t>
            </a: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0919" indent="-220919">
              <a:lnSpc>
                <a:spcPct val="150000"/>
              </a:lnSpc>
              <a:buAutoNum type="arabicParenBoth"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Deep Renovation of buildings</a:t>
            </a: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0919" indent="-220919">
              <a:lnSpc>
                <a:spcPct val="150000"/>
              </a:lnSpc>
              <a:buAutoNum type="arabicParenBoth"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Low carbon industries</a:t>
            </a: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0919" indent="-220919">
              <a:lnSpc>
                <a:spcPct val="150000"/>
              </a:lnSpc>
              <a:buAutoNum type="arabicParenBoth"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Batteries and energy storage systems</a:t>
            </a: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0919" indent="-220919">
              <a:lnSpc>
                <a:spcPct val="150000"/>
              </a:lnSpc>
              <a:buAutoNum type="arabicParenBoth"/>
            </a:pP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0919" indent="-220919">
              <a:lnSpc>
                <a:spcPct val="150000"/>
              </a:lnSpc>
              <a:buAutoNum type="arabicParenBoth"/>
            </a:pP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50+% of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Jury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Interviewees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will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be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selected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among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those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targeting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above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priority</a:t>
            </a:r>
            <a:r>
              <a:rPr lang="tr-TR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areas</a:t>
            </a:r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tr-TR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72C9F12D-96BD-4005-A2D8-152C3699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26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3599</TotalTime>
  <Words>1478</Words>
  <Application>Microsoft Macintosh PowerPoint</Application>
  <PresentationFormat>On-screen Show (16:10)</PresentationFormat>
  <Paragraphs>261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Century Gothic</vt:lpstr>
      <vt:lpstr>Gill Sans MT</vt:lpstr>
      <vt:lpstr>Wingdings</vt:lpstr>
      <vt:lpstr>Office Theme</vt:lpstr>
      <vt:lpstr>EIC Accelerator</vt:lpstr>
      <vt:lpstr>Meet the instructor</vt:lpstr>
      <vt:lpstr>The whole Team</vt:lpstr>
      <vt:lpstr>Horizon Europe and Accelerator</vt:lpstr>
      <vt:lpstr>Project activities …</vt:lpstr>
      <vt:lpstr>Our Online Presence</vt:lpstr>
      <vt:lpstr>What we will cover EIC Accelerator</vt:lpstr>
      <vt:lpstr>PowerPoint Presentation</vt:lpstr>
      <vt:lpstr>PowerPoint Presentation</vt:lpstr>
      <vt:lpstr>PowerPoint Presentation</vt:lpstr>
      <vt:lpstr>Commission Priorities Where EC is going to focus the next 4 years.</vt:lpstr>
      <vt:lpstr>Structure of Horizon Europe How Horizon Europe is organised</vt:lpstr>
      <vt:lpstr>HE Key Strategic Orientations Mirroring political priorities of the EU</vt:lpstr>
      <vt:lpstr>8 Horizontal Topics EU Funding Management Modes</vt:lpstr>
      <vt:lpstr>EIC Main Components</vt:lpstr>
      <vt:lpstr>The funding gap EIC addresses</vt:lpstr>
      <vt:lpstr>Get ready for EIC Accelerator How to prepare for HE</vt:lpstr>
      <vt:lpstr>Wrap it up From strategic policies to successful proposals </vt:lpstr>
      <vt:lpstr>Q&amp;A Time to ask your questions!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for Participation</dc:title>
  <dc:creator>Odysseas Spyroglou</dc:creator>
  <cp:lastModifiedBy>Odysseas Spyroglou</cp:lastModifiedBy>
  <cp:revision>201</cp:revision>
  <dcterms:created xsi:type="dcterms:W3CDTF">2020-08-26T07:31:48Z</dcterms:created>
  <dcterms:modified xsi:type="dcterms:W3CDTF">2021-09-05T14:48:01Z</dcterms:modified>
</cp:coreProperties>
</file>