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4" r:id="rId1"/>
  </p:sldMasterIdLst>
  <p:notesMasterIdLst>
    <p:notesMasterId r:id="rId20"/>
  </p:notesMasterIdLst>
  <p:sldIdLst>
    <p:sldId id="256" r:id="rId2"/>
    <p:sldId id="483" r:id="rId3"/>
    <p:sldId id="498" r:id="rId4"/>
    <p:sldId id="522" r:id="rId5"/>
    <p:sldId id="561" r:id="rId6"/>
    <p:sldId id="497" r:id="rId7"/>
    <p:sldId id="562" r:id="rId8"/>
    <p:sldId id="563" r:id="rId9"/>
    <p:sldId id="564" r:id="rId10"/>
    <p:sldId id="565" r:id="rId11"/>
    <p:sldId id="566" r:id="rId12"/>
    <p:sldId id="567" r:id="rId13"/>
    <p:sldId id="569" r:id="rId14"/>
    <p:sldId id="570" r:id="rId15"/>
    <p:sldId id="568" r:id="rId16"/>
    <p:sldId id="556" r:id="rId17"/>
    <p:sldId id="551" r:id="rId18"/>
    <p:sldId id="552" r:id="rId19"/>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F518E"/>
    <a:srgbClr val="F7C100"/>
    <a:srgbClr val="35A833"/>
    <a:srgbClr val="BA88B4"/>
    <a:srgbClr val="62C9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25"/>
    <p:restoredTop sz="96190"/>
  </p:normalViewPr>
  <p:slideViewPr>
    <p:cSldViewPr snapToGrid="0" snapToObjects="1">
      <p:cViewPr varScale="1">
        <p:scale>
          <a:sx n="142" d="100"/>
          <a:sy n="142" d="100"/>
        </p:scale>
        <p:origin x="920" y="176"/>
      </p:cViewPr>
      <p:guideLst/>
    </p:cSldViewPr>
  </p:slideViewPr>
  <p:outlineViewPr>
    <p:cViewPr>
      <p:scale>
        <a:sx n="33" d="100"/>
        <a:sy n="33" d="100"/>
      </p:scale>
      <p:origin x="0" y="-2896"/>
    </p:cViewPr>
  </p:outlin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94FB32-E2BC-F443-B979-8105468B3AF9}" type="doc">
      <dgm:prSet loTypeId="urn:microsoft.com/office/officeart/2005/8/layout/hChevron3" loCatId="" qsTypeId="urn:microsoft.com/office/officeart/2005/8/quickstyle/simple1" qsCatId="simple" csTypeId="urn:microsoft.com/office/officeart/2005/8/colors/colorful1" csCatId="colorful" phldr="1"/>
      <dgm:spPr/>
    </dgm:pt>
    <dgm:pt modelId="{3DB12F7C-69A3-EC45-9E5C-156336C7FD05}">
      <dgm:prSet phldrT="[Text]"/>
      <dgm:spPr/>
      <dgm:t>
        <a:bodyPr/>
        <a:lstStyle/>
        <a:p>
          <a:r>
            <a:rPr lang="en-GB" dirty="0"/>
            <a:t>10' Pitch</a:t>
          </a:r>
        </a:p>
      </dgm:t>
    </dgm:pt>
    <dgm:pt modelId="{CDE510D2-AB12-CC43-8BA7-19382FFE98C1}" type="parTrans" cxnId="{7E06F87C-D174-D24D-A6BC-1B12C9D1FC25}">
      <dgm:prSet/>
      <dgm:spPr/>
      <dgm:t>
        <a:bodyPr/>
        <a:lstStyle/>
        <a:p>
          <a:endParaRPr lang="en-GB"/>
        </a:p>
      </dgm:t>
    </dgm:pt>
    <dgm:pt modelId="{F98BB3D7-4553-AA42-86CB-88377F88A2FA}" type="sibTrans" cxnId="{7E06F87C-D174-D24D-A6BC-1B12C9D1FC25}">
      <dgm:prSet/>
      <dgm:spPr/>
      <dgm:t>
        <a:bodyPr/>
        <a:lstStyle/>
        <a:p>
          <a:endParaRPr lang="en-GB"/>
        </a:p>
      </dgm:t>
    </dgm:pt>
    <dgm:pt modelId="{A6188887-E53A-BF4B-9C7B-ECD5525CB03F}">
      <dgm:prSet phldrT="[Text]"/>
      <dgm:spPr/>
      <dgm:t>
        <a:bodyPr/>
        <a:lstStyle/>
        <a:p>
          <a:r>
            <a:rPr lang="en-GB" dirty="0"/>
            <a:t>30' Q&amp;A</a:t>
          </a:r>
        </a:p>
      </dgm:t>
    </dgm:pt>
    <dgm:pt modelId="{2259A964-5B6F-F94F-90C5-6318FED80B3B}" type="parTrans" cxnId="{8F60E74D-B7EC-B84C-9685-5295B9D7A1C6}">
      <dgm:prSet/>
      <dgm:spPr/>
      <dgm:t>
        <a:bodyPr/>
        <a:lstStyle/>
        <a:p>
          <a:endParaRPr lang="en-GB"/>
        </a:p>
      </dgm:t>
    </dgm:pt>
    <dgm:pt modelId="{F8E6D726-34C9-114F-8708-D4AD4FCDD6A8}" type="sibTrans" cxnId="{8F60E74D-B7EC-B84C-9685-5295B9D7A1C6}">
      <dgm:prSet/>
      <dgm:spPr/>
      <dgm:t>
        <a:bodyPr/>
        <a:lstStyle/>
        <a:p>
          <a:endParaRPr lang="en-GB"/>
        </a:p>
      </dgm:t>
    </dgm:pt>
    <dgm:pt modelId="{48CA15AB-19AF-6644-B306-9A810B0DC8C5}">
      <dgm:prSet phldrT="[Text]"/>
      <dgm:spPr/>
      <dgm:t>
        <a:bodyPr/>
        <a:lstStyle/>
        <a:p>
          <a:r>
            <a:rPr lang="en-GB" dirty="0"/>
            <a:t>25' Deliberations</a:t>
          </a:r>
        </a:p>
      </dgm:t>
    </dgm:pt>
    <dgm:pt modelId="{5A0A4336-7831-6742-A0ED-549C4D787A25}" type="parTrans" cxnId="{A48BF187-880D-E946-BA13-1F8F6502C792}">
      <dgm:prSet/>
      <dgm:spPr/>
      <dgm:t>
        <a:bodyPr/>
        <a:lstStyle/>
        <a:p>
          <a:endParaRPr lang="en-GB"/>
        </a:p>
      </dgm:t>
    </dgm:pt>
    <dgm:pt modelId="{1F4941A6-87E8-504D-A722-FC1424017F55}" type="sibTrans" cxnId="{A48BF187-880D-E946-BA13-1F8F6502C792}">
      <dgm:prSet/>
      <dgm:spPr/>
      <dgm:t>
        <a:bodyPr/>
        <a:lstStyle/>
        <a:p>
          <a:endParaRPr lang="en-GB"/>
        </a:p>
      </dgm:t>
    </dgm:pt>
    <dgm:pt modelId="{21442F79-F89B-404A-AEC9-48E0EACD3E8F}" type="pres">
      <dgm:prSet presAssocID="{D994FB32-E2BC-F443-B979-8105468B3AF9}" presName="Name0" presStyleCnt="0">
        <dgm:presLayoutVars>
          <dgm:dir/>
          <dgm:resizeHandles val="exact"/>
        </dgm:presLayoutVars>
      </dgm:prSet>
      <dgm:spPr/>
    </dgm:pt>
    <dgm:pt modelId="{7E163946-4849-C545-826B-0EA8B7C5495F}" type="pres">
      <dgm:prSet presAssocID="{3DB12F7C-69A3-EC45-9E5C-156336C7FD05}" presName="parTxOnly" presStyleLbl="node1" presStyleIdx="0" presStyleCnt="3">
        <dgm:presLayoutVars>
          <dgm:bulletEnabled val="1"/>
        </dgm:presLayoutVars>
      </dgm:prSet>
      <dgm:spPr/>
    </dgm:pt>
    <dgm:pt modelId="{7EADB995-BA82-DC44-ABA0-300318E7F5BC}" type="pres">
      <dgm:prSet presAssocID="{F98BB3D7-4553-AA42-86CB-88377F88A2FA}" presName="parSpace" presStyleCnt="0"/>
      <dgm:spPr/>
    </dgm:pt>
    <dgm:pt modelId="{6D2669F2-11C5-A94D-B529-162B9A213314}" type="pres">
      <dgm:prSet presAssocID="{A6188887-E53A-BF4B-9C7B-ECD5525CB03F}" presName="parTxOnly" presStyleLbl="node1" presStyleIdx="1" presStyleCnt="3">
        <dgm:presLayoutVars>
          <dgm:bulletEnabled val="1"/>
        </dgm:presLayoutVars>
      </dgm:prSet>
      <dgm:spPr/>
    </dgm:pt>
    <dgm:pt modelId="{FE3773E0-57A8-CA47-8B55-89BE892CDF38}" type="pres">
      <dgm:prSet presAssocID="{F8E6D726-34C9-114F-8708-D4AD4FCDD6A8}" presName="parSpace" presStyleCnt="0"/>
      <dgm:spPr/>
    </dgm:pt>
    <dgm:pt modelId="{FAF60662-5491-104C-B1F1-F2D1967E9507}" type="pres">
      <dgm:prSet presAssocID="{48CA15AB-19AF-6644-B306-9A810B0DC8C5}" presName="parTxOnly" presStyleLbl="node1" presStyleIdx="2" presStyleCnt="3">
        <dgm:presLayoutVars>
          <dgm:bulletEnabled val="1"/>
        </dgm:presLayoutVars>
      </dgm:prSet>
      <dgm:spPr/>
    </dgm:pt>
  </dgm:ptLst>
  <dgm:cxnLst>
    <dgm:cxn modelId="{E0523A0E-DC83-DD4F-9521-52248D7F05C0}" type="presOf" srcId="{A6188887-E53A-BF4B-9C7B-ECD5525CB03F}" destId="{6D2669F2-11C5-A94D-B529-162B9A213314}" srcOrd="0" destOrd="0" presId="urn:microsoft.com/office/officeart/2005/8/layout/hChevron3"/>
    <dgm:cxn modelId="{A2BE2632-E07B-C342-9C9B-284B1345A71E}" type="presOf" srcId="{3DB12F7C-69A3-EC45-9E5C-156336C7FD05}" destId="{7E163946-4849-C545-826B-0EA8B7C5495F}" srcOrd="0" destOrd="0" presId="urn:microsoft.com/office/officeart/2005/8/layout/hChevron3"/>
    <dgm:cxn modelId="{8F60E74D-B7EC-B84C-9685-5295B9D7A1C6}" srcId="{D994FB32-E2BC-F443-B979-8105468B3AF9}" destId="{A6188887-E53A-BF4B-9C7B-ECD5525CB03F}" srcOrd="1" destOrd="0" parTransId="{2259A964-5B6F-F94F-90C5-6318FED80B3B}" sibTransId="{F8E6D726-34C9-114F-8708-D4AD4FCDD6A8}"/>
    <dgm:cxn modelId="{7E06F87C-D174-D24D-A6BC-1B12C9D1FC25}" srcId="{D994FB32-E2BC-F443-B979-8105468B3AF9}" destId="{3DB12F7C-69A3-EC45-9E5C-156336C7FD05}" srcOrd="0" destOrd="0" parTransId="{CDE510D2-AB12-CC43-8BA7-19382FFE98C1}" sibTransId="{F98BB3D7-4553-AA42-86CB-88377F88A2FA}"/>
    <dgm:cxn modelId="{175C6480-C618-0949-B815-7815BC6AEAC1}" type="presOf" srcId="{48CA15AB-19AF-6644-B306-9A810B0DC8C5}" destId="{FAF60662-5491-104C-B1F1-F2D1967E9507}" srcOrd="0" destOrd="0" presId="urn:microsoft.com/office/officeart/2005/8/layout/hChevron3"/>
    <dgm:cxn modelId="{A48BF187-880D-E946-BA13-1F8F6502C792}" srcId="{D994FB32-E2BC-F443-B979-8105468B3AF9}" destId="{48CA15AB-19AF-6644-B306-9A810B0DC8C5}" srcOrd="2" destOrd="0" parTransId="{5A0A4336-7831-6742-A0ED-549C4D787A25}" sibTransId="{1F4941A6-87E8-504D-A722-FC1424017F55}"/>
    <dgm:cxn modelId="{527FB5BD-AFB4-6645-BFA6-BF7EC40A951B}" type="presOf" srcId="{D994FB32-E2BC-F443-B979-8105468B3AF9}" destId="{21442F79-F89B-404A-AEC9-48E0EACD3E8F}" srcOrd="0" destOrd="0" presId="urn:microsoft.com/office/officeart/2005/8/layout/hChevron3"/>
    <dgm:cxn modelId="{866C90A8-B253-284E-B1F5-9BFFD9B4F78A}" type="presParOf" srcId="{21442F79-F89B-404A-AEC9-48E0EACD3E8F}" destId="{7E163946-4849-C545-826B-0EA8B7C5495F}" srcOrd="0" destOrd="0" presId="urn:microsoft.com/office/officeart/2005/8/layout/hChevron3"/>
    <dgm:cxn modelId="{1233C375-9045-044F-B2DF-B8E16C7AA823}" type="presParOf" srcId="{21442F79-F89B-404A-AEC9-48E0EACD3E8F}" destId="{7EADB995-BA82-DC44-ABA0-300318E7F5BC}" srcOrd="1" destOrd="0" presId="urn:microsoft.com/office/officeart/2005/8/layout/hChevron3"/>
    <dgm:cxn modelId="{7338BB99-86CB-2F49-ABD5-18923228B30B}" type="presParOf" srcId="{21442F79-F89B-404A-AEC9-48E0EACD3E8F}" destId="{6D2669F2-11C5-A94D-B529-162B9A213314}" srcOrd="2" destOrd="0" presId="urn:microsoft.com/office/officeart/2005/8/layout/hChevron3"/>
    <dgm:cxn modelId="{ECCCD93C-3C46-6D4D-978B-E0ACDE012616}" type="presParOf" srcId="{21442F79-F89B-404A-AEC9-48E0EACD3E8F}" destId="{FE3773E0-57A8-CA47-8B55-89BE892CDF38}" srcOrd="3" destOrd="0" presId="urn:microsoft.com/office/officeart/2005/8/layout/hChevron3"/>
    <dgm:cxn modelId="{AF7B5C6D-7331-4040-9113-A21D4338C2F5}" type="presParOf" srcId="{21442F79-F89B-404A-AEC9-48E0EACD3E8F}" destId="{FAF60662-5491-104C-B1F1-F2D1967E9507}" srcOrd="4"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163946-4849-C545-826B-0EA8B7C5495F}">
      <dsp:nvSpPr>
        <dsp:cNvPr id="0" name=""/>
        <dsp:cNvSpPr/>
      </dsp:nvSpPr>
      <dsp:spPr>
        <a:xfrm>
          <a:off x="3385" y="0"/>
          <a:ext cx="2960134" cy="443432"/>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7348" tIns="58674" rIns="29337" bIns="58674" numCol="1" spcCol="1270" anchor="ctr" anchorCtr="0">
          <a:noAutofit/>
        </a:bodyPr>
        <a:lstStyle/>
        <a:p>
          <a:pPr marL="0" lvl="0" indent="0" algn="ctr" defTabSz="977900">
            <a:lnSpc>
              <a:spcPct val="90000"/>
            </a:lnSpc>
            <a:spcBef>
              <a:spcPct val="0"/>
            </a:spcBef>
            <a:spcAft>
              <a:spcPct val="35000"/>
            </a:spcAft>
            <a:buNone/>
          </a:pPr>
          <a:r>
            <a:rPr lang="en-GB" sz="2200" kern="1200" dirty="0"/>
            <a:t>10' Pitch</a:t>
          </a:r>
        </a:p>
      </dsp:txBody>
      <dsp:txXfrm>
        <a:off x="3385" y="0"/>
        <a:ext cx="2849276" cy="443432"/>
      </dsp:txXfrm>
    </dsp:sp>
    <dsp:sp modelId="{6D2669F2-11C5-A94D-B529-162B9A213314}">
      <dsp:nvSpPr>
        <dsp:cNvPr id="0" name=""/>
        <dsp:cNvSpPr/>
      </dsp:nvSpPr>
      <dsp:spPr>
        <a:xfrm>
          <a:off x="2371492" y="0"/>
          <a:ext cx="2960134" cy="443432"/>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58674" rIns="29337" bIns="58674" numCol="1" spcCol="1270" anchor="ctr" anchorCtr="0">
          <a:noAutofit/>
        </a:bodyPr>
        <a:lstStyle/>
        <a:p>
          <a:pPr marL="0" lvl="0" indent="0" algn="ctr" defTabSz="977900">
            <a:lnSpc>
              <a:spcPct val="90000"/>
            </a:lnSpc>
            <a:spcBef>
              <a:spcPct val="0"/>
            </a:spcBef>
            <a:spcAft>
              <a:spcPct val="35000"/>
            </a:spcAft>
            <a:buNone/>
          </a:pPr>
          <a:r>
            <a:rPr lang="en-GB" sz="2200" kern="1200" dirty="0"/>
            <a:t>30' Q&amp;A</a:t>
          </a:r>
        </a:p>
      </dsp:txBody>
      <dsp:txXfrm>
        <a:off x="2593208" y="0"/>
        <a:ext cx="2516702" cy="443432"/>
      </dsp:txXfrm>
    </dsp:sp>
    <dsp:sp modelId="{FAF60662-5491-104C-B1F1-F2D1967E9507}">
      <dsp:nvSpPr>
        <dsp:cNvPr id="0" name=""/>
        <dsp:cNvSpPr/>
      </dsp:nvSpPr>
      <dsp:spPr>
        <a:xfrm>
          <a:off x="4739600" y="0"/>
          <a:ext cx="2960134" cy="44343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58674" rIns="29337" bIns="58674" numCol="1" spcCol="1270" anchor="ctr" anchorCtr="0">
          <a:noAutofit/>
        </a:bodyPr>
        <a:lstStyle/>
        <a:p>
          <a:pPr marL="0" lvl="0" indent="0" algn="ctr" defTabSz="977900">
            <a:lnSpc>
              <a:spcPct val="90000"/>
            </a:lnSpc>
            <a:spcBef>
              <a:spcPct val="0"/>
            </a:spcBef>
            <a:spcAft>
              <a:spcPct val="35000"/>
            </a:spcAft>
            <a:buNone/>
          </a:pPr>
          <a:r>
            <a:rPr lang="en-GB" sz="2200" kern="1200" dirty="0"/>
            <a:t>25' Deliberations</a:t>
          </a:r>
        </a:p>
      </dsp:txBody>
      <dsp:txXfrm>
        <a:off x="4961316" y="0"/>
        <a:ext cx="2516702" cy="443432"/>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565298-21C5-5347-8669-8121A81A6B11}" type="datetimeFigureOut">
              <a:rPr lang="en-US" smtClean="0"/>
              <a:t>9/5/21</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BCBDE2-13E3-3541-B9EC-E979C19A01F9}" type="slidenum">
              <a:rPr lang="en-US" smtClean="0"/>
              <a:t>‹#›</a:t>
            </a:fld>
            <a:endParaRPr lang="en-US"/>
          </a:p>
        </p:txBody>
      </p:sp>
    </p:spTree>
    <p:extLst>
      <p:ext uri="{BB962C8B-B14F-4D97-AF65-F5344CB8AC3E}">
        <p14:creationId xmlns:p14="http://schemas.microsoft.com/office/powerpoint/2010/main" val="1385195808"/>
      </p:ext>
    </p:extLst>
  </p:cSld>
  <p:clrMap bg1="lt1" tx1="dk1" bg2="lt2" tx2="dk2" accent1="accent1" accent2="accent2" accent3="accent3" accent4="accent4" accent5="accent5" accent6="accent6" hlink="hlink" folHlink="folHlink"/>
  <p:notesStyle>
    <a:lvl1pPr marL="0" algn="l" defTabSz="810433" rtl="0" eaLnBrk="1" latinLnBrk="0" hangingPunct="1">
      <a:defRPr sz="1064" kern="1200">
        <a:solidFill>
          <a:schemeClr val="tx1"/>
        </a:solidFill>
        <a:latin typeface="+mn-lt"/>
        <a:ea typeface="+mn-ea"/>
        <a:cs typeface="+mn-cs"/>
      </a:defRPr>
    </a:lvl1pPr>
    <a:lvl2pPr marL="405216" algn="l" defTabSz="810433" rtl="0" eaLnBrk="1" latinLnBrk="0" hangingPunct="1">
      <a:defRPr sz="1064" kern="1200">
        <a:solidFill>
          <a:schemeClr val="tx1"/>
        </a:solidFill>
        <a:latin typeface="+mn-lt"/>
        <a:ea typeface="+mn-ea"/>
        <a:cs typeface="+mn-cs"/>
      </a:defRPr>
    </a:lvl2pPr>
    <a:lvl3pPr marL="810433" algn="l" defTabSz="810433" rtl="0" eaLnBrk="1" latinLnBrk="0" hangingPunct="1">
      <a:defRPr sz="1064" kern="1200">
        <a:solidFill>
          <a:schemeClr val="tx1"/>
        </a:solidFill>
        <a:latin typeface="+mn-lt"/>
        <a:ea typeface="+mn-ea"/>
        <a:cs typeface="+mn-cs"/>
      </a:defRPr>
    </a:lvl3pPr>
    <a:lvl4pPr marL="1215649" algn="l" defTabSz="810433" rtl="0" eaLnBrk="1" latinLnBrk="0" hangingPunct="1">
      <a:defRPr sz="1064" kern="1200">
        <a:solidFill>
          <a:schemeClr val="tx1"/>
        </a:solidFill>
        <a:latin typeface="+mn-lt"/>
        <a:ea typeface="+mn-ea"/>
        <a:cs typeface="+mn-cs"/>
      </a:defRPr>
    </a:lvl4pPr>
    <a:lvl5pPr marL="1620865" algn="l" defTabSz="810433" rtl="0" eaLnBrk="1" latinLnBrk="0" hangingPunct="1">
      <a:defRPr sz="1064" kern="1200">
        <a:solidFill>
          <a:schemeClr val="tx1"/>
        </a:solidFill>
        <a:latin typeface="+mn-lt"/>
        <a:ea typeface="+mn-ea"/>
        <a:cs typeface="+mn-cs"/>
      </a:defRPr>
    </a:lvl5pPr>
    <a:lvl6pPr marL="2026082" algn="l" defTabSz="810433" rtl="0" eaLnBrk="1" latinLnBrk="0" hangingPunct="1">
      <a:defRPr sz="1064" kern="1200">
        <a:solidFill>
          <a:schemeClr val="tx1"/>
        </a:solidFill>
        <a:latin typeface="+mn-lt"/>
        <a:ea typeface="+mn-ea"/>
        <a:cs typeface="+mn-cs"/>
      </a:defRPr>
    </a:lvl6pPr>
    <a:lvl7pPr marL="2431298" algn="l" defTabSz="810433" rtl="0" eaLnBrk="1" latinLnBrk="0" hangingPunct="1">
      <a:defRPr sz="1064" kern="1200">
        <a:solidFill>
          <a:schemeClr val="tx1"/>
        </a:solidFill>
        <a:latin typeface="+mn-lt"/>
        <a:ea typeface="+mn-ea"/>
        <a:cs typeface="+mn-cs"/>
      </a:defRPr>
    </a:lvl7pPr>
    <a:lvl8pPr marL="2836515" algn="l" defTabSz="810433" rtl="0" eaLnBrk="1" latinLnBrk="0" hangingPunct="1">
      <a:defRPr sz="1064" kern="1200">
        <a:solidFill>
          <a:schemeClr val="tx1"/>
        </a:solidFill>
        <a:latin typeface="+mn-lt"/>
        <a:ea typeface="+mn-ea"/>
        <a:cs typeface="+mn-cs"/>
      </a:defRPr>
    </a:lvl8pPr>
    <a:lvl9pPr marL="3241731" algn="l" defTabSz="810433" rtl="0" eaLnBrk="1" latinLnBrk="0" hangingPunct="1">
      <a:defRPr sz="106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fld id="{E0BCBDE2-13E3-3541-B9EC-E979C19A01F9}" type="slidenum">
              <a:rPr lang="en-US" smtClean="0"/>
              <a:t>1</a:t>
            </a:fld>
            <a:endParaRPr lang="en-US"/>
          </a:p>
        </p:txBody>
      </p:sp>
    </p:spTree>
    <p:extLst>
      <p:ext uri="{BB962C8B-B14F-4D97-AF65-F5344CB8AC3E}">
        <p14:creationId xmlns:p14="http://schemas.microsoft.com/office/powerpoint/2010/main" val="3296766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just">
              <a:buFont typeface="Arial" panose="020B0604020202020204" pitchFamily="34" charset="0"/>
              <a:buChar char="•"/>
            </a:pPr>
            <a:endParaRPr lang="en-GR" dirty="0"/>
          </a:p>
        </p:txBody>
      </p:sp>
      <p:sp>
        <p:nvSpPr>
          <p:cNvPr id="4" name="Slide Number Placeholder 3"/>
          <p:cNvSpPr>
            <a:spLocks noGrp="1"/>
          </p:cNvSpPr>
          <p:nvPr>
            <p:ph type="sldNum" sz="quarter" idx="5"/>
          </p:nvPr>
        </p:nvSpPr>
        <p:spPr/>
        <p:txBody>
          <a:bodyPr/>
          <a:lstStyle/>
          <a:p>
            <a:fld id="{E0BCBDE2-13E3-3541-B9EC-E979C19A01F9}" type="slidenum">
              <a:rPr lang="en-US" smtClean="0"/>
              <a:t>10</a:t>
            </a:fld>
            <a:endParaRPr lang="en-US"/>
          </a:p>
        </p:txBody>
      </p:sp>
    </p:spTree>
    <p:extLst>
      <p:ext uri="{BB962C8B-B14F-4D97-AF65-F5344CB8AC3E}">
        <p14:creationId xmlns:p14="http://schemas.microsoft.com/office/powerpoint/2010/main" val="1035041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64" kern="1200" dirty="0">
                <a:solidFill>
                  <a:schemeClr val="tx1"/>
                </a:solidFill>
                <a:effectLst/>
                <a:latin typeface="+mn-lt"/>
                <a:ea typeface="+mn-ea"/>
                <a:cs typeface="+mn-cs"/>
              </a:rPr>
              <a:t>The European Commission Joint Research Centre (JRC), international European research organisations and legal entities created under EU law are deemed to be established in a Member State other than the ones in which the other legal entities participating in the action are established. </a:t>
            </a:r>
          </a:p>
          <a:p>
            <a:endParaRPr lang="en-GB" sz="1064" kern="1200" dirty="0">
              <a:solidFill>
                <a:schemeClr val="tx1"/>
              </a:solidFill>
              <a:effectLst/>
              <a:latin typeface="+mn-lt"/>
              <a:ea typeface="+mn-ea"/>
              <a:cs typeface="+mn-cs"/>
            </a:endParaRPr>
          </a:p>
          <a:p>
            <a:r>
              <a:rPr lang="en-GB" sz="1064" kern="1200" dirty="0">
                <a:solidFill>
                  <a:schemeClr val="tx1"/>
                </a:solidFill>
                <a:effectLst/>
                <a:latin typeface="+mn-lt"/>
                <a:ea typeface="+mn-ea"/>
                <a:cs typeface="+mn-cs"/>
              </a:rPr>
              <a:t>Applications for Training and mobility actions and for Programme co-fund actions may be submitted by one or more legal entities, provided that one of those legal entities is established in a Member State or an Associated Country. </a:t>
            </a:r>
          </a:p>
          <a:p>
            <a:endParaRPr lang="en-GB" sz="1064" kern="1200" dirty="0">
              <a:solidFill>
                <a:schemeClr val="tx1"/>
              </a:solidFill>
              <a:effectLst/>
              <a:latin typeface="+mn-lt"/>
              <a:ea typeface="+mn-ea"/>
              <a:cs typeface="+mn-cs"/>
            </a:endParaRPr>
          </a:p>
          <a:p>
            <a:r>
              <a:rPr lang="en-GB" sz="1064" kern="1200" dirty="0">
                <a:solidFill>
                  <a:schemeClr val="tx1"/>
                </a:solidFill>
                <a:effectLst/>
                <a:latin typeface="+mn-lt"/>
                <a:ea typeface="+mn-ea"/>
                <a:cs typeface="+mn-cs"/>
              </a:rPr>
              <a:t>Applications for Coordination and support actions may be submitted by one or more legal entities, which may be established in a Member State, Associated Country, or in exceptional cases and if provided for in the specific call conditions, in another third country. </a:t>
            </a:r>
          </a:p>
          <a:p>
            <a:endParaRPr lang="en-GB" sz="1064" kern="1200" dirty="0">
              <a:solidFill>
                <a:schemeClr val="tx1"/>
              </a:solidFill>
              <a:effectLst/>
              <a:latin typeface="+mn-lt"/>
              <a:ea typeface="+mn-ea"/>
              <a:cs typeface="+mn-cs"/>
            </a:endParaRPr>
          </a:p>
          <a:p>
            <a:r>
              <a:rPr lang="en-GB" sz="1064" kern="1200" dirty="0">
                <a:solidFill>
                  <a:schemeClr val="tx1"/>
                </a:solidFill>
                <a:effectLst/>
                <a:latin typeface="+mn-lt"/>
                <a:ea typeface="+mn-ea"/>
                <a:cs typeface="+mn-cs"/>
              </a:rPr>
              <a:t>Applications for Pre-commercial procurement actions and Public procurement of innovative solutions actions must include as beneficiaries a ‘buyers’ group’ consisting of a minimum of two independent legal entities that are public procurers</a:t>
            </a:r>
            <a:r>
              <a:rPr lang="en-GB" sz="1064" kern="1200" baseline="30000" dirty="0">
                <a:solidFill>
                  <a:schemeClr val="tx1"/>
                </a:solidFill>
                <a:effectLst/>
                <a:latin typeface="+mn-lt"/>
                <a:ea typeface="+mn-ea"/>
                <a:cs typeface="+mn-cs"/>
              </a:rPr>
              <a:t>13</a:t>
            </a:r>
            <a:r>
              <a:rPr lang="en-GB" sz="1064" kern="1200" dirty="0">
                <a:solidFill>
                  <a:schemeClr val="tx1"/>
                </a:solidFill>
                <a:effectLst/>
                <a:latin typeface="+mn-lt"/>
                <a:ea typeface="+mn-ea"/>
                <a:cs typeface="+mn-cs"/>
              </a:rPr>
              <a:t>, each established in a different Member State or Associated Country and with at least one of them established in a Member State. </a:t>
            </a:r>
          </a:p>
          <a:p>
            <a:pPr marL="285750" marR="0" lvl="0" indent="-285750" algn="just" defTabSz="81043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64" kern="1200" dirty="0">
              <a:solidFill>
                <a:schemeClr val="tx1"/>
              </a:solidFill>
              <a:effectLst/>
              <a:latin typeface="+mn-lt"/>
              <a:ea typeface="+mn-ea"/>
              <a:cs typeface="+mn-cs"/>
            </a:endParaRPr>
          </a:p>
          <a:p>
            <a:pPr marL="285750" indent="-285750" algn="just">
              <a:buFont typeface="Arial" panose="020B0604020202020204" pitchFamily="34" charset="0"/>
              <a:buChar char="•"/>
            </a:pPr>
            <a:endParaRPr lang="en-GR" dirty="0"/>
          </a:p>
        </p:txBody>
      </p:sp>
      <p:sp>
        <p:nvSpPr>
          <p:cNvPr id="4" name="Slide Number Placeholder 3"/>
          <p:cNvSpPr>
            <a:spLocks noGrp="1"/>
          </p:cNvSpPr>
          <p:nvPr>
            <p:ph type="sldNum" sz="quarter" idx="5"/>
          </p:nvPr>
        </p:nvSpPr>
        <p:spPr/>
        <p:txBody>
          <a:bodyPr/>
          <a:lstStyle/>
          <a:p>
            <a:fld id="{E0BCBDE2-13E3-3541-B9EC-E979C19A01F9}" type="slidenum">
              <a:rPr lang="en-US" smtClean="0"/>
              <a:t>11</a:t>
            </a:fld>
            <a:endParaRPr lang="en-US"/>
          </a:p>
        </p:txBody>
      </p:sp>
    </p:spTree>
    <p:extLst>
      <p:ext uri="{BB962C8B-B14F-4D97-AF65-F5344CB8AC3E}">
        <p14:creationId xmlns:p14="http://schemas.microsoft.com/office/powerpoint/2010/main" val="1875352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just" defTabSz="81043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64" kern="1200" dirty="0">
              <a:solidFill>
                <a:schemeClr val="tx1"/>
              </a:solidFill>
              <a:effectLst/>
              <a:latin typeface="+mn-lt"/>
              <a:ea typeface="+mn-ea"/>
              <a:cs typeface="+mn-cs"/>
            </a:endParaRPr>
          </a:p>
          <a:p>
            <a:pPr marL="285750" indent="-285750" algn="just">
              <a:buFont typeface="Arial" panose="020B0604020202020204" pitchFamily="34" charset="0"/>
              <a:buChar char="•"/>
            </a:pPr>
            <a:endParaRPr lang="en-GR" dirty="0"/>
          </a:p>
        </p:txBody>
      </p:sp>
      <p:sp>
        <p:nvSpPr>
          <p:cNvPr id="4" name="Slide Number Placeholder 3"/>
          <p:cNvSpPr>
            <a:spLocks noGrp="1"/>
          </p:cNvSpPr>
          <p:nvPr>
            <p:ph type="sldNum" sz="quarter" idx="5"/>
          </p:nvPr>
        </p:nvSpPr>
        <p:spPr/>
        <p:txBody>
          <a:bodyPr/>
          <a:lstStyle/>
          <a:p>
            <a:fld id="{E0BCBDE2-13E3-3541-B9EC-E979C19A01F9}" type="slidenum">
              <a:rPr lang="en-US" smtClean="0"/>
              <a:t>12</a:t>
            </a:fld>
            <a:endParaRPr lang="en-US"/>
          </a:p>
        </p:txBody>
      </p:sp>
    </p:spTree>
    <p:extLst>
      <p:ext uri="{BB962C8B-B14F-4D97-AF65-F5344CB8AC3E}">
        <p14:creationId xmlns:p14="http://schemas.microsoft.com/office/powerpoint/2010/main" val="37316663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just" defTabSz="81043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64" kern="1200" dirty="0">
              <a:solidFill>
                <a:schemeClr val="tx1"/>
              </a:solidFill>
              <a:effectLst/>
              <a:latin typeface="+mn-lt"/>
              <a:ea typeface="+mn-ea"/>
              <a:cs typeface="+mn-cs"/>
            </a:endParaRPr>
          </a:p>
          <a:p>
            <a:pPr marL="285750" indent="-285750" algn="just">
              <a:buFont typeface="Arial" panose="020B0604020202020204" pitchFamily="34" charset="0"/>
              <a:buChar char="•"/>
            </a:pPr>
            <a:endParaRPr lang="en-GR" dirty="0"/>
          </a:p>
        </p:txBody>
      </p:sp>
      <p:sp>
        <p:nvSpPr>
          <p:cNvPr id="4" name="Slide Number Placeholder 3"/>
          <p:cNvSpPr>
            <a:spLocks noGrp="1"/>
          </p:cNvSpPr>
          <p:nvPr>
            <p:ph type="sldNum" sz="quarter" idx="5"/>
          </p:nvPr>
        </p:nvSpPr>
        <p:spPr/>
        <p:txBody>
          <a:bodyPr/>
          <a:lstStyle/>
          <a:p>
            <a:fld id="{E0BCBDE2-13E3-3541-B9EC-E979C19A01F9}" type="slidenum">
              <a:rPr lang="en-US" smtClean="0"/>
              <a:t>13</a:t>
            </a:fld>
            <a:endParaRPr lang="en-US"/>
          </a:p>
        </p:txBody>
      </p:sp>
    </p:spTree>
    <p:extLst>
      <p:ext uri="{BB962C8B-B14F-4D97-AF65-F5344CB8AC3E}">
        <p14:creationId xmlns:p14="http://schemas.microsoft.com/office/powerpoint/2010/main" val="335908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just" defTabSz="81043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64" kern="1200" dirty="0">
              <a:solidFill>
                <a:schemeClr val="tx1"/>
              </a:solidFill>
              <a:effectLst/>
              <a:latin typeface="+mn-lt"/>
              <a:ea typeface="+mn-ea"/>
              <a:cs typeface="+mn-cs"/>
            </a:endParaRPr>
          </a:p>
          <a:p>
            <a:pPr marL="285750" indent="-285750" algn="just">
              <a:buFont typeface="Arial" panose="020B0604020202020204" pitchFamily="34" charset="0"/>
              <a:buChar char="•"/>
            </a:pPr>
            <a:endParaRPr lang="en-GR" dirty="0"/>
          </a:p>
        </p:txBody>
      </p:sp>
      <p:sp>
        <p:nvSpPr>
          <p:cNvPr id="4" name="Slide Number Placeholder 3"/>
          <p:cNvSpPr>
            <a:spLocks noGrp="1"/>
          </p:cNvSpPr>
          <p:nvPr>
            <p:ph type="sldNum" sz="quarter" idx="5"/>
          </p:nvPr>
        </p:nvSpPr>
        <p:spPr/>
        <p:txBody>
          <a:bodyPr/>
          <a:lstStyle/>
          <a:p>
            <a:fld id="{E0BCBDE2-13E3-3541-B9EC-E979C19A01F9}" type="slidenum">
              <a:rPr lang="en-US" smtClean="0"/>
              <a:t>14</a:t>
            </a:fld>
            <a:endParaRPr lang="en-US"/>
          </a:p>
        </p:txBody>
      </p:sp>
    </p:spTree>
    <p:extLst>
      <p:ext uri="{BB962C8B-B14F-4D97-AF65-F5344CB8AC3E}">
        <p14:creationId xmlns:p14="http://schemas.microsoft.com/office/powerpoint/2010/main" val="28158672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just">
              <a:buFont typeface="Arial" panose="020B0604020202020204" pitchFamily="34" charset="0"/>
              <a:buChar char="•"/>
            </a:pPr>
            <a:endParaRPr lang="en-GR" dirty="0"/>
          </a:p>
        </p:txBody>
      </p:sp>
      <p:sp>
        <p:nvSpPr>
          <p:cNvPr id="4" name="Slide Number Placeholder 3"/>
          <p:cNvSpPr>
            <a:spLocks noGrp="1"/>
          </p:cNvSpPr>
          <p:nvPr>
            <p:ph type="sldNum" sz="quarter" idx="5"/>
          </p:nvPr>
        </p:nvSpPr>
        <p:spPr/>
        <p:txBody>
          <a:bodyPr/>
          <a:lstStyle/>
          <a:p>
            <a:fld id="{E0BCBDE2-13E3-3541-B9EC-E979C19A01F9}" type="slidenum">
              <a:rPr lang="en-US" smtClean="0"/>
              <a:t>15</a:t>
            </a:fld>
            <a:endParaRPr lang="en-US"/>
          </a:p>
        </p:txBody>
      </p:sp>
    </p:spTree>
    <p:extLst>
      <p:ext uri="{BB962C8B-B14F-4D97-AF65-F5344CB8AC3E}">
        <p14:creationId xmlns:p14="http://schemas.microsoft.com/office/powerpoint/2010/main" val="16452611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a:p>
        </p:txBody>
      </p:sp>
      <p:sp>
        <p:nvSpPr>
          <p:cNvPr id="4" name="Slide Number Placeholder 3"/>
          <p:cNvSpPr>
            <a:spLocks noGrp="1"/>
          </p:cNvSpPr>
          <p:nvPr>
            <p:ph type="sldNum" sz="quarter" idx="5"/>
          </p:nvPr>
        </p:nvSpPr>
        <p:spPr/>
        <p:txBody>
          <a:bodyPr/>
          <a:lstStyle/>
          <a:p>
            <a:fld id="{E0BCBDE2-13E3-3541-B9EC-E979C19A01F9}" type="slidenum">
              <a:rPr lang="en-US" smtClean="0"/>
              <a:t>17</a:t>
            </a:fld>
            <a:endParaRPr lang="en-US"/>
          </a:p>
        </p:txBody>
      </p:sp>
    </p:spTree>
    <p:extLst>
      <p:ext uri="{BB962C8B-B14F-4D97-AF65-F5344CB8AC3E}">
        <p14:creationId xmlns:p14="http://schemas.microsoft.com/office/powerpoint/2010/main" val="1494414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fld id="{E0BCBDE2-13E3-3541-B9EC-E979C19A01F9}" type="slidenum">
              <a:rPr lang="en-US" smtClean="0"/>
              <a:t>2</a:t>
            </a:fld>
            <a:endParaRPr lang="en-US"/>
          </a:p>
        </p:txBody>
      </p:sp>
    </p:spTree>
    <p:extLst>
      <p:ext uri="{BB962C8B-B14F-4D97-AF65-F5344CB8AC3E}">
        <p14:creationId xmlns:p14="http://schemas.microsoft.com/office/powerpoint/2010/main" val="2539300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fld id="{E0BCBDE2-13E3-3541-B9EC-E979C19A01F9}" type="slidenum">
              <a:rPr lang="en-US" smtClean="0"/>
              <a:t>3</a:t>
            </a:fld>
            <a:endParaRPr lang="en-US"/>
          </a:p>
        </p:txBody>
      </p:sp>
    </p:spTree>
    <p:extLst>
      <p:ext uri="{BB962C8B-B14F-4D97-AF65-F5344CB8AC3E}">
        <p14:creationId xmlns:p14="http://schemas.microsoft.com/office/powerpoint/2010/main" val="2655715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fld id="{E0BCBDE2-13E3-3541-B9EC-E979C19A01F9}" type="slidenum">
              <a:rPr lang="en-US" smtClean="0"/>
              <a:t>4</a:t>
            </a:fld>
            <a:endParaRPr lang="en-US"/>
          </a:p>
        </p:txBody>
      </p:sp>
    </p:spTree>
    <p:extLst>
      <p:ext uri="{BB962C8B-B14F-4D97-AF65-F5344CB8AC3E}">
        <p14:creationId xmlns:p14="http://schemas.microsoft.com/office/powerpoint/2010/main" val="1881156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8683631D-159E-AF45-A080-AC78FEA4A2A5}"/>
              </a:ext>
            </a:extLst>
          </p:cNvPr>
          <p:cNvSpPr>
            <a:spLocks noGrp="1"/>
          </p:cNvSpPr>
          <p:nvPr>
            <p:ph type="body" idx="1"/>
          </p:nvPr>
        </p:nvSpPr>
        <p:spPr/>
        <p:txBody>
          <a:bodyPr/>
          <a:lstStyle/>
          <a:p>
            <a:endParaRPr lang="en-G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fld id="{E0BCBDE2-13E3-3541-B9EC-E979C19A01F9}" type="slidenum">
              <a:rPr lang="en-US" smtClean="0"/>
              <a:t>6</a:t>
            </a:fld>
            <a:endParaRPr lang="en-US"/>
          </a:p>
        </p:txBody>
      </p:sp>
    </p:spTree>
    <p:extLst>
      <p:ext uri="{BB962C8B-B14F-4D97-AF65-F5344CB8AC3E}">
        <p14:creationId xmlns:p14="http://schemas.microsoft.com/office/powerpoint/2010/main" val="2777454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just">
              <a:buFont typeface="Arial" panose="020B0604020202020204" pitchFamily="34" charset="0"/>
              <a:buChar char="•"/>
            </a:pPr>
            <a:endParaRPr lang="en-GR" dirty="0"/>
          </a:p>
        </p:txBody>
      </p:sp>
      <p:sp>
        <p:nvSpPr>
          <p:cNvPr id="4" name="Slide Number Placeholder 3"/>
          <p:cNvSpPr>
            <a:spLocks noGrp="1"/>
          </p:cNvSpPr>
          <p:nvPr>
            <p:ph type="sldNum" sz="quarter" idx="5"/>
          </p:nvPr>
        </p:nvSpPr>
        <p:spPr/>
        <p:txBody>
          <a:bodyPr/>
          <a:lstStyle/>
          <a:p>
            <a:fld id="{E0BCBDE2-13E3-3541-B9EC-E979C19A01F9}" type="slidenum">
              <a:rPr lang="en-US" smtClean="0"/>
              <a:t>7</a:t>
            </a:fld>
            <a:endParaRPr lang="en-US"/>
          </a:p>
        </p:txBody>
      </p:sp>
    </p:spTree>
    <p:extLst>
      <p:ext uri="{BB962C8B-B14F-4D97-AF65-F5344CB8AC3E}">
        <p14:creationId xmlns:p14="http://schemas.microsoft.com/office/powerpoint/2010/main" val="4133824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GB" sz="1064" kern="1200" dirty="0">
                <a:solidFill>
                  <a:schemeClr val="tx1"/>
                </a:solidFill>
                <a:effectLst/>
                <a:latin typeface="+mn-lt"/>
                <a:ea typeface="+mn-ea"/>
                <a:cs typeface="+mn-cs"/>
              </a:rPr>
            </a:br>
            <a:endParaRPr lang="en-GB" sz="1064" kern="1200" dirty="0">
              <a:solidFill>
                <a:schemeClr val="tx1"/>
              </a:solidFill>
              <a:effectLst/>
              <a:latin typeface="+mn-lt"/>
              <a:ea typeface="+mn-ea"/>
              <a:cs typeface="+mn-cs"/>
            </a:endParaRPr>
          </a:p>
          <a:p>
            <a:pPr marL="285750" indent="-285750" algn="just">
              <a:buFont typeface="Arial" panose="020B0604020202020204" pitchFamily="34" charset="0"/>
              <a:buChar char="•"/>
            </a:pPr>
            <a:endParaRPr lang="en-GR" dirty="0"/>
          </a:p>
        </p:txBody>
      </p:sp>
      <p:sp>
        <p:nvSpPr>
          <p:cNvPr id="4" name="Slide Number Placeholder 3"/>
          <p:cNvSpPr>
            <a:spLocks noGrp="1"/>
          </p:cNvSpPr>
          <p:nvPr>
            <p:ph type="sldNum" sz="quarter" idx="5"/>
          </p:nvPr>
        </p:nvSpPr>
        <p:spPr/>
        <p:txBody>
          <a:bodyPr/>
          <a:lstStyle/>
          <a:p>
            <a:fld id="{E0BCBDE2-13E3-3541-B9EC-E979C19A01F9}" type="slidenum">
              <a:rPr lang="en-US" smtClean="0"/>
              <a:t>8</a:t>
            </a:fld>
            <a:endParaRPr lang="en-US"/>
          </a:p>
        </p:txBody>
      </p:sp>
    </p:spTree>
    <p:extLst>
      <p:ext uri="{BB962C8B-B14F-4D97-AF65-F5344CB8AC3E}">
        <p14:creationId xmlns:p14="http://schemas.microsoft.com/office/powerpoint/2010/main" val="672216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64" kern="1200" dirty="0">
              <a:solidFill>
                <a:schemeClr val="tx1"/>
              </a:solidFill>
              <a:effectLst/>
              <a:latin typeface="+mn-lt"/>
              <a:ea typeface="+mn-ea"/>
              <a:cs typeface="+mn-cs"/>
            </a:endParaRPr>
          </a:p>
          <a:p>
            <a:pPr marL="285750" indent="-285750" algn="just">
              <a:buFont typeface="Arial" panose="020B0604020202020204" pitchFamily="34" charset="0"/>
              <a:buChar char="•"/>
            </a:pPr>
            <a:endParaRPr lang="en-GR" dirty="0"/>
          </a:p>
        </p:txBody>
      </p:sp>
      <p:sp>
        <p:nvSpPr>
          <p:cNvPr id="4" name="Slide Number Placeholder 3"/>
          <p:cNvSpPr>
            <a:spLocks noGrp="1"/>
          </p:cNvSpPr>
          <p:nvPr>
            <p:ph type="sldNum" sz="quarter" idx="5"/>
          </p:nvPr>
        </p:nvSpPr>
        <p:spPr/>
        <p:txBody>
          <a:bodyPr/>
          <a:lstStyle/>
          <a:p>
            <a:fld id="{E0BCBDE2-13E3-3541-B9EC-E979C19A01F9}" type="slidenum">
              <a:rPr lang="en-US" smtClean="0"/>
              <a:t>9</a:t>
            </a:fld>
            <a:endParaRPr lang="en-US"/>
          </a:p>
        </p:txBody>
      </p:sp>
    </p:spTree>
    <p:extLst>
      <p:ext uri="{BB962C8B-B14F-4D97-AF65-F5344CB8AC3E}">
        <p14:creationId xmlns:p14="http://schemas.microsoft.com/office/powerpoint/2010/main" val="17211860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9E3E300C-F899-1C4D-98F9-9CC575B40F59}" type="datetimeFigureOut">
              <a:rPr lang="en-GR" smtClean="0"/>
              <a:t>5/9/21</a:t>
            </a:fld>
            <a:endParaRPr lang="en-GR"/>
          </a:p>
        </p:txBody>
      </p:sp>
      <p:sp>
        <p:nvSpPr>
          <p:cNvPr id="5" name="Footer Placeholder 4"/>
          <p:cNvSpPr>
            <a:spLocks noGrp="1"/>
          </p:cNvSpPr>
          <p:nvPr>
            <p:ph type="ftr" sz="quarter" idx="11"/>
          </p:nvPr>
        </p:nvSpPr>
        <p:spPr/>
        <p:txBody>
          <a:bodyPr/>
          <a:lstStyle/>
          <a:p>
            <a:endParaRPr lang="en-GR"/>
          </a:p>
        </p:txBody>
      </p:sp>
      <p:sp>
        <p:nvSpPr>
          <p:cNvPr id="6" name="Slide Number Placeholder 5"/>
          <p:cNvSpPr>
            <a:spLocks noGrp="1"/>
          </p:cNvSpPr>
          <p:nvPr>
            <p:ph type="sldNum" sz="quarter" idx="12"/>
          </p:nvPr>
        </p:nvSpPr>
        <p:spPr/>
        <p:txBody>
          <a:bodyPr/>
          <a:lstStyle/>
          <a:p>
            <a:fld id="{CCE61E36-5C23-B441-A768-3E03CE601C28}" type="slidenum">
              <a:rPr lang="en-GR" smtClean="0"/>
              <a:t>‹#›</a:t>
            </a:fld>
            <a:endParaRPr lang="en-GR"/>
          </a:p>
        </p:txBody>
      </p:sp>
      <p:pic>
        <p:nvPicPr>
          <p:cNvPr id="7" name="Picture 6" descr="A close up of a logo&#10;&#10;Description automatically generated">
            <a:extLst>
              <a:ext uri="{FF2B5EF4-FFF2-40B4-BE49-F238E27FC236}">
                <a16:creationId xmlns:a16="http://schemas.microsoft.com/office/drawing/2014/main" id="{673BEE96-DB44-0042-83B4-93E7661988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8262" y="5097775"/>
            <a:ext cx="1688123" cy="476250"/>
          </a:xfrm>
          <a:prstGeom prst="rect">
            <a:avLst/>
          </a:prstGeom>
        </p:spPr>
      </p:pic>
      <p:pic>
        <p:nvPicPr>
          <p:cNvPr id="8" name="Picture 7">
            <a:extLst>
              <a:ext uri="{FF2B5EF4-FFF2-40B4-BE49-F238E27FC236}">
                <a16:creationId xmlns:a16="http://schemas.microsoft.com/office/drawing/2014/main" id="{8E04C702-C37D-8340-8C7D-435FC6F8901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373309" y="5113650"/>
            <a:ext cx="351692" cy="465667"/>
          </a:xfrm>
          <a:prstGeom prst="rect">
            <a:avLst/>
          </a:prstGeom>
        </p:spPr>
      </p:pic>
      <p:pic>
        <p:nvPicPr>
          <p:cNvPr id="9" name="Picture 8">
            <a:extLst>
              <a:ext uri="{FF2B5EF4-FFF2-40B4-BE49-F238E27FC236}">
                <a16:creationId xmlns:a16="http://schemas.microsoft.com/office/drawing/2014/main" id="{F90DF30D-FC08-5F44-9E46-3F1A27B78743}"/>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451320" y="5092484"/>
            <a:ext cx="492369" cy="486833"/>
          </a:xfrm>
          <a:prstGeom prst="rect">
            <a:avLst/>
          </a:prstGeom>
        </p:spPr>
      </p:pic>
    </p:spTree>
    <p:extLst>
      <p:ext uri="{BB962C8B-B14F-4D97-AF65-F5344CB8AC3E}">
        <p14:creationId xmlns:p14="http://schemas.microsoft.com/office/powerpoint/2010/main" val="3388743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44EEAEE-05C3-9B46-BF3C-86B0692A5377}" type="datetimeFigureOut">
              <a:rPr lang="en-US" smtClean="0"/>
              <a:t>9/5/21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FFA650-31EF-594A-A111-6B77A6C731C5}" type="slidenum">
              <a:rPr lang="en-US" smtClean="0"/>
              <a:t>‹#›</a:t>
            </a:fld>
            <a:endParaRPr lang="en-US"/>
          </a:p>
        </p:txBody>
      </p:sp>
    </p:spTree>
    <p:extLst>
      <p:ext uri="{BB962C8B-B14F-4D97-AF65-F5344CB8AC3E}">
        <p14:creationId xmlns:p14="http://schemas.microsoft.com/office/powerpoint/2010/main" val="1850781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44EEAEE-05C3-9B46-BF3C-86B0692A5377}" type="datetimeFigureOut">
              <a:rPr lang="en-US" smtClean="0"/>
              <a:t>9/5/21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FFA650-31EF-594A-A111-6B77A6C731C5}" type="slidenum">
              <a:rPr lang="en-US" smtClean="0"/>
              <a:t>‹#›</a:t>
            </a:fld>
            <a:endParaRPr lang="en-US"/>
          </a:p>
        </p:txBody>
      </p:sp>
    </p:spTree>
    <p:extLst>
      <p:ext uri="{BB962C8B-B14F-4D97-AF65-F5344CB8AC3E}">
        <p14:creationId xmlns:p14="http://schemas.microsoft.com/office/powerpoint/2010/main" val="3520267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E3E300C-F899-1C4D-98F9-9CC575B40F59}" type="datetimeFigureOut">
              <a:rPr lang="en-GR" smtClean="0"/>
              <a:t>5/9/21</a:t>
            </a:fld>
            <a:endParaRPr lang="en-GR"/>
          </a:p>
        </p:txBody>
      </p:sp>
      <p:sp>
        <p:nvSpPr>
          <p:cNvPr id="5" name="Footer Placeholder 4"/>
          <p:cNvSpPr>
            <a:spLocks noGrp="1"/>
          </p:cNvSpPr>
          <p:nvPr>
            <p:ph type="ftr" sz="quarter" idx="11"/>
          </p:nvPr>
        </p:nvSpPr>
        <p:spPr/>
        <p:txBody>
          <a:bodyPr/>
          <a:lstStyle/>
          <a:p>
            <a:endParaRPr lang="en-GR"/>
          </a:p>
        </p:txBody>
      </p:sp>
      <p:sp>
        <p:nvSpPr>
          <p:cNvPr id="6" name="Slide Number Placeholder 5"/>
          <p:cNvSpPr>
            <a:spLocks noGrp="1"/>
          </p:cNvSpPr>
          <p:nvPr>
            <p:ph type="sldNum" sz="quarter" idx="12"/>
          </p:nvPr>
        </p:nvSpPr>
        <p:spPr/>
        <p:txBody>
          <a:bodyPr/>
          <a:lstStyle/>
          <a:p>
            <a:fld id="{9EFFA650-31EF-594A-A111-6B77A6C731C5}" type="slidenum">
              <a:rPr lang="en-US" smtClean="0"/>
              <a:t>‹#›</a:t>
            </a:fld>
            <a:endParaRPr lang="en-US"/>
          </a:p>
        </p:txBody>
      </p:sp>
      <p:pic>
        <p:nvPicPr>
          <p:cNvPr id="7" name="Picture 6" descr="A close up of a logo&#10;&#10;Description automatically generated">
            <a:extLst>
              <a:ext uri="{FF2B5EF4-FFF2-40B4-BE49-F238E27FC236}">
                <a16:creationId xmlns:a16="http://schemas.microsoft.com/office/drawing/2014/main" id="{921DB89F-7CA2-D24E-BD63-75BA4F1E320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8263" y="5097775"/>
            <a:ext cx="1550718" cy="476250"/>
          </a:xfrm>
          <a:prstGeom prst="rect">
            <a:avLst/>
          </a:prstGeom>
        </p:spPr>
      </p:pic>
      <p:pic>
        <p:nvPicPr>
          <p:cNvPr id="8" name="Picture 7">
            <a:extLst>
              <a:ext uri="{FF2B5EF4-FFF2-40B4-BE49-F238E27FC236}">
                <a16:creationId xmlns:a16="http://schemas.microsoft.com/office/drawing/2014/main" id="{18A1382B-A6C6-ED4E-91FC-DDAC7C97A20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396154" y="5130948"/>
            <a:ext cx="351692" cy="465667"/>
          </a:xfrm>
          <a:prstGeom prst="rect">
            <a:avLst/>
          </a:prstGeom>
        </p:spPr>
      </p:pic>
      <p:pic>
        <p:nvPicPr>
          <p:cNvPr id="9" name="Picture 8">
            <a:extLst>
              <a:ext uri="{FF2B5EF4-FFF2-40B4-BE49-F238E27FC236}">
                <a16:creationId xmlns:a16="http://schemas.microsoft.com/office/drawing/2014/main" id="{07EB5E05-AE10-5A45-97EE-BC9D13E9A832}"/>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451320" y="5092484"/>
            <a:ext cx="492369" cy="486833"/>
          </a:xfrm>
          <a:prstGeom prst="rect">
            <a:avLst/>
          </a:prstGeom>
        </p:spPr>
      </p:pic>
      <p:pic>
        <p:nvPicPr>
          <p:cNvPr id="10" name="Picture 9">
            <a:extLst>
              <a:ext uri="{FF2B5EF4-FFF2-40B4-BE49-F238E27FC236}">
                <a16:creationId xmlns:a16="http://schemas.microsoft.com/office/drawing/2014/main" id="{9DE14F4E-6D2E-4F45-ACAA-1BCA4A71A085}"/>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7998955" y="37388"/>
            <a:ext cx="1098731" cy="643560"/>
          </a:xfrm>
          <a:prstGeom prst="rect">
            <a:avLst/>
          </a:prstGeom>
        </p:spPr>
      </p:pic>
      <p:pic>
        <p:nvPicPr>
          <p:cNvPr id="11" name="Picture 10" descr="A close up of a logo&#10;&#10;Description automatically generated">
            <a:extLst>
              <a:ext uri="{FF2B5EF4-FFF2-40B4-BE49-F238E27FC236}">
                <a16:creationId xmlns:a16="http://schemas.microsoft.com/office/drawing/2014/main" id="{676D3C04-4BF6-4C49-AFF9-F638C7B807B4}"/>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46313" y="61167"/>
            <a:ext cx="1550718" cy="486212"/>
          </a:xfrm>
          <a:prstGeom prst="rect">
            <a:avLst/>
          </a:prstGeom>
        </p:spPr>
      </p:pic>
    </p:spTree>
    <p:extLst>
      <p:ext uri="{BB962C8B-B14F-4D97-AF65-F5344CB8AC3E}">
        <p14:creationId xmlns:p14="http://schemas.microsoft.com/office/powerpoint/2010/main" val="3439848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44EEAEE-05C3-9B46-BF3C-86B0692A5377}" type="datetimeFigureOut">
              <a:rPr lang="en-US" smtClean="0"/>
              <a:t>9/5/21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FFA650-31EF-594A-A111-6B77A6C731C5}" type="slidenum">
              <a:rPr lang="en-US" smtClean="0"/>
              <a:t>‹#›</a:t>
            </a:fld>
            <a:endParaRPr lang="en-US"/>
          </a:p>
        </p:txBody>
      </p:sp>
      <p:pic>
        <p:nvPicPr>
          <p:cNvPr id="7" name="Picture 6">
            <a:extLst>
              <a:ext uri="{FF2B5EF4-FFF2-40B4-BE49-F238E27FC236}">
                <a16:creationId xmlns:a16="http://schemas.microsoft.com/office/drawing/2014/main" id="{0DDCFA1D-C2CC-2646-94D0-BA55FE5B34A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98955" y="37388"/>
            <a:ext cx="1098731" cy="643560"/>
          </a:xfrm>
          <a:prstGeom prst="rect">
            <a:avLst/>
          </a:prstGeom>
        </p:spPr>
      </p:pic>
      <p:pic>
        <p:nvPicPr>
          <p:cNvPr id="8" name="Picture 7" descr="A close up of a logo&#10;&#10;Description automatically generated">
            <a:extLst>
              <a:ext uri="{FF2B5EF4-FFF2-40B4-BE49-F238E27FC236}">
                <a16:creationId xmlns:a16="http://schemas.microsoft.com/office/drawing/2014/main" id="{D27A6466-0CB9-8242-8AB3-CA263925FB2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6313" y="61167"/>
            <a:ext cx="1550718" cy="486212"/>
          </a:xfrm>
          <a:prstGeom prst="rect">
            <a:avLst/>
          </a:prstGeom>
        </p:spPr>
      </p:pic>
    </p:spTree>
    <p:extLst>
      <p:ext uri="{BB962C8B-B14F-4D97-AF65-F5344CB8AC3E}">
        <p14:creationId xmlns:p14="http://schemas.microsoft.com/office/powerpoint/2010/main" val="3966760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244EEAEE-05C3-9B46-BF3C-86B0692A5377}" type="datetimeFigureOut">
              <a:rPr lang="en-US" smtClean="0"/>
              <a:t>9/5/21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FFA650-31EF-594A-A111-6B77A6C731C5}" type="slidenum">
              <a:rPr lang="en-US" smtClean="0"/>
              <a:t>‹#›</a:t>
            </a:fld>
            <a:endParaRPr lang="en-US"/>
          </a:p>
        </p:txBody>
      </p:sp>
      <p:pic>
        <p:nvPicPr>
          <p:cNvPr id="8" name="Picture 7">
            <a:extLst>
              <a:ext uri="{FF2B5EF4-FFF2-40B4-BE49-F238E27FC236}">
                <a16:creationId xmlns:a16="http://schemas.microsoft.com/office/drawing/2014/main" id="{EAA0796D-B6E7-8748-AAF0-2D69B872F94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98955" y="37388"/>
            <a:ext cx="1098731" cy="643560"/>
          </a:xfrm>
          <a:prstGeom prst="rect">
            <a:avLst/>
          </a:prstGeom>
        </p:spPr>
      </p:pic>
      <p:pic>
        <p:nvPicPr>
          <p:cNvPr id="9" name="Picture 8" descr="A close up of a logo&#10;&#10;Description automatically generated">
            <a:extLst>
              <a:ext uri="{FF2B5EF4-FFF2-40B4-BE49-F238E27FC236}">
                <a16:creationId xmlns:a16="http://schemas.microsoft.com/office/drawing/2014/main" id="{CA991B44-86B5-8E41-950B-83C42B3BED2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6313" y="61167"/>
            <a:ext cx="1550718" cy="486212"/>
          </a:xfrm>
          <a:prstGeom prst="rect">
            <a:avLst/>
          </a:prstGeom>
        </p:spPr>
      </p:pic>
    </p:spTree>
    <p:extLst>
      <p:ext uri="{BB962C8B-B14F-4D97-AF65-F5344CB8AC3E}">
        <p14:creationId xmlns:p14="http://schemas.microsoft.com/office/powerpoint/2010/main" val="3760223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244EEAEE-05C3-9B46-BF3C-86B0692A5377}" type="datetimeFigureOut">
              <a:rPr lang="en-US" smtClean="0"/>
              <a:t>9/5/21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FFA650-31EF-594A-A111-6B77A6C731C5}" type="slidenum">
              <a:rPr lang="en-US" smtClean="0"/>
              <a:t>‹#›</a:t>
            </a:fld>
            <a:endParaRPr lang="en-US"/>
          </a:p>
        </p:txBody>
      </p:sp>
      <p:pic>
        <p:nvPicPr>
          <p:cNvPr id="10" name="Picture 9">
            <a:extLst>
              <a:ext uri="{FF2B5EF4-FFF2-40B4-BE49-F238E27FC236}">
                <a16:creationId xmlns:a16="http://schemas.microsoft.com/office/drawing/2014/main" id="{72F608D4-E2AC-C744-B643-D59A0F5B712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98955" y="37388"/>
            <a:ext cx="1098731" cy="643560"/>
          </a:xfrm>
          <a:prstGeom prst="rect">
            <a:avLst/>
          </a:prstGeom>
        </p:spPr>
      </p:pic>
      <p:pic>
        <p:nvPicPr>
          <p:cNvPr id="11" name="Picture 10" descr="A close up of a logo&#10;&#10;Description automatically generated">
            <a:extLst>
              <a:ext uri="{FF2B5EF4-FFF2-40B4-BE49-F238E27FC236}">
                <a16:creationId xmlns:a16="http://schemas.microsoft.com/office/drawing/2014/main" id="{7FF1CC66-FA1E-EC40-8563-E8C18C53AB4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6313" y="61167"/>
            <a:ext cx="1550718" cy="486212"/>
          </a:xfrm>
          <a:prstGeom prst="rect">
            <a:avLst/>
          </a:prstGeom>
        </p:spPr>
      </p:pic>
    </p:spTree>
    <p:extLst>
      <p:ext uri="{BB962C8B-B14F-4D97-AF65-F5344CB8AC3E}">
        <p14:creationId xmlns:p14="http://schemas.microsoft.com/office/powerpoint/2010/main" val="3253328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244EEAEE-05C3-9B46-BF3C-86B0692A5377}" type="datetimeFigureOut">
              <a:rPr lang="en-US" smtClean="0"/>
              <a:t>9/5/21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FFA650-31EF-594A-A111-6B77A6C731C5}" type="slidenum">
              <a:rPr lang="en-US" smtClean="0"/>
              <a:t>‹#›</a:t>
            </a:fld>
            <a:endParaRPr lang="en-US"/>
          </a:p>
        </p:txBody>
      </p:sp>
    </p:spTree>
    <p:extLst>
      <p:ext uri="{BB962C8B-B14F-4D97-AF65-F5344CB8AC3E}">
        <p14:creationId xmlns:p14="http://schemas.microsoft.com/office/powerpoint/2010/main" val="1987090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4EEAEE-05C3-9B46-BF3C-86B0692A5377}" type="datetimeFigureOut">
              <a:rPr lang="en-US" smtClean="0"/>
              <a:t>9/5/21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FFA650-31EF-594A-A111-6B77A6C731C5}" type="slidenum">
              <a:rPr lang="en-US" smtClean="0"/>
              <a:t>‹#›</a:t>
            </a:fld>
            <a:endParaRPr lang="en-US"/>
          </a:p>
        </p:txBody>
      </p:sp>
    </p:spTree>
    <p:extLst>
      <p:ext uri="{BB962C8B-B14F-4D97-AF65-F5344CB8AC3E}">
        <p14:creationId xmlns:p14="http://schemas.microsoft.com/office/powerpoint/2010/main" val="3048716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244EEAEE-05C3-9B46-BF3C-86B0692A5377}" type="datetimeFigureOut">
              <a:rPr lang="en-US" smtClean="0"/>
              <a:t>9/5/21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FFA650-31EF-594A-A111-6B77A6C731C5}" type="slidenum">
              <a:rPr lang="en-US" smtClean="0"/>
              <a:t>‹#›</a:t>
            </a:fld>
            <a:endParaRPr lang="en-US"/>
          </a:p>
        </p:txBody>
      </p:sp>
    </p:spTree>
    <p:extLst>
      <p:ext uri="{BB962C8B-B14F-4D97-AF65-F5344CB8AC3E}">
        <p14:creationId xmlns:p14="http://schemas.microsoft.com/office/powerpoint/2010/main" val="3235470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244EEAEE-05C3-9B46-BF3C-86B0692A5377}" type="datetimeFigureOut">
              <a:rPr lang="en-US" smtClean="0"/>
              <a:t>9/5/21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FFA650-31EF-594A-A111-6B77A6C731C5}" type="slidenum">
              <a:rPr lang="en-US" smtClean="0"/>
              <a:t>‹#›</a:t>
            </a:fld>
            <a:endParaRPr lang="en-US"/>
          </a:p>
        </p:txBody>
      </p:sp>
    </p:spTree>
    <p:extLst>
      <p:ext uri="{BB962C8B-B14F-4D97-AF65-F5344CB8AC3E}">
        <p14:creationId xmlns:p14="http://schemas.microsoft.com/office/powerpoint/2010/main" val="4281400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244EEAEE-05C3-9B46-BF3C-86B0692A5377}" type="datetimeFigureOut">
              <a:rPr lang="en-US" smtClean="0"/>
              <a:t>9/5/21</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9EFFA650-31EF-594A-A111-6B77A6C731C5}" type="slidenum">
              <a:rPr lang="en-US" smtClean="0"/>
              <a:t>‹#›</a:t>
            </a:fld>
            <a:endParaRPr lang="en-US"/>
          </a:p>
        </p:txBody>
      </p:sp>
    </p:spTree>
    <p:extLst>
      <p:ext uri="{BB962C8B-B14F-4D97-AF65-F5344CB8AC3E}">
        <p14:creationId xmlns:p14="http://schemas.microsoft.com/office/powerpoint/2010/main" val="1877286191"/>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hyperlink" Target="https://unsplash.com/@christianw?utm_source=unsplash&amp;utm_medium=referral&amp;utm_content=creditCopyText"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s://unsplash.com/s/photos/eu-flag?utm_source=unsplash&amp;utm_medium=referral&amp;utm_content=creditCopyText"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unsplash.com/@christianw?utm_source=unsplash&amp;utm_medium=referral&amp;utm_content=creditCopyText"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s://unsplash.com/s/photos/eu-flag?utm_source=unsplash&amp;utm_medium=referral&amp;utm_content=creditCopyText"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unsplash.com/@christianw?utm_source=unsplash&amp;utm_medium=referral&amp;utm_content=creditCopyText"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https://unsplash.com/s/photos/eu-flag?utm_source=unsplash&amp;utm_medium=referral&amp;utm_content=creditCopyText"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unsplash.com/@christianw?utm_source=unsplash&amp;utm_medium=referral&amp;utm_content=creditCopyText"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https://unsplash.com/s/photos/eu-flag?utm_source=unsplash&amp;utm_medium=referral&amp;utm_content=creditCopyText"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turkeyinh2020.eu/" TargetMode="External"/><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hyperlink" Target="mailto:info@turkeyinh2020.e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s://www.linkedin.com/in/ospyroglo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unsplash.com/@christianw?utm_source=unsplash&amp;utm_medium=referral&amp;utm_content=creditCopyTex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unsplash.com/s/photos/eu-flag?utm_source=unsplash&amp;utm_medium=referral&amp;utm_content=creditCopyTex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hyperlink" Target="https://unsplash.com/s/photos/european-union?utm_source=unsplash&amp;utm_medium=referral&amp;utm_content=creditCopyTex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unsplash.com/@guillaumeperigois?utm_source=unsplash&amp;utm_medium=referral&amp;utm_content=creditCopyText" TargetMode="External"/><Relationship Id="rId5" Type="http://schemas.openxmlformats.org/officeDocument/2006/relationships/hyperlink" Target="https://unsplash.com/s/photos/eu?utm_source=unsplash&amp;utm_medium=referral&amp;utm_content=creditCopyText" TargetMode="External"/><Relationship Id="rId4" Type="http://schemas.openxmlformats.org/officeDocument/2006/relationships/hyperlink" Target="https://unsplash.com/@christianw?utm_source=unsplash&amp;utm_medium=referral&amp;utm_content=creditCopyText" TargetMode="Externa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hyperlink" Target="https://unsplash.com/@christianw?utm_source=unsplash&amp;utm_medium=referral&amp;utm_content=creditCopyText" TargetMode="External"/><Relationship Id="rId7" Type="http://schemas.openxmlformats.org/officeDocument/2006/relationships/diagramQuickStyle" Target="../diagrams/quickStyle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hyperlink" Target="https://unsplash.com/s/photos/eu-flag?utm_source=unsplash&amp;utm_medium=referral&amp;utm_content=creditCopyText" TargetMode="External"/><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3" Type="http://schemas.openxmlformats.org/officeDocument/2006/relationships/hyperlink" Target="https://unsplash.com/@christianw?utm_source=unsplash&amp;utm_medium=referral&amp;utm_content=creditCopyText"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hyperlink" Target="https://unsplash.com/s/photos/eu-flag?utm_source=unsplash&amp;utm_medium=referral&amp;utm_content=creditCopyText"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unsplash.com/@christianw?utm_source=unsplash&amp;utm_medium=referral&amp;utm_content=creditCopyText"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s://unsplash.com/s/photos/eu-flag?utm_source=unsplash&amp;utm_medium=referral&amp;utm_content=creditCopyText"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unsplash.com/@christianw?utm_source=unsplash&amp;utm_medium=referral&amp;utm_content=creditCopyTex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s://unsplash.com/s/photos/eu-flag?utm_source=unsplash&amp;utm_medium=referral&amp;utm_content=creditCopyTex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50000"/>
            <a:alpha val="28000"/>
          </a:schemeClr>
        </a:solidFill>
        <a:effectLst/>
      </p:bgPr>
    </p:bg>
    <p:spTree>
      <p:nvGrpSpPr>
        <p:cNvPr id="1" name=""/>
        <p:cNvGrpSpPr/>
        <p:nvPr/>
      </p:nvGrpSpPr>
      <p:grpSpPr>
        <a:xfrm>
          <a:off x="0" y="0"/>
          <a:ext cx="0" cy="0"/>
          <a:chOff x="0" y="0"/>
          <a:chExt cx="0" cy="0"/>
        </a:xfrm>
      </p:grpSpPr>
      <p:pic>
        <p:nvPicPr>
          <p:cNvPr id="4" name="Picture 3" descr="A blue and white flag&#10;&#10;Description automatically generated with medium confidence">
            <a:extLst>
              <a:ext uri="{FF2B5EF4-FFF2-40B4-BE49-F238E27FC236}">
                <a16:creationId xmlns:a16="http://schemas.microsoft.com/office/drawing/2014/main" id="{1A1E3C76-36BA-AB48-8814-EF21C58DDAA8}"/>
              </a:ext>
            </a:extLst>
          </p:cNvPr>
          <p:cNvPicPr>
            <a:picLocks noChangeAspect="1"/>
          </p:cNvPicPr>
          <p:nvPr/>
        </p:nvPicPr>
        <p:blipFill rotWithShape="1">
          <a:blip r:embed="rId3" cstate="print">
            <a:alphaModFix amt="14000"/>
            <a:extLst>
              <a:ext uri="{28A0092B-C50C-407E-A947-70E740481C1C}">
                <a14:useLocalDpi xmlns:a14="http://schemas.microsoft.com/office/drawing/2010/main"/>
              </a:ext>
            </a:extLst>
          </a:blip>
          <a:srcRect/>
          <a:stretch/>
        </p:blipFill>
        <p:spPr>
          <a:xfrm>
            <a:off x="0" y="0"/>
            <a:ext cx="9139588" cy="4982400"/>
          </a:xfrm>
          <a:prstGeom prst="rect">
            <a:avLst/>
          </a:prstGeom>
        </p:spPr>
      </p:pic>
      <p:sp>
        <p:nvSpPr>
          <p:cNvPr id="2" name="Title 1"/>
          <p:cNvSpPr>
            <a:spLocks noGrp="1"/>
          </p:cNvSpPr>
          <p:nvPr>
            <p:ph type="ctrTitle"/>
          </p:nvPr>
        </p:nvSpPr>
        <p:spPr>
          <a:xfrm>
            <a:off x="0" y="1872624"/>
            <a:ext cx="9144000" cy="774493"/>
          </a:xfrm>
        </p:spPr>
        <p:txBody>
          <a:bodyPr>
            <a:noAutofit/>
          </a:bodyPr>
          <a:lstStyle/>
          <a:p>
            <a:r>
              <a:rPr lang="en-US" sz="3600" dirty="0">
                <a:solidFill>
                  <a:schemeClr val="bg1"/>
                </a:solidFill>
                <a:latin typeface="+mn-lt"/>
              </a:rPr>
              <a:t>EIC Accelerator</a:t>
            </a:r>
          </a:p>
        </p:txBody>
      </p:sp>
      <p:pic>
        <p:nvPicPr>
          <p:cNvPr id="10" name="Picture 9">
            <a:extLst>
              <a:ext uri="{FF2B5EF4-FFF2-40B4-BE49-F238E27FC236}">
                <a16:creationId xmlns:a16="http://schemas.microsoft.com/office/drawing/2014/main" id="{39C58550-2245-CD42-AF12-3676F13B8FD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662376" y="-74710"/>
            <a:ext cx="1778000" cy="1153583"/>
          </a:xfrm>
          <a:prstGeom prst="rect">
            <a:avLst/>
          </a:prstGeom>
        </p:spPr>
      </p:pic>
      <p:pic>
        <p:nvPicPr>
          <p:cNvPr id="12" name="Picture 11" descr="A close up of a logo&#10;&#10;Description automatically generated">
            <a:extLst>
              <a:ext uri="{FF2B5EF4-FFF2-40B4-BE49-F238E27FC236}">
                <a16:creationId xmlns:a16="http://schemas.microsoft.com/office/drawing/2014/main" id="{38DA60C6-033E-254B-A306-23182B94C41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667667" y="966924"/>
            <a:ext cx="1767417" cy="613833"/>
          </a:xfrm>
          <a:prstGeom prst="rect">
            <a:avLst/>
          </a:prstGeom>
        </p:spPr>
      </p:pic>
      <p:sp>
        <p:nvSpPr>
          <p:cNvPr id="19" name="Subtitle 3">
            <a:extLst>
              <a:ext uri="{FF2B5EF4-FFF2-40B4-BE49-F238E27FC236}">
                <a16:creationId xmlns:a16="http://schemas.microsoft.com/office/drawing/2014/main" id="{CAA9C3F4-A0B2-AE49-8656-6DE108FDD579}"/>
              </a:ext>
            </a:extLst>
          </p:cNvPr>
          <p:cNvSpPr txBox="1">
            <a:spLocks/>
          </p:cNvSpPr>
          <p:nvPr/>
        </p:nvSpPr>
        <p:spPr>
          <a:xfrm>
            <a:off x="1693875" y="3306543"/>
            <a:ext cx="5715000" cy="1441533"/>
          </a:xfrm>
          <a:prstGeom prst="rect">
            <a:avLst/>
          </a:prstGeom>
        </p:spPr>
        <p:txBody>
          <a:bodyPr vert="horz" lIns="76200" tIns="38100" rIns="76200" bIns="3810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schemeClr val="accent5">
                    <a:lumMod val="50000"/>
                  </a:schemeClr>
                </a:solidFill>
              </a:rPr>
              <a:t>Project Writing Camp for SMEs (PWC-6)</a:t>
            </a:r>
            <a:endParaRPr lang="en-GB" b="1" dirty="0">
              <a:solidFill>
                <a:schemeClr val="accent5">
                  <a:lumMod val="50000"/>
                </a:schemeClr>
              </a:solidFill>
            </a:endParaRPr>
          </a:p>
          <a:p>
            <a:pPr>
              <a:lnSpc>
                <a:spcPct val="150000"/>
              </a:lnSpc>
            </a:pPr>
            <a:r>
              <a:rPr lang="en-GB" sz="1800" i="1" dirty="0">
                <a:solidFill>
                  <a:schemeClr val="accent5">
                    <a:lumMod val="50000"/>
                  </a:schemeClr>
                </a:solidFill>
              </a:rPr>
              <a:t>Odysseas Spyroglou, KE2</a:t>
            </a:r>
            <a:endParaRPr lang="en-GB" sz="1800" dirty="0">
              <a:solidFill>
                <a:schemeClr val="accent5">
                  <a:lumMod val="50000"/>
                </a:schemeClr>
              </a:solidFill>
              <a:latin typeface="+mj-lt"/>
            </a:endParaRPr>
          </a:p>
          <a:p>
            <a:r>
              <a:rPr lang="en-GB" sz="1800" dirty="0">
                <a:solidFill>
                  <a:schemeClr val="accent5">
                    <a:lumMod val="50000"/>
                  </a:schemeClr>
                </a:solidFill>
                <a:latin typeface="+mj-lt"/>
              </a:rPr>
              <a:t>Ankara, 16 Sep 2021</a:t>
            </a:r>
          </a:p>
        </p:txBody>
      </p:sp>
      <p:pic>
        <p:nvPicPr>
          <p:cNvPr id="5" name="Picture 4">
            <a:extLst>
              <a:ext uri="{FF2B5EF4-FFF2-40B4-BE49-F238E27FC236}">
                <a16:creationId xmlns:a16="http://schemas.microsoft.com/office/drawing/2014/main" id="{957BE264-E119-3142-B007-E2130EBAB933}"/>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424251" y="1604078"/>
            <a:ext cx="2571750" cy="254000"/>
          </a:xfrm>
          <a:prstGeom prst="rect">
            <a:avLst/>
          </a:prstGeom>
        </p:spPr>
      </p:pic>
      <p:sp>
        <p:nvSpPr>
          <p:cNvPr id="8" name="Rectangle 7">
            <a:extLst>
              <a:ext uri="{FF2B5EF4-FFF2-40B4-BE49-F238E27FC236}">
                <a16:creationId xmlns:a16="http://schemas.microsoft.com/office/drawing/2014/main" id="{FEEFA283-40A5-294C-B6B6-F5743D525C44}"/>
              </a:ext>
            </a:extLst>
          </p:cNvPr>
          <p:cNvSpPr/>
          <p:nvPr/>
        </p:nvSpPr>
        <p:spPr>
          <a:xfrm>
            <a:off x="7381661" y="4702345"/>
            <a:ext cx="1705428" cy="207749"/>
          </a:xfrm>
          <a:prstGeom prst="rect">
            <a:avLst/>
          </a:prstGeom>
        </p:spPr>
        <p:txBody>
          <a:bodyPr wrap="square">
            <a:spAutoFit/>
          </a:bodyPr>
          <a:lstStyle/>
          <a:p>
            <a:pPr algn="r"/>
            <a:r>
              <a:rPr lang="en-GB" sz="750" dirty="0">
                <a:solidFill>
                  <a:schemeClr val="bg1"/>
                </a:solidFill>
              </a:rPr>
              <a:t>Photo by Christian Lue on </a:t>
            </a:r>
            <a:r>
              <a:rPr lang="en-GB" sz="750" dirty="0" err="1">
                <a:solidFill>
                  <a:schemeClr val="bg1"/>
                </a:solidFill>
              </a:rPr>
              <a:t>Unsplash</a:t>
            </a:r>
            <a:endParaRPr lang="en-GB" sz="750" dirty="0">
              <a:solidFill>
                <a:schemeClr val="bg1"/>
              </a:solidFill>
            </a:endParaRPr>
          </a:p>
        </p:txBody>
      </p:sp>
    </p:spTree>
    <p:extLst>
      <p:ext uri="{BB962C8B-B14F-4D97-AF65-F5344CB8AC3E}">
        <p14:creationId xmlns:p14="http://schemas.microsoft.com/office/powerpoint/2010/main" val="1938551957"/>
      </p:ext>
    </p:extLst>
  </p:cSld>
  <p:clrMapOvr>
    <a:masterClrMapping/>
  </p:clrMapOvr>
  <mc:AlternateContent xmlns:mc="http://schemas.openxmlformats.org/markup-compatibility/2006" xmlns:p14="http://schemas.microsoft.com/office/powerpoint/2010/main">
    <mc:Choice Requires="p14">
      <p:transition spd="slow" p14:dur="2000" advTm="24933"/>
    </mc:Choice>
    <mc:Fallback xmlns="">
      <p:transition spd="slow" advTm="2493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ADEB7-8635-3E4B-9DB5-3281C9749D22}"/>
              </a:ext>
            </a:extLst>
          </p:cNvPr>
          <p:cNvSpPr>
            <a:spLocks noGrp="1"/>
          </p:cNvSpPr>
          <p:nvPr>
            <p:ph type="title"/>
          </p:nvPr>
        </p:nvSpPr>
        <p:spPr>
          <a:xfrm>
            <a:off x="1" y="211629"/>
            <a:ext cx="9143999" cy="756002"/>
          </a:xfrm>
        </p:spPr>
        <p:txBody>
          <a:bodyPr>
            <a:noAutofit/>
          </a:bodyPr>
          <a:lstStyle/>
          <a:p>
            <a:pPr algn="ctr">
              <a:lnSpc>
                <a:spcPct val="100000"/>
              </a:lnSpc>
              <a:spcBef>
                <a:spcPts val="600"/>
              </a:spcBef>
              <a:spcAft>
                <a:spcPts val="600"/>
              </a:spcAft>
            </a:pPr>
            <a:r>
              <a:rPr lang="en-US" sz="2800" dirty="0">
                <a:solidFill>
                  <a:srgbClr val="C00000"/>
                </a:solidFill>
                <a:latin typeface="Century Gothic" panose="020B0502020202020204" pitchFamily="34" charset="0"/>
                <a:cs typeface="Calibri"/>
              </a:rPr>
              <a:t>How it works</a:t>
            </a:r>
            <a:br>
              <a:rPr lang="en-US" sz="2800" dirty="0">
                <a:solidFill>
                  <a:srgbClr val="C00000"/>
                </a:solidFill>
                <a:latin typeface="Century Gothic" panose="020B0502020202020204" pitchFamily="34" charset="0"/>
                <a:cs typeface="Calibri"/>
              </a:rPr>
            </a:br>
            <a:r>
              <a:rPr lang="en-US" sz="1800" dirty="0">
                <a:solidFill>
                  <a:srgbClr val="002060"/>
                </a:solidFill>
                <a:latin typeface="Century Gothic" panose="020B0502020202020204" pitchFamily="34" charset="0"/>
                <a:cs typeface="Calibri"/>
              </a:rPr>
              <a:t>Behind the curtains</a:t>
            </a:r>
            <a:endParaRPr lang="en-US" sz="1050" dirty="0">
              <a:solidFill>
                <a:srgbClr val="002060"/>
              </a:solidFill>
              <a:latin typeface="Century Gothic" panose="020B0502020202020204" pitchFamily="34" charset="0"/>
            </a:endParaRPr>
          </a:p>
        </p:txBody>
      </p:sp>
      <p:sp>
        <p:nvSpPr>
          <p:cNvPr id="6" name="TextBox 5">
            <a:extLst>
              <a:ext uri="{FF2B5EF4-FFF2-40B4-BE49-F238E27FC236}">
                <a16:creationId xmlns:a16="http://schemas.microsoft.com/office/drawing/2014/main" id="{78C509CD-47CE-D84E-A80B-6539FAF74106}"/>
              </a:ext>
            </a:extLst>
          </p:cNvPr>
          <p:cNvSpPr txBox="1"/>
          <p:nvPr/>
        </p:nvSpPr>
        <p:spPr>
          <a:xfrm>
            <a:off x="2218336" y="2112364"/>
            <a:ext cx="184731" cy="296876"/>
          </a:xfrm>
          <a:prstGeom prst="rect">
            <a:avLst/>
          </a:prstGeom>
          <a:noFill/>
        </p:spPr>
        <p:txBody>
          <a:bodyPr wrap="none" rtlCol="0">
            <a:spAutoFit/>
          </a:bodyPr>
          <a:lstStyle/>
          <a:p>
            <a:endParaRPr lang="en-GR" sz="1329" dirty="0"/>
          </a:p>
        </p:txBody>
      </p:sp>
      <p:sp>
        <p:nvSpPr>
          <p:cNvPr id="8" name="Rectangle 7">
            <a:extLst>
              <a:ext uri="{FF2B5EF4-FFF2-40B4-BE49-F238E27FC236}">
                <a16:creationId xmlns:a16="http://schemas.microsoft.com/office/drawing/2014/main" id="{9F8F59B5-4428-9648-BA75-6CB3C7453B51}"/>
              </a:ext>
            </a:extLst>
          </p:cNvPr>
          <p:cNvSpPr/>
          <p:nvPr/>
        </p:nvSpPr>
        <p:spPr>
          <a:xfrm>
            <a:off x="5197730" y="9186499"/>
            <a:ext cx="575445" cy="1015663"/>
          </a:xfrm>
          <a:prstGeom prst="rect">
            <a:avLst/>
          </a:prstGeom>
        </p:spPr>
        <p:txBody>
          <a:bodyPr wrap="square">
            <a:spAutoFit/>
          </a:bodyPr>
          <a:lstStyle/>
          <a:p>
            <a:r>
              <a:rPr lang="en-GB" sz="1000" dirty="0">
                <a:solidFill>
                  <a:schemeClr val="bg1"/>
                </a:solidFill>
              </a:rPr>
              <a:t>Photo by </a:t>
            </a:r>
            <a:r>
              <a:rPr lang="en-GB" sz="1000" dirty="0">
                <a:solidFill>
                  <a:schemeClr val="bg1"/>
                </a:solidFill>
                <a:hlinkClick r:id="rId3">
                  <a:extLst>
                    <a:ext uri="{A12FA001-AC4F-418D-AE19-62706E023703}">
                      <ahyp:hlinkClr xmlns:ahyp="http://schemas.microsoft.com/office/drawing/2018/hyperlinkcolor" val="tx"/>
                    </a:ext>
                  </a:extLst>
                </a:hlinkClick>
              </a:rPr>
              <a:t>Christian Wiediger</a:t>
            </a:r>
            <a:r>
              <a:rPr lang="en-GB" sz="1000" dirty="0">
                <a:solidFill>
                  <a:schemeClr val="bg1"/>
                </a:solidFill>
              </a:rPr>
              <a:t> on </a:t>
            </a:r>
            <a:r>
              <a:rPr lang="en-GB" sz="1000" dirty="0">
                <a:solidFill>
                  <a:schemeClr val="bg1"/>
                </a:solidFill>
                <a:hlinkClick r:id="rId4">
                  <a:extLst>
                    <a:ext uri="{A12FA001-AC4F-418D-AE19-62706E023703}">
                      <ahyp:hlinkClr xmlns:ahyp="http://schemas.microsoft.com/office/drawing/2018/hyperlinkcolor" val="tx"/>
                    </a:ext>
                  </a:extLst>
                </a:hlinkClick>
              </a:rPr>
              <a:t>Unsplash</a:t>
            </a:r>
            <a:endParaRPr lang="en-GB" sz="1000" dirty="0">
              <a:solidFill>
                <a:schemeClr val="bg1"/>
              </a:solidFill>
              <a:effectLst/>
            </a:endParaRPr>
          </a:p>
        </p:txBody>
      </p:sp>
      <p:sp>
        <p:nvSpPr>
          <p:cNvPr id="9" name="TextBox 8">
            <a:extLst>
              <a:ext uri="{FF2B5EF4-FFF2-40B4-BE49-F238E27FC236}">
                <a16:creationId xmlns:a16="http://schemas.microsoft.com/office/drawing/2014/main" id="{3F7D545E-8846-3045-B17B-1AB6D33F0CC8}"/>
              </a:ext>
            </a:extLst>
          </p:cNvPr>
          <p:cNvSpPr txBox="1"/>
          <p:nvPr/>
        </p:nvSpPr>
        <p:spPr>
          <a:xfrm>
            <a:off x="2640704" y="1396425"/>
            <a:ext cx="6026466" cy="3280578"/>
          </a:xfrm>
          <a:prstGeom prst="rect">
            <a:avLst/>
          </a:prstGeom>
          <a:noFill/>
        </p:spPr>
        <p:txBody>
          <a:bodyPr wrap="square" rtlCol="0">
            <a:spAutoFit/>
          </a:bodyPr>
          <a:lstStyle/>
          <a:p>
            <a:pPr marL="285750" indent="-285750">
              <a:lnSpc>
                <a:spcPct val="120000"/>
              </a:lnSpc>
              <a:spcBef>
                <a:spcPts val="113"/>
              </a:spcBef>
              <a:spcAft>
                <a:spcPts val="225"/>
              </a:spcAft>
              <a:buFont typeface="Arial" panose="020B0604020202020204" pitchFamily="34" charset="0"/>
              <a:buChar char="•"/>
            </a:pPr>
            <a:r>
              <a:rPr lang="en-US" sz="2400" dirty="0">
                <a:solidFill>
                  <a:schemeClr val="accent1">
                    <a:lumMod val="50000"/>
                  </a:schemeClr>
                </a:solidFill>
                <a:latin typeface="+mj-lt"/>
                <a:ea typeface="Roboto Medium" panose="02000000000000000000" pitchFamily="2" charset="0"/>
                <a:cs typeface="Arial" panose="020B0604020202020204" pitchFamily="34" charset="0"/>
              </a:rPr>
              <a:t>Jury Panel members receive all proposal documents 2 – 4 weeks before Interview</a:t>
            </a:r>
          </a:p>
          <a:p>
            <a:pPr marL="285750" indent="-285750">
              <a:lnSpc>
                <a:spcPct val="120000"/>
              </a:lnSpc>
              <a:spcBef>
                <a:spcPts val="113"/>
              </a:spcBef>
              <a:spcAft>
                <a:spcPts val="225"/>
              </a:spcAft>
              <a:buFont typeface="Arial" panose="020B0604020202020204" pitchFamily="34" charset="0"/>
              <a:buChar char="•"/>
            </a:pPr>
            <a:r>
              <a:rPr lang="en-GB" sz="2400" dirty="0">
                <a:solidFill>
                  <a:schemeClr val="accent1">
                    <a:lumMod val="50000"/>
                  </a:schemeClr>
                </a:solidFill>
                <a:latin typeface="+mj-lt"/>
              </a:rPr>
              <a:t>Each Jury members usually evaluates 5 – 8  proposals</a:t>
            </a:r>
            <a:endParaRPr lang="en-GB" sz="2400" baseline="30000" dirty="0">
              <a:solidFill>
                <a:schemeClr val="accent1">
                  <a:lumMod val="50000"/>
                </a:schemeClr>
              </a:solidFill>
              <a:latin typeface="+mj-lt"/>
            </a:endParaRPr>
          </a:p>
          <a:p>
            <a:pPr marL="285750" indent="-285750">
              <a:lnSpc>
                <a:spcPct val="120000"/>
              </a:lnSpc>
              <a:spcBef>
                <a:spcPts val="113"/>
              </a:spcBef>
              <a:spcAft>
                <a:spcPts val="225"/>
              </a:spcAft>
              <a:buFont typeface="Arial" panose="020B0604020202020204" pitchFamily="34" charset="0"/>
              <a:buChar char="•"/>
            </a:pPr>
            <a:r>
              <a:rPr lang="en-GB" sz="2400" dirty="0">
                <a:solidFill>
                  <a:schemeClr val="accent1">
                    <a:lumMod val="50000"/>
                  </a:schemeClr>
                </a:solidFill>
                <a:latin typeface="+mj-lt"/>
              </a:rPr>
              <a:t>Max time spent per proposal: 4 hours</a:t>
            </a:r>
            <a:endParaRPr lang="en-GB" sz="2400" baseline="30000" dirty="0">
              <a:solidFill>
                <a:schemeClr val="accent1">
                  <a:lumMod val="50000"/>
                </a:schemeClr>
              </a:solidFill>
              <a:latin typeface="+mj-lt"/>
            </a:endParaRPr>
          </a:p>
          <a:p>
            <a:pPr marL="285750" indent="-285750">
              <a:lnSpc>
                <a:spcPct val="120000"/>
              </a:lnSpc>
              <a:spcBef>
                <a:spcPts val="113"/>
              </a:spcBef>
              <a:spcAft>
                <a:spcPts val="225"/>
              </a:spcAft>
              <a:buFont typeface="Arial" panose="020B0604020202020204" pitchFamily="34" charset="0"/>
              <a:buChar char="•"/>
            </a:pPr>
            <a:r>
              <a:rPr lang="en-GB" sz="2400" dirty="0">
                <a:solidFill>
                  <a:schemeClr val="accent1">
                    <a:lumMod val="50000"/>
                  </a:schemeClr>
                </a:solidFill>
                <a:latin typeface="+mj-lt"/>
              </a:rPr>
              <a:t>Every proposal has a briefer. Briefer presents the proposal to the rest of the reviewers.</a:t>
            </a:r>
          </a:p>
        </p:txBody>
      </p:sp>
      <p:pic>
        <p:nvPicPr>
          <p:cNvPr id="10" name="Picture 9" descr="Icon&#10;&#10;Description automatically generated">
            <a:extLst>
              <a:ext uri="{FF2B5EF4-FFF2-40B4-BE49-F238E27FC236}">
                <a16:creationId xmlns:a16="http://schemas.microsoft.com/office/drawing/2014/main" id="{B19B1972-AAEE-0343-9673-BEEE45A5CBAB}"/>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762832" y="1681488"/>
            <a:ext cx="1455504" cy="1455504"/>
          </a:xfrm>
          <a:prstGeom prst="rect">
            <a:avLst/>
          </a:prstGeom>
        </p:spPr>
      </p:pic>
    </p:spTree>
    <p:extLst>
      <p:ext uri="{BB962C8B-B14F-4D97-AF65-F5344CB8AC3E}">
        <p14:creationId xmlns:p14="http://schemas.microsoft.com/office/powerpoint/2010/main" val="1907773859"/>
      </p:ext>
    </p:extLst>
  </p:cSld>
  <p:clrMapOvr>
    <a:masterClrMapping/>
  </p:clrMapOvr>
  <mc:AlternateContent xmlns:mc="http://schemas.openxmlformats.org/markup-compatibility/2006" xmlns:p14="http://schemas.microsoft.com/office/powerpoint/2010/main">
    <mc:Choice Requires="p14">
      <p:transition spd="slow" p14:dur="2000" advTm="32314"/>
    </mc:Choice>
    <mc:Fallback xmlns="">
      <p:transition spd="slow" advTm="32314"/>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ADEB7-8635-3E4B-9DB5-3281C9749D22}"/>
              </a:ext>
            </a:extLst>
          </p:cNvPr>
          <p:cNvSpPr>
            <a:spLocks noGrp="1"/>
          </p:cNvSpPr>
          <p:nvPr>
            <p:ph type="title"/>
          </p:nvPr>
        </p:nvSpPr>
        <p:spPr>
          <a:xfrm>
            <a:off x="1" y="211629"/>
            <a:ext cx="9143999" cy="756002"/>
          </a:xfrm>
        </p:spPr>
        <p:txBody>
          <a:bodyPr>
            <a:noAutofit/>
          </a:bodyPr>
          <a:lstStyle/>
          <a:p>
            <a:pPr algn="ctr">
              <a:lnSpc>
                <a:spcPct val="100000"/>
              </a:lnSpc>
              <a:spcBef>
                <a:spcPts val="600"/>
              </a:spcBef>
              <a:spcAft>
                <a:spcPts val="600"/>
              </a:spcAft>
            </a:pPr>
            <a:r>
              <a:rPr lang="en-US" sz="2800" dirty="0">
                <a:solidFill>
                  <a:srgbClr val="C00000"/>
                </a:solidFill>
                <a:latin typeface="Century Gothic" panose="020B0502020202020204" pitchFamily="34" charset="0"/>
                <a:cs typeface="Calibri"/>
              </a:rPr>
              <a:t>Jury Panel evaluation</a:t>
            </a:r>
            <a:br>
              <a:rPr lang="en-US" sz="2800" dirty="0">
                <a:solidFill>
                  <a:srgbClr val="C00000"/>
                </a:solidFill>
                <a:latin typeface="Century Gothic" panose="020B0502020202020204" pitchFamily="34" charset="0"/>
                <a:cs typeface="Calibri"/>
              </a:rPr>
            </a:br>
            <a:r>
              <a:rPr lang="en-US" sz="1800" dirty="0">
                <a:solidFill>
                  <a:srgbClr val="002060"/>
                </a:solidFill>
                <a:latin typeface="Century Gothic" panose="020B0502020202020204" pitchFamily="34" charset="0"/>
                <a:cs typeface="Calibri"/>
              </a:rPr>
              <a:t>What Jurors study</a:t>
            </a:r>
            <a:endParaRPr lang="en-US" sz="1050" dirty="0">
              <a:solidFill>
                <a:srgbClr val="002060"/>
              </a:solidFill>
              <a:latin typeface="Century Gothic" panose="020B0502020202020204" pitchFamily="34" charset="0"/>
            </a:endParaRPr>
          </a:p>
        </p:txBody>
      </p:sp>
      <p:sp>
        <p:nvSpPr>
          <p:cNvPr id="6" name="TextBox 5">
            <a:extLst>
              <a:ext uri="{FF2B5EF4-FFF2-40B4-BE49-F238E27FC236}">
                <a16:creationId xmlns:a16="http://schemas.microsoft.com/office/drawing/2014/main" id="{78C509CD-47CE-D84E-A80B-6539FAF74106}"/>
              </a:ext>
            </a:extLst>
          </p:cNvPr>
          <p:cNvSpPr txBox="1"/>
          <p:nvPr/>
        </p:nvSpPr>
        <p:spPr>
          <a:xfrm>
            <a:off x="2218336" y="2112364"/>
            <a:ext cx="184731" cy="296876"/>
          </a:xfrm>
          <a:prstGeom prst="rect">
            <a:avLst/>
          </a:prstGeom>
          <a:noFill/>
        </p:spPr>
        <p:txBody>
          <a:bodyPr wrap="none" rtlCol="0">
            <a:spAutoFit/>
          </a:bodyPr>
          <a:lstStyle/>
          <a:p>
            <a:endParaRPr lang="en-GR" sz="1329" dirty="0"/>
          </a:p>
        </p:txBody>
      </p:sp>
      <p:sp>
        <p:nvSpPr>
          <p:cNvPr id="8" name="Rectangle 7">
            <a:extLst>
              <a:ext uri="{FF2B5EF4-FFF2-40B4-BE49-F238E27FC236}">
                <a16:creationId xmlns:a16="http://schemas.microsoft.com/office/drawing/2014/main" id="{9F8F59B5-4428-9648-BA75-6CB3C7453B51}"/>
              </a:ext>
            </a:extLst>
          </p:cNvPr>
          <p:cNvSpPr/>
          <p:nvPr/>
        </p:nvSpPr>
        <p:spPr>
          <a:xfrm>
            <a:off x="5197730" y="9186499"/>
            <a:ext cx="575445" cy="1015663"/>
          </a:xfrm>
          <a:prstGeom prst="rect">
            <a:avLst/>
          </a:prstGeom>
        </p:spPr>
        <p:txBody>
          <a:bodyPr wrap="square">
            <a:spAutoFit/>
          </a:bodyPr>
          <a:lstStyle/>
          <a:p>
            <a:r>
              <a:rPr lang="en-GB" sz="1000" dirty="0">
                <a:solidFill>
                  <a:schemeClr val="bg1"/>
                </a:solidFill>
              </a:rPr>
              <a:t>Photo by </a:t>
            </a:r>
            <a:r>
              <a:rPr lang="en-GB" sz="1000" dirty="0">
                <a:solidFill>
                  <a:schemeClr val="bg1"/>
                </a:solidFill>
                <a:hlinkClick r:id="rId3">
                  <a:extLst>
                    <a:ext uri="{A12FA001-AC4F-418D-AE19-62706E023703}">
                      <ahyp:hlinkClr xmlns:ahyp="http://schemas.microsoft.com/office/drawing/2018/hyperlinkcolor" val="tx"/>
                    </a:ext>
                  </a:extLst>
                </a:hlinkClick>
              </a:rPr>
              <a:t>Christian Wiediger</a:t>
            </a:r>
            <a:r>
              <a:rPr lang="en-GB" sz="1000" dirty="0">
                <a:solidFill>
                  <a:schemeClr val="bg1"/>
                </a:solidFill>
              </a:rPr>
              <a:t> on </a:t>
            </a:r>
            <a:r>
              <a:rPr lang="en-GB" sz="1000" dirty="0">
                <a:solidFill>
                  <a:schemeClr val="bg1"/>
                </a:solidFill>
                <a:hlinkClick r:id="rId4">
                  <a:extLst>
                    <a:ext uri="{A12FA001-AC4F-418D-AE19-62706E023703}">
                      <ahyp:hlinkClr xmlns:ahyp="http://schemas.microsoft.com/office/drawing/2018/hyperlinkcolor" val="tx"/>
                    </a:ext>
                  </a:extLst>
                </a:hlinkClick>
              </a:rPr>
              <a:t>Unsplash</a:t>
            </a:r>
            <a:endParaRPr lang="en-GB" sz="1000" dirty="0">
              <a:solidFill>
                <a:schemeClr val="bg1"/>
              </a:solidFill>
              <a:effectLst/>
            </a:endParaRPr>
          </a:p>
        </p:txBody>
      </p:sp>
      <p:sp>
        <p:nvSpPr>
          <p:cNvPr id="9" name="TextBox 8">
            <a:extLst>
              <a:ext uri="{FF2B5EF4-FFF2-40B4-BE49-F238E27FC236}">
                <a16:creationId xmlns:a16="http://schemas.microsoft.com/office/drawing/2014/main" id="{3F7D545E-8846-3045-B17B-1AB6D33F0CC8}"/>
              </a:ext>
            </a:extLst>
          </p:cNvPr>
          <p:cNvSpPr txBox="1"/>
          <p:nvPr/>
        </p:nvSpPr>
        <p:spPr>
          <a:xfrm>
            <a:off x="2403067" y="1419574"/>
            <a:ext cx="6026466" cy="3108543"/>
          </a:xfrm>
          <a:prstGeom prst="rect">
            <a:avLst/>
          </a:prstGeom>
          <a:noFill/>
        </p:spPr>
        <p:txBody>
          <a:bodyPr wrap="square" rtlCol="0">
            <a:spAutoFit/>
          </a:bodyPr>
          <a:lstStyle/>
          <a:p>
            <a:pPr marL="285750" indent="-285750">
              <a:buFont typeface="Arial" panose="020B0604020202020204" pitchFamily="34" charset="0"/>
              <a:buChar char="•"/>
            </a:pPr>
            <a:r>
              <a:rPr lang="en-GB" sz="2800" dirty="0">
                <a:solidFill>
                  <a:schemeClr val="accent1">
                    <a:lumMod val="50000"/>
                  </a:schemeClr>
                </a:solidFill>
                <a:latin typeface="+mj-lt"/>
              </a:rPr>
              <a:t>Jury members read all documents</a:t>
            </a:r>
          </a:p>
          <a:p>
            <a:pPr marL="742950" lvl="1" indent="-285750">
              <a:buFont typeface="Arial" panose="020B0604020202020204" pitchFamily="34" charset="0"/>
              <a:buChar char="•"/>
            </a:pPr>
            <a:r>
              <a:rPr lang="en-GB" sz="2800" b="1" dirty="0">
                <a:solidFill>
                  <a:schemeClr val="accent1">
                    <a:lumMod val="50000"/>
                  </a:schemeClr>
                </a:solidFill>
                <a:latin typeface="+mj-lt"/>
              </a:rPr>
              <a:t>Especially Financial Plan</a:t>
            </a:r>
          </a:p>
          <a:p>
            <a:pPr marL="285750" indent="-285750">
              <a:buFont typeface="Arial" panose="020B0604020202020204" pitchFamily="34" charset="0"/>
              <a:buChar char="•"/>
            </a:pPr>
            <a:r>
              <a:rPr lang="en-GB" sz="2800" dirty="0">
                <a:solidFill>
                  <a:schemeClr val="accent1">
                    <a:lumMod val="50000"/>
                  </a:schemeClr>
                </a:solidFill>
                <a:latin typeface="+mj-lt"/>
              </a:rPr>
              <a:t>Can see evaluation results from Step 1</a:t>
            </a:r>
          </a:p>
          <a:p>
            <a:pPr marL="285750" indent="-285750">
              <a:buFont typeface="Arial" panose="020B0604020202020204" pitchFamily="34" charset="0"/>
              <a:buChar char="•"/>
            </a:pPr>
            <a:r>
              <a:rPr lang="en-GB" sz="2800" dirty="0">
                <a:solidFill>
                  <a:schemeClr val="accent1">
                    <a:lumMod val="50000"/>
                  </a:schemeClr>
                </a:solidFill>
                <a:latin typeface="+mj-lt"/>
              </a:rPr>
              <a:t>Can see all the annexes submitted in both short and full application</a:t>
            </a:r>
          </a:p>
          <a:p>
            <a:pPr marL="285750" indent="-285750">
              <a:buFont typeface="Arial" panose="020B0604020202020204" pitchFamily="34" charset="0"/>
              <a:buChar char="•"/>
            </a:pPr>
            <a:r>
              <a:rPr lang="en-GB" sz="2800" dirty="0">
                <a:solidFill>
                  <a:schemeClr val="accent1">
                    <a:lumMod val="50000"/>
                  </a:schemeClr>
                </a:solidFill>
                <a:latin typeface="+mj-lt"/>
              </a:rPr>
              <a:t>Dig deep into the feasibility of the proposal</a:t>
            </a:r>
          </a:p>
        </p:txBody>
      </p:sp>
      <p:pic>
        <p:nvPicPr>
          <p:cNvPr id="5" name="Picture 4" descr="A picture containing text, sign&#10;&#10;Description automatically generated">
            <a:extLst>
              <a:ext uri="{FF2B5EF4-FFF2-40B4-BE49-F238E27FC236}">
                <a16:creationId xmlns:a16="http://schemas.microsoft.com/office/drawing/2014/main" id="{0243E053-8457-8B45-A03A-85DA3A516317}"/>
              </a:ext>
            </a:extLst>
          </p:cNvPr>
          <p:cNvPicPr>
            <a:picLocks noChangeAspect="1"/>
          </p:cNvPicPr>
          <p:nvPr/>
        </p:nvPicPr>
        <p:blipFill>
          <a:blip r:embed="rId5"/>
          <a:stretch>
            <a:fillRect/>
          </a:stretch>
        </p:blipFill>
        <p:spPr>
          <a:xfrm>
            <a:off x="625033" y="1457367"/>
            <a:ext cx="1401839" cy="1401839"/>
          </a:xfrm>
          <a:prstGeom prst="rect">
            <a:avLst/>
          </a:prstGeom>
        </p:spPr>
      </p:pic>
    </p:spTree>
    <p:extLst>
      <p:ext uri="{BB962C8B-B14F-4D97-AF65-F5344CB8AC3E}">
        <p14:creationId xmlns:p14="http://schemas.microsoft.com/office/powerpoint/2010/main" val="3181097041"/>
      </p:ext>
    </p:extLst>
  </p:cSld>
  <p:clrMapOvr>
    <a:masterClrMapping/>
  </p:clrMapOvr>
  <mc:AlternateContent xmlns:mc="http://schemas.openxmlformats.org/markup-compatibility/2006" xmlns:p14="http://schemas.microsoft.com/office/powerpoint/2010/main">
    <mc:Choice Requires="p14">
      <p:transition spd="slow" p14:dur="2000" advTm="32314"/>
    </mc:Choice>
    <mc:Fallback xmlns="">
      <p:transition spd="slow" advTm="32314"/>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ADEB7-8635-3E4B-9DB5-3281C9749D22}"/>
              </a:ext>
            </a:extLst>
          </p:cNvPr>
          <p:cNvSpPr>
            <a:spLocks noGrp="1"/>
          </p:cNvSpPr>
          <p:nvPr>
            <p:ph type="title"/>
          </p:nvPr>
        </p:nvSpPr>
        <p:spPr>
          <a:xfrm>
            <a:off x="1" y="211629"/>
            <a:ext cx="9143999" cy="756002"/>
          </a:xfrm>
        </p:spPr>
        <p:txBody>
          <a:bodyPr>
            <a:noAutofit/>
          </a:bodyPr>
          <a:lstStyle/>
          <a:p>
            <a:pPr algn="ctr">
              <a:lnSpc>
                <a:spcPct val="100000"/>
              </a:lnSpc>
              <a:spcBef>
                <a:spcPts val="600"/>
              </a:spcBef>
              <a:spcAft>
                <a:spcPts val="600"/>
              </a:spcAft>
            </a:pPr>
            <a:r>
              <a:rPr lang="en-US" sz="2800" dirty="0">
                <a:solidFill>
                  <a:srgbClr val="C00000"/>
                </a:solidFill>
                <a:latin typeface="Century Gothic" panose="020B0502020202020204" pitchFamily="34" charset="0"/>
                <a:cs typeface="Calibri"/>
              </a:rPr>
              <a:t>Jury Panel Interview</a:t>
            </a:r>
            <a:br>
              <a:rPr lang="en-US" sz="2800" dirty="0">
                <a:solidFill>
                  <a:srgbClr val="C00000"/>
                </a:solidFill>
                <a:latin typeface="Century Gothic" panose="020B0502020202020204" pitchFamily="34" charset="0"/>
                <a:cs typeface="Calibri"/>
              </a:rPr>
            </a:br>
            <a:r>
              <a:rPr lang="en-US" sz="1800" dirty="0">
                <a:solidFill>
                  <a:srgbClr val="002060"/>
                </a:solidFill>
                <a:latin typeface="Century Gothic" panose="020B0502020202020204" pitchFamily="34" charset="0"/>
                <a:cs typeface="Calibri"/>
              </a:rPr>
              <a:t>Where we focus the most</a:t>
            </a:r>
            <a:endParaRPr lang="en-US" sz="1050" dirty="0">
              <a:solidFill>
                <a:srgbClr val="002060"/>
              </a:solidFill>
              <a:latin typeface="Century Gothic" panose="020B0502020202020204" pitchFamily="34" charset="0"/>
            </a:endParaRPr>
          </a:p>
        </p:txBody>
      </p:sp>
      <p:sp>
        <p:nvSpPr>
          <p:cNvPr id="6" name="TextBox 5">
            <a:extLst>
              <a:ext uri="{FF2B5EF4-FFF2-40B4-BE49-F238E27FC236}">
                <a16:creationId xmlns:a16="http://schemas.microsoft.com/office/drawing/2014/main" id="{78C509CD-47CE-D84E-A80B-6539FAF74106}"/>
              </a:ext>
            </a:extLst>
          </p:cNvPr>
          <p:cNvSpPr txBox="1"/>
          <p:nvPr/>
        </p:nvSpPr>
        <p:spPr>
          <a:xfrm>
            <a:off x="2218336" y="2112364"/>
            <a:ext cx="184731" cy="296876"/>
          </a:xfrm>
          <a:prstGeom prst="rect">
            <a:avLst/>
          </a:prstGeom>
          <a:noFill/>
        </p:spPr>
        <p:txBody>
          <a:bodyPr wrap="none" rtlCol="0">
            <a:spAutoFit/>
          </a:bodyPr>
          <a:lstStyle/>
          <a:p>
            <a:endParaRPr lang="en-GR" sz="1329" dirty="0"/>
          </a:p>
        </p:txBody>
      </p:sp>
      <p:sp>
        <p:nvSpPr>
          <p:cNvPr id="8" name="Rectangle 7">
            <a:extLst>
              <a:ext uri="{FF2B5EF4-FFF2-40B4-BE49-F238E27FC236}">
                <a16:creationId xmlns:a16="http://schemas.microsoft.com/office/drawing/2014/main" id="{9F8F59B5-4428-9648-BA75-6CB3C7453B51}"/>
              </a:ext>
            </a:extLst>
          </p:cNvPr>
          <p:cNvSpPr/>
          <p:nvPr/>
        </p:nvSpPr>
        <p:spPr>
          <a:xfrm>
            <a:off x="5197730" y="9186499"/>
            <a:ext cx="575445" cy="1015663"/>
          </a:xfrm>
          <a:prstGeom prst="rect">
            <a:avLst/>
          </a:prstGeom>
        </p:spPr>
        <p:txBody>
          <a:bodyPr wrap="square">
            <a:spAutoFit/>
          </a:bodyPr>
          <a:lstStyle/>
          <a:p>
            <a:r>
              <a:rPr lang="en-GB" sz="1000" dirty="0">
                <a:solidFill>
                  <a:schemeClr val="bg1"/>
                </a:solidFill>
              </a:rPr>
              <a:t>Photo by </a:t>
            </a:r>
            <a:r>
              <a:rPr lang="en-GB" sz="1000" dirty="0">
                <a:solidFill>
                  <a:schemeClr val="bg1"/>
                </a:solidFill>
                <a:hlinkClick r:id="rId3">
                  <a:extLst>
                    <a:ext uri="{A12FA001-AC4F-418D-AE19-62706E023703}">
                      <ahyp:hlinkClr xmlns:ahyp="http://schemas.microsoft.com/office/drawing/2018/hyperlinkcolor" val="tx"/>
                    </a:ext>
                  </a:extLst>
                </a:hlinkClick>
              </a:rPr>
              <a:t>Christian Wiediger</a:t>
            </a:r>
            <a:r>
              <a:rPr lang="en-GB" sz="1000" dirty="0">
                <a:solidFill>
                  <a:schemeClr val="bg1"/>
                </a:solidFill>
              </a:rPr>
              <a:t> on </a:t>
            </a:r>
            <a:r>
              <a:rPr lang="en-GB" sz="1000" dirty="0">
                <a:solidFill>
                  <a:schemeClr val="bg1"/>
                </a:solidFill>
                <a:hlinkClick r:id="rId4">
                  <a:extLst>
                    <a:ext uri="{A12FA001-AC4F-418D-AE19-62706E023703}">
                      <ahyp:hlinkClr xmlns:ahyp="http://schemas.microsoft.com/office/drawing/2018/hyperlinkcolor" val="tx"/>
                    </a:ext>
                  </a:extLst>
                </a:hlinkClick>
              </a:rPr>
              <a:t>Unsplash</a:t>
            </a:r>
            <a:endParaRPr lang="en-GB" sz="1000" dirty="0">
              <a:solidFill>
                <a:schemeClr val="bg1"/>
              </a:solidFill>
              <a:effectLst/>
            </a:endParaRPr>
          </a:p>
        </p:txBody>
      </p:sp>
      <p:sp>
        <p:nvSpPr>
          <p:cNvPr id="9" name="TextBox 8">
            <a:extLst>
              <a:ext uri="{FF2B5EF4-FFF2-40B4-BE49-F238E27FC236}">
                <a16:creationId xmlns:a16="http://schemas.microsoft.com/office/drawing/2014/main" id="{3F7D545E-8846-3045-B17B-1AB6D33F0CC8}"/>
              </a:ext>
            </a:extLst>
          </p:cNvPr>
          <p:cNvSpPr txBox="1"/>
          <p:nvPr/>
        </p:nvSpPr>
        <p:spPr>
          <a:xfrm>
            <a:off x="2403067" y="1419574"/>
            <a:ext cx="6026466" cy="3477875"/>
          </a:xfrm>
          <a:prstGeom prst="rect">
            <a:avLst/>
          </a:prstGeom>
          <a:noFill/>
        </p:spPr>
        <p:txBody>
          <a:bodyPr wrap="square" rtlCol="0">
            <a:spAutoFit/>
          </a:bodyPr>
          <a:lstStyle/>
          <a:p>
            <a:pPr marL="285750" indent="-285750">
              <a:buFont typeface="Arial" panose="020B0604020202020204" pitchFamily="34" charset="0"/>
              <a:buChar char="•"/>
            </a:pPr>
            <a:r>
              <a:rPr lang="en-GB" sz="2000" dirty="0">
                <a:solidFill>
                  <a:schemeClr val="accent1">
                    <a:lumMod val="50000"/>
                  </a:schemeClr>
                </a:solidFill>
                <a:latin typeface="+mj-lt"/>
              </a:rPr>
              <a:t>Quality and effectiveness of </a:t>
            </a:r>
            <a:r>
              <a:rPr lang="en-GB" sz="2000" b="1" dirty="0">
                <a:solidFill>
                  <a:schemeClr val="accent1">
                    <a:lumMod val="50000"/>
                  </a:schemeClr>
                </a:solidFill>
                <a:latin typeface="+mj-lt"/>
              </a:rPr>
              <a:t>business model </a:t>
            </a:r>
            <a:r>
              <a:rPr lang="en-GB" sz="2000" dirty="0">
                <a:solidFill>
                  <a:schemeClr val="accent1">
                    <a:lumMod val="50000"/>
                  </a:schemeClr>
                </a:solidFill>
                <a:latin typeface="+mj-lt"/>
              </a:rPr>
              <a:t>&amp; revenue model (from full application &amp; Financial Plan)</a:t>
            </a:r>
          </a:p>
          <a:p>
            <a:pPr marL="285750" indent="-285750">
              <a:buFont typeface="Arial" panose="020B0604020202020204" pitchFamily="34" charset="0"/>
              <a:buChar char="•"/>
            </a:pPr>
            <a:r>
              <a:rPr lang="en-GB" sz="2000" dirty="0">
                <a:solidFill>
                  <a:schemeClr val="accent1">
                    <a:lumMod val="50000"/>
                  </a:schemeClr>
                </a:solidFill>
                <a:latin typeface="+mj-lt"/>
              </a:rPr>
              <a:t>How </a:t>
            </a:r>
            <a:r>
              <a:rPr lang="en-GB" sz="2000" b="1" dirty="0">
                <a:solidFill>
                  <a:schemeClr val="accent1">
                    <a:lumMod val="50000"/>
                  </a:schemeClr>
                </a:solidFill>
                <a:latin typeface="+mj-lt"/>
              </a:rPr>
              <a:t>innovation</a:t>
            </a:r>
            <a:r>
              <a:rPr lang="en-GB" sz="2000" dirty="0">
                <a:solidFill>
                  <a:schemeClr val="accent1">
                    <a:lumMod val="50000"/>
                  </a:schemeClr>
                </a:solidFill>
                <a:latin typeface="+mj-lt"/>
              </a:rPr>
              <a:t> will impact company’s financials (PL, turnover) and efficiency.</a:t>
            </a:r>
          </a:p>
          <a:p>
            <a:pPr marL="285750" indent="-285750">
              <a:buFont typeface="Arial" panose="020B0604020202020204" pitchFamily="34" charset="0"/>
              <a:buChar char="•"/>
            </a:pPr>
            <a:r>
              <a:rPr lang="en-GB" sz="2000" b="1" dirty="0">
                <a:solidFill>
                  <a:schemeClr val="accent1">
                    <a:lumMod val="50000"/>
                  </a:schemeClr>
                </a:solidFill>
                <a:latin typeface="+mj-lt"/>
              </a:rPr>
              <a:t>Feasibility</a:t>
            </a:r>
            <a:r>
              <a:rPr lang="en-GB" sz="2000" dirty="0">
                <a:solidFill>
                  <a:schemeClr val="accent1">
                    <a:lumMod val="50000"/>
                  </a:schemeClr>
                </a:solidFill>
                <a:latin typeface="+mj-lt"/>
              </a:rPr>
              <a:t>: Technological, practical, economic</a:t>
            </a:r>
          </a:p>
          <a:p>
            <a:pPr marL="285750" indent="-285750">
              <a:buFont typeface="Arial" panose="020B0604020202020204" pitchFamily="34" charset="0"/>
              <a:buChar char="•"/>
            </a:pPr>
            <a:r>
              <a:rPr lang="en-GB" sz="2000" b="1" dirty="0">
                <a:solidFill>
                  <a:schemeClr val="accent1">
                    <a:lumMod val="50000"/>
                  </a:schemeClr>
                </a:solidFill>
                <a:latin typeface="+mj-lt"/>
              </a:rPr>
              <a:t>Scalability</a:t>
            </a:r>
            <a:r>
              <a:rPr lang="en-GB" sz="2000" dirty="0">
                <a:solidFill>
                  <a:schemeClr val="accent1">
                    <a:lumMod val="50000"/>
                  </a:schemeClr>
                </a:solidFill>
                <a:latin typeface="+mj-lt"/>
              </a:rPr>
              <a:t> of the model (if relevant)</a:t>
            </a:r>
          </a:p>
          <a:p>
            <a:pPr marL="285750" indent="-285750">
              <a:buFont typeface="Arial" panose="020B0604020202020204" pitchFamily="34" charset="0"/>
              <a:buChar char="•"/>
            </a:pPr>
            <a:r>
              <a:rPr lang="en-GB" sz="2000" dirty="0">
                <a:solidFill>
                  <a:schemeClr val="accent1">
                    <a:lumMod val="50000"/>
                  </a:schemeClr>
                </a:solidFill>
                <a:latin typeface="+mj-lt"/>
              </a:rPr>
              <a:t>Appropriateness of the </a:t>
            </a:r>
            <a:r>
              <a:rPr lang="en-GB" sz="2000" b="1" dirty="0">
                <a:solidFill>
                  <a:schemeClr val="accent1">
                    <a:lumMod val="50000"/>
                  </a:schemeClr>
                </a:solidFill>
                <a:latin typeface="+mj-lt"/>
              </a:rPr>
              <a:t>Team</a:t>
            </a:r>
            <a:r>
              <a:rPr lang="en-GB" sz="2000" dirty="0">
                <a:solidFill>
                  <a:schemeClr val="accent1">
                    <a:lumMod val="50000"/>
                  </a:schemeClr>
                </a:solidFill>
                <a:latin typeface="+mj-lt"/>
              </a:rPr>
              <a:t>: Achievements, experience, strengths/weaknesses, roles.</a:t>
            </a:r>
          </a:p>
          <a:p>
            <a:pPr marL="285750" indent="-285750">
              <a:buFont typeface="Arial" panose="020B0604020202020204" pitchFamily="34" charset="0"/>
              <a:buChar char="•"/>
            </a:pPr>
            <a:r>
              <a:rPr lang="en-GB" sz="2000" dirty="0">
                <a:solidFill>
                  <a:schemeClr val="accent1">
                    <a:lumMod val="50000"/>
                  </a:schemeClr>
                </a:solidFill>
                <a:latin typeface="+mj-lt"/>
              </a:rPr>
              <a:t>Appropriateness of </a:t>
            </a:r>
            <a:r>
              <a:rPr lang="en-GB" sz="2000" b="1" dirty="0">
                <a:solidFill>
                  <a:schemeClr val="accent1">
                    <a:lumMod val="50000"/>
                  </a:schemeClr>
                </a:solidFill>
                <a:latin typeface="+mj-lt"/>
              </a:rPr>
              <a:t>company ownership </a:t>
            </a:r>
            <a:r>
              <a:rPr lang="en-GB" sz="2000" dirty="0">
                <a:solidFill>
                  <a:schemeClr val="accent1">
                    <a:lumMod val="50000"/>
                  </a:schemeClr>
                </a:solidFill>
                <a:latin typeface="+mj-lt"/>
              </a:rPr>
              <a:t>and capital structure</a:t>
            </a:r>
          </a:p>
          <a:p>
            <a:pPr marL="285750" indent="-285750">
              <a:buFont typeface="Arial" panose="020B0604020202020204" pitchFamily="34" charset="0"/>
              <a:buChar char="•"/>
            </a:pPr>
            <a:r>
              <a:rPr lang="en-GB" sz="2000" b="1" dirty="0">
                <a:solidFill>
                  <a:schemeClr val="accent1">
                    <a:lumMod val="50000"/>
                  </a:schemeClr>
                </a:solidFill>
                <a:latin typeface="+mj-lt"/>
              </a:rPr>
              <a:t>Potential investor</a:t>
            </a:r>
            <a:r>
              <a:rPr lang="en-GB" sz="2000" dirty="0">
                <a:solidFill>
                  <a:schemeClr val="accent1">
                    <a:lumMod val="50000"/>
                  </a:schemeClr>
                </a:solidFill>
                <a:latin typeface="+mj-lt"/>
              </a:rPr>
              <a:t>/ customer support (</a:t>
            </a:r>
            <a:r>
              <a:rPr lang="en-GB" sz="2000" dirty="0" err="1">
                <a:solidFill>
                  <a:schemeClr val="accent1">
                    <a:lumMod val="50000"/>
                  </a:schemeClr>
                </a:solidFill>
                <a:latin typeface="+mj-lt"/>
              </a:rPr>
              <a:t>LoI</a:t>
            </a:r>
            <a:r>
              <a:rPr lang="en-GB" sz="2000" dirty="0">
                <a:solidFill>
                  <a:schemeClr val="accent1">
                    <a:lumMod val="50000"/>
                  </a:schemeClr>
                </a:solidFill>
                <a:latin typeface="+mj-lt"/>
              </a:rPr>
              <a:t>)</a:t>
            </a:r>
          </a:p>
        </p:txBody>
      </p:sp>
      <p:pic>
        <p:nvPicPr>
          <p:cNvPr id="5" name="Picture 4">
            <a:extLst>
              <a:ext uri="{FF2B5EF4-FFF2-40B4-BE49-F238E27FC236}">
                <a16:creationId xmlns:a16="http://schemas.microsoft.com/office/drawing/2014/main" id="{3A8C0697-B78F-7446-85CC-9F94F943DD60}"/>
              </a:ext>
            </a:extLst>
          </p:cNvPr>
          <p:cNvPicPr>
            <a:picLocks noChangeAspect="1"/>
          </p:cNvPicPr>
          <p:nvPr/>
        </p:nvPicPr>
        <p:blipFill>
          <a:blip r:embed="rId5"/>
          <a:stretch>
            <a:fillRect/>
          </a:stretch>
        </p:blipFill>
        <p:spPr>
          <a:xfrm>
            <a:off x="593536" y="1588596"/>
            <a:ext cx="1717165" cy="1717165"/>
          </a:xfrm>
          <a:prstGeom prst="rect">
            <a:avLst/>
          </a:prstGeom>
        </p:spPr>
      </p:pic>
    </p:spTree>
    <p:extLst>
      <p:ext uri="{BB962C8B-B14F-4D97-AF65-F5344CB8AC3E}">
        <p14:creationId xmlns:p14="http://schemas.microsoft.com/office/powerpoint/2010/main" val="954441676"/>
      </p:ext>
    </p:extLst>
  </p:cSld>
  <p:clrMapOvr>
    <a:masterClrMapping/>
  </p:clrMapOvr>
  <mc:AlternateContent xmlns:mc="http://schemas.openxmlformats.org/markup-compatibility/2006" xmlns:p14="http://schemas.microsoft.com/office/powerpoint/2010/main">
    <mc:Choice Requires="p14">
      <p:transition spd="slow" p14:dur="2000" advTm="32314"/>
    </mc:Choice>
    <mc:Fallback xmlns="">
      <p:transition spd="slow" advTm="32314"/>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ADEB7-8635-3E4B-9DB5-3281C9749D22}"/>
              </a:ext>
            </a:extLst>
          </p:cNvPr>
          <p:cNvSpPr>
            <a:spLocks noGrp="1"/>
          </p:cNvSpPr>
          <p:nvPr>
            <p:ph type="title"/>
          </p:nvPr>
        </p:nvSpPr>
        <p:spPr>
          <a:xfrm>
            <a:off x="1" y="211629"/>
            <a:ext cx="9143999" cy="756002"/>
          </a:xfrm>
        </p:spPr>
        <p:txBody>
          <a:bodyPr>
            <a:noAutofit/>
          </a:bodyPr>
          <a:lstStyle/>
          <a:p>
            <a:pPr algn="ctr">
              <a:lnSpc>
                <a:spcPct val="100000"/>
              </a:lnSpc>
              <a:spcBef>
                <a:spcPts val="600"/>
              </a:spcBef>
              <a:spcAft>
                <a:spcPts val="600"/>
              </a:spcAft>
            </a:pPr>
            <a:r>
              <a:rPr lang="en-US" sz="2800" dirty="0">
                <a:solidFill>
                  <a:srgbClr val="C00000"/>
                </a:solidFill>
                <a:latin typeface="Century Gothic" panose="020B0502020202020204" pitchFamily="34" charset="0"/>
                <a:cs typeface="Calibri"/>
              </a:rPr>
              <a:t>Jury Panel Interview II</a:t>
            </a:r>
            <a:br>
              <a:rPr lang="en-US" sz="2800" dirty="0">
                <a:solidFill>
                  <a:srgbClr val="C00000"/>
                </a:solidFill>
                <a:latin typeface="Century Gothic" panose="020B0502020202020204" pitchFamily="34" charset="0"/>
                <a:cs typeface="Calibri"/>
              </a:rPr>
            </a:br>
            <a:r>
              <a:rPr lang="en-US" sz="1800" dirty="0">
                <a:solidFill>
                  <a:srgbClr val="002060"/>
                </a:solidFill>
                <a:latin typeface="Century Gothic" panose="020B0502020202020204" pitchFamily="34" charset="0"/>
                <a:cs typeface="Calibri"/>
              </a:rPr>
              <a:t>What questions do we ask?</a:t>
            </a:r>
            <a:endParaRPr lang="en-US" sz="1050" dirty="0">
              <a:solidFill>
                <a:srgbClr val="002060"/>
              </a:solidFill>
              <a:latin typeface="Century Gothic" panose="020B0502020202020204" pitchFamily="34" charset="0"/>
            </a:endParaRPr>
          </a:p>
        </p:txBody>
      </p:sp>
      <p:sp>
        <p:nvSpPr>
          <p:cNvPr id="6" name="TextBox 5">
            <a:extLst>
              <a:ext uri="{FF2B5EF4-FFF2-40B4-BE49-F238E27FC236}">
                <a16:creationId xmlns:a16="http://schemas.microsoft.com/office/drawing/2014/main" id="{78C509CD-47CE-D84E-A80B-6539FAF74106}"/>
              </a:ext>
            </a:extLst>
          </p:cNvPr>
          <p:cNvSpPr txBox="1"/>
          <p:nvPr/>
        </p:nvSpPr>
        <p:spPr>
          <a:xfrm>
            <a:off x="2218336" y="2112364"/>
            <a:ext cx="184731" cy="296876"/>
          </a:xfrm>
          <a:prstGeom prst="rect">
            <a:avLst/>
          </a:prstGeom>
          <a:noFill/>
        </p:spPr>
        <p:txBody>
          <a:bodyPr wrap="none" rtlCol="0">
            <a:spAutoFit/>
          </a:bodyPr>
          <a:lstStyle/>
          <a:p>
            <a:endParaRPr lang="en-GR" sz="1329" dirty="0"/>
          </a:p>
        </p:txBody>
      </p:sp>
      <p:sp>
        <p:nvSpPr>
          <p:cNvPr id="9" name="TextBox 8">
            <a:extLst>
              <a:ext uri="{FF2B5EF4-FFF2-40B4-BE49-F238E27FC236}">
                <a16:creationId xmlns:a16="http://schemas.microsoft.com/office/drawing/2014/main" id="{3F7D545E-8846-3045-B17B-1AB6D33F0CC8}"/>
              </a:ext>
            </a:extLst>
          </p:cNvPr>
          <p:cNvSpPr txBox="1"/>
          <p:nvPr/>
        </p:nvSpPr>
        <p:spPr>
          <a:xfrm>
            <a:off x="212271" y="1071232"/>
            <a:ext cx="8719457" cy="3939540"/>
          </a:xfrm>
          <a:prstGeom prst="rect">
            <a:avLst/>
          </a:prstGeom>
          <a:noFill/>
        </p:spPr>
        <p:txBody>
          <a:bodyPr wrap="square" rtlCol="0">
            <a:spAutoFit/>
          </a:bodyPr>
          <a:lstStyle/>
          <a:p>
            <a:r>
              <a:rPr lang="en-GB" sz="2000" b="1" dirty="0">
                <a:solidFill>
                  <a:schemeClr val="accent1">
                    <a:lumMod val="50000"/>
                  </a:schemeClr>
                </a:solidFill>
                <a:latin typeface="+mj-lt"/>
              </a:rPr>
              <a:t>Questions are open. Jurors can ask anything they like.</a:t>
            </a:r>
          </a:p>
          <a:p>
            <a:r>
              <a:rPr lang="en-GB" sz="2000" dirty="0">
                <a:solidFill>
                  <a:schemeClr val="accent1">
                    <a:lumMod val="50000"/>
                  </a:schemeClr>
                </a:solidFill>
                <a:latin typeface="+mj-lt"/>
              </a:rPr>
              <a:t>Typical Questions (not particular order):</a:t>
            </a:r>
          </a:p>
          <a:p>
            <a:pPr marL="800100" lvl="1" indent="-342900">
              <a:buFont typeface="Arial" panose="020B0604020202020204" pitchFamily="34" charset="0"/>
              <a:buChar char="•"/>
            </a:pPr>
            <a:r>
              <a:rPr lang="en-GB" sz="1400" dirty="0">
                <a:solidFill>
                  <a:schemeClr val="accent1">
                    <a:lumMod val="50000"/>
                  </a:schemeClr>
                </a:solidFill>
                <a:latin typeface="+mj-lt"/>
              </a:rPr>
              <a:t>What’s your biggest competitive advantage over your competitors (or a specific competitor?)</a:t>
            </a:r>
          </a:p>
          <a:p>
            <a:pPr marL="800100" lvl="1" indent="-342900">
              <a:buFont typeface="Arial" panose="020B0604020202020204" pitchFamily="34" charset="0"/>
              <a:buChar char="•"/>
            </a:pPr>
            <a:r>
              <a:rPr lang="en-GB" sz="1400" dirty="0">
                <a:solidFill>
                  <a:schemeClr val="accent1">
                    <a:lumMod val="50000"/>
                  </a:schemeClr>
                </a:solidFill>
                <a:latin typeface="+mj-lt"/>
              </a:rPr>
              <a:t>Who are the private investors you mention? How much money have they invested?</a:t>
            </a:r>
          </a:p>
          <a:p>
            <a:pPr marL="800100" lvl="1" indent="-342900">
              <a:buFont typeface="Arial" panose="020B0604020202020204" pitchFamily="34" charset="0"/>
              <a:buChar char="•"/>
            </a:pPr>
            <a:r>
              <a:rPr lang="en-GB" sz="1400" dirty="0">
                <a:solidFill>
                  <a:schemeClr val="accent1">
                    <a:lumMod val="50000"/>
                  </a:schemeClr>
                </a:solidFill>
                <a:latin typeface="+mj-lt"/>
              </a:rPr>
              <a:t>What is the purpose of the Patents since SW is not patented in EU?</a:t>
            </a:r>
          </a:p>
          <a:p>
            <a:pPr marL="800100" lvl="1" indent="-342900">
              <a:buFont typeface="Arial" panose="020B0604020202020204" pitchFamily="34" charset="0"/>
              <a:buChar char="•"/>
            </a:pPr>
            <a:r>
              <a:rPr lang="en-GB" sz="1400" dirty="0">
                <a:solidFill>
                  <a:schemeClr val="accent1">
                    <a:lumMod val="50000"/>
                  </a:schemeClr>
                </a:solidFill>
                <a:latin typeface="+mj-lt"/>
              </a:rPr>
              <a:t>What’s your common/Sharing IP strategy and commercialisation plan?</a:t>
            </a:r>
          </a:p>
          <a:p>
            <a:pPr marL="800100" lvl="1" indent="-342900">
              <a:buFont typeface="Arial" panose="020B0604020202020204" pitchFamily="34" charset="0"/>
              <a:buChar char="•"/>
            </a:pPr>
            <a:r>
              <a:rPr lang="en-GB" sz="1400" dirty="0">
                <a:solidFill>
                  <a:schemeClr val="accent1">
                    <a:lumMod val="50000"/>
                  </a:schemeClr>
                </a:solidFill>
                <a:latin typeface="+mj-lt"/>
              </a:rPr>
              <a:t>It seems that founders are well positions to find investors. Why do they need the fund?</a:t>
            </a:r>
          </a:p>
          <a:p>
            <a:pPr marL="800100" lvl="1" indent="-342900">
              <a:buFont typeface="Arial" panose="020B0604020202020204" pitchFamily="34" charset="0"/>
              <a:buChar char="•"/>
            </a:pPr>
            <a:r>
              <a:rPr lang="en-GB" sz="1400" dirty="0">
                <a:solidFill>
                  <a:schemeClr val="accent1">
                    <a:lumMod val="50000"/>
                  </a:schemeClr>
                </a:solidFill>
                <a:latin typeface="+mj-lt"/>
              </a:rPr>
              <a:t>Risk list seem a bit weak. Are these the only risks?</a:t>
            </a:r>
          </a:p>
          <a:p>
            <a:pPr marL="800100" lvl="1" indent="-342900">
              <a:buFont typeface="Arial" panose="020B0604020202020204" pitchFamily="34" charset="0"/>
              <a:buChar char="•"/>
            </a:pPr>
            <a:r>
              <a:rPr lang="en-GB" sz="1400" dirty="0">
                <a:solidFill>
                  <a:schemeClr val="accent1">
                    <a:lumMod val="50000"/>
                  </a:schemeClr>
                </a:solidFill>
                <a:latin typeface="+mj-lt"/>
              </a:rPr>
              <a:t>What’s your detailed pricing strategy of your product?</a:t>
            </a:r>
          </a:p>
          <a:p>
            <a:pPr marL="800100" lvl="1" indent="-342900">
              <a:buFont typeface="Arial" panose="020B0604020202020204" pitchFamily="34" charset="0"/>
              <a:buChar char="•"/>
            </a:pPr>
            <a:r>
              <a:rPr lang="en-GB" sz="1400" dirty="0">
                <a:solidFill>
                  <a:schemeClr val="accent1">
                    <a:lumMod val="50000"/>
                  </a:schemeClr>
                </a:solidFill>
                <a:latin typeface="+mj-lt"/>
              </a:rPr>
              <a:t>How long does it take to customise your solution to a particular client ?</a:t>
            </a:r>
          </a:p>
          <a:p>
            <a:pPr marL="800100" lvl="1" indent="-342900">
              <a:buFont typeface="Arial" panose="020B0604020202020204" pitchFamily="34" charset="0"/>
              <a:buChar char="•"/>
            </a:pPr>
            <a:r>
              <a:rPr lang="en-GB" sz="1400" dirty="0">
                <a:solidFill>
                  <a:schemeClr val="accent1">
                    <a:lumMod val="50000"/>
                  </a:schemeClr>
                </a:solidFill>
                <a:latin typeface="+mj-lt"/>
              </a:rPr>
              <a:t>Your company profile seems generic, why did you chose this sector/solution?</a:t>
            </a:r>
          </a:p>
          <a:p>
            <a:pPr marL="800100" lvl="1" indent="-342900">
              <a:buFont typeface="Arial" panose="020B0604020202020204" pitchFamily="34" charset="0"/>
              <a:buChar char="•"/>
            </a:pPr>
            <a:r>
              <a:rPr lang="en-GB" sz="1400" dirty="0">
                <a:solidFill>
                  <a:schemeClr val="accent1">
                    <a:lumMod val="50000"/>
                  </a:schemeClr>
                </a:solidFill>
                <a:latin typeface="+mj-lt"/>
              </a:rPr>
              <a:t>You mention a distribution agreement with X (Major Company)? What are your expectations? What are the goals? What was your selling point to them?</a:t>
            </a:r>
          </a:p>
          <a:p>
            <a:pPr marL="800100" lvl="1" indent="-342900">
              <a:buFont typeface="Arial" panose="020B0604020202020204" pitchFamily="34" charset="0"/>
              <a:buChar char="•"/>
            </a:pPr>
            <a:r>
              <a:rPr lang="en-GB" sz="1400" dirty="0">
                <a:solidFill>
                  <a:schemeClr val="accent1">
                    <a:lumMod val="50000"/>
                  </a:schemeClr>
                </a:solidFill>
                <a:latin typeface="+mj-lt"/>
              </a:rPr>
              <a:t>How consortium partnership will affects future growth of the your  companies and expansion.</a:t>
            </a:r>
          </a:p>
          <a:p>
            <a:pPr marL="800100" lvl="1" indent="-342900">
              <a:buFont typeface="Arial" panose="020B0604020202020204" pitchFamily="34" charset="0"/>
              <a:buChar char="•"/>
            </a:pPr>
            <a:r>
              <a:rPr lang="en-GB" sz="1400" dirty="0">
                <a:solidFill>
                  <a:schemeClr val="accent1">
                    <a:lumMod val="50000"/>
                  </a:schemeClr>
                </a:solidFill>
                <a:latin typeface="+mj-lt"/>
              </a:rPr>
              <a:t>Post project exploitation strategy between 2 companies not clear </a:t>
            </a:r>
          </a:p>
          <a:p>
            <a:pPr marL="800100" lvl="1" indent="-342900">
              <a:buFont typeface="Arial" panose="020B0604020202020204" pitchFamily="34" charset="0"/>
              <a:buChar char="•"/>
            </a:pPr>
            <a:r>
              <a:rPr lang="en-GB" sz="1400" dirty="0">
                <a:solidFill>
                  <a:schemeClr val="accent1">
                    <a:lumMod val="50000"/>
                  </a:schemeClr>
                </a:solidFill>
                <a:latin typeface="+mj-lt"/>
              </a:rPr>
              <a:t>How did you come up with this valuation of your company?</a:t>
            </a:r>
          </a:p>
          <a:p>
            <a:pPr marL="800100" lvl="1" indent="-342900">
              <a:buFont typeface="Arial" panose="020B0604020202020204" pitchFamily="34" charset="0"/>
              <a:buChar char="•"/>
            </a:pPr>
            <a:r>
              <a:rPr lang="en-GB" sz="1400" dirty="0">
                <a:solidFill>
                  <a:schemeClr val="accent1">
                    <a:lumMod val="50000"/>
                  </a:schemeClr>
                </a:solidFill>
                <a:latin typeface="+mj-lt"/>
              </a:rPr>
              <a:t>You mention that the price you suggest is tested. Where?</a:t>
            </a:r>
          </a:p>
        </p:txBody>
      </p:sp>
    </p:spTree>
    <p:extLst>
      <p:ext uri="{BB962C8B-B14F-4D97-AF65-F5344CB8AC3E}">
        <p14:creationId xmlns:p14="http://schemas.microsoft.com/office/powerpoint/2010/main" val="2730114283"/>
      </p:ext>
    </p:extLst>
  </p:cSld>
  <p:clrMapOvr>
    <a:masterClrMapping/>
  </p:clrMapOvr>
  <mc:AlternateContent xmlns:mc="http://schemas.openxmlformats.org/markup-compatibility/2006" xmlns:p14="http://schemas.microsoft.com/office/powerpoint/2010/main">
    <mc:Choice Requires="p14">
      <p:transition spd="slow" p14:dur="2000" advTm="32314"/>
    </mc:Choice>
    <mc:Fallback xmlns="">
      <p:transition spd="slow" advTm="32314"/>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ADEB7-8635-3E4B-9DB5-3281C9749D22}"/>
              </a:ext>
            </a:extLst>
          </p:cNvPr>
          <p:cNvSpPr>
            <a:spLocks noGrp="1"/>
          </p:cNvSpPr>
          <p:nvPr>
            <p:ph type="title"/>
          </p:nvPr>
        </p:nvSpPr>
        <p:spPr>
          <a:xfrm>
            <a:off x="1" y="211629"/>
            <a:ext cx="9143999" cy="756002"/>
          </a:xfrm>
        </p:spPr>
        <p:txBody>
          <a:bodyPr>
            <a:noAutofit/>
          </a:bodyPr>
          <a:lstStyle/>
          <a:p>
            <a:pPr algn="ctr">
              <a:lnSpc>
                <a:spcPct val="100000"/>
              </a:lnSpc>
              <a:spcBef>
                <a:spcPts val="600"/>
              </a:spcBef>
              <a:spcAft>
                <a:spcPts val="600"/>
              </a:spcAft>
            </a:pPr>
            <a:r>
              <a:rPr lang="en-US" sz="2800" dirty="0">
                <a:solidFill>
                  <a:srgbClr val="C00000"/>
                </a:solidFill>
                <a:latin typeface="Century Gothic" panose="020B0502020202020204" pitchFamily="34" charset="0"/>
                <a:cs typeface="Calibri"/>
              </a:rPr>
              <a:t>Jury Panel Interview III</a:t>
            </a:r>
            <a:br>
              <a:rPr lang="en-US" sz="2800" dirty="0">
                <a:solidFill>
                  <a:srgbClr val="C00000"/>
                </a:solidFill>
                <a:latin typeface="Century Gothic" panose="020B0502020202020204" pitchFamily="34" charset="0"/>
                <a:cs typeface="Calibri"/>
              </a:rPr>
            </a:br>
            <a:r>
              <a:rPr lang="en-US" sz="1800" dirty="0">
                <a:solidFill>
                  <a:srgbClr val="002060"/>
                </a:solidFill>
                <a:latin typeface="Century Gothic" panose="020B0502020202020204" pitchFamily="34" charset="0"/>
                <a:cs typeface="Calibri"/>
              </a:rPr>
              <a:t>What answers we appreciate?</a:t>
            </a:r>
            <a:endParaRPr lang="en-US" sz="1050" dirty="0">
              <a:solidFill>
                <a:srgbClr val="002060"/>
              </a:solidFill>
              <a:latin typeface="Century Gothic" panose="020B0502020202020204" pitchFamily="34" charset="0"/>
            </a:endParaRPr>
          </a:p>
        </p:txBody>
      </p:sp>
      <p:sp>
        <p:nvSpPr>
          <p:cNvPr id="6" name="TextBox 5">
            <a:extLst>
              <a:ext uri="{FF2B5EF4-FFF2-40B4-BE49-F238E27FC236}">
                <a16:creationId xmlns:a16="http://schemas.microsoft.com/office/drawing/2014/main" id="{78C509CD-47CE-D84E-A80B-6539FAF74106}"/>
              </a:ext>
            </a:extLst>
          </p:cNvPr>
          <p:cNvSpPr txBox="1"/>
          <p:nvPr/>
        </p:nvSpPr>
        <p:spPr>
          <a:xfrm>
            <a:off x="2218336" y="2112364"/>
            <a:ext cx="184731" cy="296876"/>
          </a:xfrm>
          <a:prstGeom prst="rect">
            <a:avLst/>
          </a:prstGeom>
          <a:noFill/>
        </p:spPr>
        <p:txBody>
          <a:bodyPr wrap="none" rtlCol="0">
            <a:spAutoFit/>
          </a:bodyPr>
          <a:lstStyle/>
          <a:p>
            <a:endParaRPr lang="en-GR" sz="1329" dirty="0"/>
          </a:p>
        </p:txBody>
      </p:sp>
      <p:sp>
        <p:nvSpPr>
          <p:cNvPr id="9" name="TextBox 8">
            <a:extLst>
              <a:ext uri="{FF2B5EF4-FFF2-40B4-BE49-F238E27FC236}">
                <a16:creationId xmlns:a16="http://schemas.microsoft.com/office/drawing/2014/main" id="{3F7D545E-8846-3045-B17B-1AB6D33F0CC8}"/>
              </a:ext>
            </a:extLst>
          </p:cNvPr>
          <p:cNvSpPr txBox="1"/>
          <p:nvPr/>
        </p:nvSpPr>
        <p:spPr>
          <a:xfrm>
            <a:off x="3091217" y="1368108"/>
            <a:ext cx="5388428" cy="3170099"/>
          </a:xfrm>
          <a:prstGeom prst="rect">
            <a:avLst/>
          </a:prstGeom>
          <a:noFill/>
        </p:spPr>
        <p:txBody>
          <a:bodyPr wrap="square" rtlCol="0">
            <a:spAutoFit/>
          </a:bodyPr>
          <a:lstStyle/>
          <a:p>
            <a:pPr marL="342900" indent="-342900">
              <a:buFont typeface="Arial" panose="020B0604020202020204" pitchFamily="34" charset="0"/>
              <a:buChar char="•"/>
            </a:pPr>
            <a:r>
              <a:rPr lang="en-GB" sz="2000" dirty="0">
                <a:solidFill>
                  <a:schemeClr val="accent1">
                    <a:lumMod val="50000"/>
                  </a:schemeClr>
                </a:solidFill>
              </a:rPr>
              <a:t>Truthful.</a:t>
            </a:r>
          </a:p>
          <a:p>
            <a:pPr marL="342900" indent="-342900">
              <a:buFont typeface="Arial" panose="020B0604020202020204" pitchFamily="34" charset="0"/>
              <a:buChar char="•"/>
            </a:pPr>
            <a:r>
              <a:rPr lang="en-GB" sz="2000" b="1" dirty="0">
                <a:solidFill>
                  <a:schemeClr val="accent1">
                    <a:lumMod val="50000"/>
                  </a:schemeClr>
                </a:solidFill>
                <a:latin typeface="+mj-lt"/>
              </a:rPr>
              <a:t>Short</a:t>
            </a:r>
            <a:r>
              <a:rPr lang="en-GB" sz="2000" dirty="0">
                <a:solidFill>
                  <a:schemeClr val="accent1">
                    <a:lumMod val="50000"/>
                  </a:schemeClr>
                </a:solidFill>
                <a:latin typeface="+mj-lt"/>
              </a:rPr>
              <a:t> and to the point.</a:t>
            </a:r>
          </a:p>
          <a:p>
            <a:pPr marL="342900" indent="-342900">
              <a:buFont typeface="Arial" panose="020B0604020202020204" pitchFamily="34" charset="0"/>
              <a:buChar char="•"/>
            </a:pPr>
            <a:r>
              <a:rPr lang="en-GB" sz="2000" b="1" dirty="0">
                <a:solidFill>
                  <a:schemeClr val="accent1">
                    <a:lumMod val="50000"/>
                  </a:schemeClr>
                </a:solidFill>
                <a:latin typeface="+mj-lt"/>
              </a:rPr>
              <a:t>Precise</a:t>
            </a:r>
            <a:r>
              <a:rPr lang="en-GB" sz="2000" dirty="0">
                <a:solidFill>
                  <a:schemeClr val="accent1">
                    <a:lumMod val="50000"/>
                  </a:schemeClr>
                </a:solidFill>
                <a:latin typeface="+mj-lt"/>
              </a:rPr>
              <a:t>. With numbers if appropriate. With as many details as appropriate.</a:t>
            </a:r>
          </a:p>
          <a:p>
            <a:pPr marL="342900" indent="-342900">
              <a:buFont typeface="Arial" panose="020B0604020202020204" pitchFamily="34" charset="0"/>
              <a:buChar char="•"/>
            </a:pPr>
            <a:r>
              <a:rPr lang="en-GB" sz="2000" b="1" dirty="0">
                <a:solidFill>
                  <a:schemeClr val="accent1">
                    <a:lumMod val="50000"/>
                  </a:schemeClr>
                </a:solidFill>
                <a:latin typeface="+mj-lt"/>
              </a:rPr>
              <a:t>Direct</a:t>
            </a:r>
            <a:r>
              <a:rPr lang="en-GB" sz="2000" dirty="0">
                <a:solidFill>
                  <a:schemeClr val="accent1">
                    <a:lumMod val="50000"/>
                  </a:schemeClr>
                </a:solidFill>
                <a:latin typeface="+mj-lt"/>
              </a:rPr>
              <a:t>. Do not try to avoid the subject.</a:t>
            </a:r>
          </a:p>
          <a:p>
            <a:pPr marL="342900" indent="-342900">
              <a:buFont typeface="Arial" panose="020B0604020202020204" pitchFamily="34" charset="0"/>
              <a:buChar char="•"/>
            </a:pPr>
            <a:r>
              <a:rPr lang="en-GB" sz="2000" b="1" dirty="0">
                <a:solidFill>
                  <a:schemeClr val="accent1">
                    <a:lumMod val="50000"/>
                  </a:schemeClr>
                </a:solidFill>
                <a:latin typeface="+mj-lt"/>
              </a:rPr>
              <a:t>Well prepared </a:t>
            </a:r>
            <a:r>
              <a:rPr lang="en-GB" sz="2000" dirty="0">
                <a:solidFill>
                  <a:schemeClr val="accent1">
                    <a:lumMod val="50000"/>
                  </a:schemeClr>
                </a:solidFill>
                <a:latin typeface="+mj-lt"/>
              </a:rPr>
              <a:t>between the members of the team. (Good distribution of roles).</a:t>
            </a:r>
          </a:p>
          <a:p>
            <a:pPr marL="342900" indent="-342900">
              <a:buFont typeface="Arial" panose="020B0604020202020204" pitchFamily="34" charset="0"/>
              <a:buChar char="•"/>
            </a:pPr>
            <a:r>
              <a:rPr lang="en-GB" sz="2000" b="1" dirty="0">
                <a:solidFill>
                  <a:schemeClr val="accent1">
                    <a:lumMod val="50000"/>
                  </a:schemeClr>
                </a:solidFill>
                <a:latin typeface="+mj-lt"/>
              </a:rPr>
              <a:t>Good English</a:t>
            </a:r>
            <a:r>
              <a:rPr lang="en-GB" sz="2000" dirty="0">
                <a:solidFill>
                  <a:schemeClr val="accent1">
                    <a:lumMod val="50000"/>
                  </a:schemeClr>
                </a:solidFill>
                <a:latin typeface="+mj-lt"/>
              </a:rPr>
              <a:t>. (Nobody likes to repeat questions)</a:t>
            </a:r>
          </a:p>
          <a:p>
            <a:pPr marL="342900" indent="-342900">
              <a:buFont typeface="Arial" panose="020B0604020202020204" pitchFamily="34" charset="0"/>
              <a:buChar char="•"/>
            </a:pPr>
            <a:r>
              <a:rPr lang="en-GB" sz="2000" b="1" dirty="0">
                <a:solidFill>
                  <a:schemeClr val="accent1">
                    <a:lumMod val="50000"/>
                  </a:schemeClr>
                </a:solidFill>
                <a:latin typeface="+mj-lt"/>
              </a:rPr>
              <a:t>Relaxed</a:t>
            </a:r>
            <a:r>
              <a:rPr lang="en-GB" sz="2000" dirty="0">
                <a:solidFill>
                  <a:schemeClr val="accent1">
                    <a:lumMod val="50000"/>
                  </a:schemeClr>
                </a:solidFill>
                <a:latin typeface="+mj-lt"/>
              </a:rPr>
              <a:t> and confident.</a:t>
            </a:r>
          </a:p>
        </p:txBody>
      </p:sp>
      <p:pic>
        <p:nvPicPr>
          <p:cNvPr id="4" name="Picture 3" descr="Icon&#10;&#10;Description automatically generated">
            <a:extLst>
              <a:ext uri="{FF2B5EF4-FFF2-40B4-BE49-F238E27FC236}">
                <a16:creationId xmlns:a16="http://schemas.microsoft.com/office/drawing/2014/main" id="{797BAEE9-E449-424C-AA59-593FCC1E6546}"/>
              </a:ext>
            </a:extLst>
          </p:cNvPr>
          <p:cNvPicPr>
            <a:picLocks noChangeAspect="1"/>
          </p:cNvPicPr>
          <p:nvPr/>
        </p:nvPicPr>
        <p:blipFill>
          <a:blip r:embed="rId3"/>
          <a:stretch>
            <a:fillRect/>
          </a:stretch>
        </p:blipFill>
        <p:spPr>
          <a:xfrm>
            <a:off x="727140" y="1422838"/>
            <a:ext cx="1675927" cy="1675927"/>
          </a:xfrm>
          <a:prstGeom prst="rect">
            <a:avLst/>
          </a:prstGeom>
        </p:spPr>
      </p:pic>
    </p:spTree>
    <p:extLst>
      <p:ext uri="{BB962C8B-B14F-4D97-AF65-F5344CB8AC3E}">
        <p14:creationId xmlns:p14="http://schemas.microsoft.com/office/powerpoint/2010/main" val="1237657860"/>
      </p:ext>
    </p:extLst>
  </p:cSld>
  <p:clrMapOvr>
    <a:masterClrMapping/>
  </p:clrMapOvr>
  <mc:AlternateContent xmlns:mc="http://schemas.openxmlformats.org/markup-compatibility/2006" xmlns:p14="http://schemas.microsoft.com/office/powerpoint/2010/main">
    <mc:Choice Requires="p14">
      <p:transition spd="slow" p14:dur="2000" advTm="32314"/>
    </mc:Choice>
    <mc:Fallback xmlns="">
      <p:transition spd="slow" advTm="32314"/>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ADEB7-8635-3E4B-9DB5-3281C9749D22}"/>
              </a:ext>
            </a:extLst>
          </p:cNvPr>
          <p:cNvSpPr>
            <a:spLocks noGrp="1"/>
          </p:cNvSpPr>
          <p:nvPr>
            <p:ph type="title"/>
          </p:nvPr>
        </p:nvSpPr>
        <p:spPr>
          <a:xfrm>
            <a:off x="1" y="211629"/>
            <a:ext cx="9143999" cy="756002"/>
          </a:xfrm>
        </p:spPr>
        <p:txBody>
          <a:bodyPr>
            <a:noAutofit/>
          </a:bodyPr>
          <a:lstStyle/>
          <a:p>
            <a:pPr algn="ctr">
              <a:lnSpc>
                <a:spcPct val="100000"/>
              </a:lnSpc>
              <a:spcBef>
                <a:spcPts val="600"/>
              </a:spcBef>
              <a:spcAft>
                <a:spcPts val="600"/>
              </a:spcAft>
            </a:pPr>
            <a:r>
              <a:rPr lang="en-US" sz="2800" dirty="0">
                <a:solidFill>
                  <a:srgbClr val="C00000"/>
                </a:solidFill>
                <a:latin typeface="Century Gothic" panose="020B0502020202020204" pitchFamily="34" charset="0"/>
                <a:cs typeface="Calibri"/>
              </a:rPr>
              <a:t>Jury Panel Interview IV </a:t>
            </a:r>
            <a:br>
              <a:rPr lang="en-US" sz="2800" dirty="0">
                <a:solidFill>
                  <a:srgbClr val="C00000"/>
                </a:solidFill>
                <a:latin typeface="Century Gothic" panose="020B0502020202020204" pitchFamily="34" charset="0"/>
                <a:cs typeface="Calibri"/>
              </a:rPr>
            </a:br>
            <a:r>
              <a:rPr lang="en-US" sz="1800" dirty="0">
                <a:solidFill>
                  <a:srgbClr val="002060"/>
                </a:solidFill>
                <a:latin typeface="Century Gothic" panose="020B0502020202020204" pitchFamily="34" charset="0"/>
                <a:cs typeface="Calibri"/>
              </a:rPr>
              <a:t>Be prepared</a:t>
            </a:r>
            <a:endParaRPr lang="en-US" sz="1050" dirty="0">
              <a:solidFill>
                <a:srgbClr val="002060"/>
              </a:solidFill>
              <a:latin typeface="Century Gothic" panose="020B0502020202020204" pitchFamily="34" charset="0"/>
            </a:endParaRPr>
          </a:p>
        </p:txBody>
      </p:sp>
      <p:sp>
        <p:nvSpPr>
          <p:cNvPr id="6" name="TextBox 5">
            <a:extLst>
              <a:ext uri="{FF2B5EF4-FFF2-40B4-BE49-F238E27FC236}">
                <a16:creationId xmlns:a16="http://schemas.microsoft.com/office/drawing/2014/main" id="{78C509CD-47CE-D84E-A80B-6539FAF74106}"/>
              </a:ext>
            </a:extLst>
          </p:cNvPr>
          <p:cNvSpPr txBox="1"/>
          <p:nvPr/>
        </p:nvSpPr>
        <p:spPr>
          <a:xfrm>
            <a:off x="2218336" y="2112364"/>
            <a:ext cx="184731" cy="296876"/>
          </a:xfrm>
          <a:prstGeom prst="rect">
            <a:avLst/>
          </a:prstGeom>
          <a:noFill/>
        </p:spPr>
        <p:txBody>
          <a:bodyPr wrap="none" rtlCol="0">
            <a:spAutoFit/>
          </a:bodyPr>
          <a:lstStyle/>
          <a:p>
            <a:endParaRPr lang="en-GR" sz="1329" dirty="0"/>
          </a:p>
        </p:txBody>
      </p:sp>
      <p:sp>
        <p:nvSpPr>
          <p:cNvPr id="8" name="Rectangle 7">
            <a:extLst>
              <a:ext uri="{FF2B5EF4-FFF2-40B4-BE49-F238E27FC236}">
                <a16:creationId xmlns:a16="http://schemas.microsoft.com/office/drawing/2014/main" id="{9F8F59B5-4428-9648-BA75-6CB3C7453B51}"/>
              </a:ext>
            </a:extLst>
          </p:cNvPr>
          <p:cNvSpPr/>
          <p:nvPr/>
        </p:nvSpPr>
        <p:spPr>
          <a:xfrm>
            <a:off x="5197730" y="9186499"/>
            <a:ext cx="575445" cy="1015663"/>
          </a:xfrm>
          <a:prstGeom prst="rect">
            <a:avLst/>
          </a:prstGeom>
        </p:spPr>
        <p:txBody>
          <a:bodyPr wrap="square">
            <a:spAutoFit/>
          </a:bodyPr>
          <a:lstStyle/>
          <a:p>
            <a:r>
              <a:rPr lang="en-GB" sz="1000" dirty="0">
                <a:solidFill>
                  <a:schemeClr val="bg1"/>
                </a:solidFill>
              </a:rPr>
              <a:t>Photo by </a:t>
            </a:r>
            <a:r>
              <a:rPr lang="en-GB" sz="1000" dirty="0">
                <a:solidFill>
                  <a:schemeClr val="bg1"/>
                </a:solidFill>
                <a:hlinkClick r:id="rId3">
                  <a:extLst>
                    <a:ext uri="{A12FA001-AC4F-418D-AE19-62706E023703}">
                      <ahyp:hlinkClr xmlns:ahyp="http://schemas.microsoft.com/office/drawing/2018/hyperlinkcolor" val="tx"/>
                    </a:ext>
                  </a:extLst>
                </a:hlinkClick>
              </a:rPr>
              <a:t>Christian Wiediger</a:t>
            </a:r>
            <a:r>
              <a:rPr lang="en-GB" sz="1000" dirty="0">
                <a:solidFill>
                  <a:schemeClr val="bg1"/>
                </a:solidFill>
              </a:rPr>
              <a:t> on </a:t>
            </a:r>
            <a:r>
              <a:rPr lang="en-GB" sz="1000" dirty="0">
                <a:solidFill>
                  <a:schemeClr val="bg1"/>
                </a:solidFill>
                <a:hlinkClick r:id="rId4">
                  <a:extLst>
                    <a:ext uri="{A12FA001-AC4F-418D-AE19-62706E023703}">
                      <ahyp:hlinkClr xmlns:ahyp="http://schemas.microsoft.com/office/drawing/2018/hyperlinkcolor" val="tx"/>
                    </a:ext>
                  </a:extLst>
                </a:hlinkClick>
              </a:rPr>
              <a:t>Unsplash</a:t>
            </a:r>
            <a:endParaRPr lang="en-GB" sz="1000" dirty="0">
              <a:solidFill>
                <a:schemeClr val="bg1"/>
              </a:solidFill>
              <a:effectLst/>
            </a:endParaRPr>
          </a:p>
        </p:txBody>
      </p:sp>
      <p:pic>
        <p:nvPicPr>
          <p:cNvPr id="4" name="Picture 3" descr="Icon&#10;&#10;Description automatically generated">
            <a:extLst>
              <a:ext uri="{FF2B5EF4-FFF2-40B4-BE49-F238E27FC236}">
                <a16:creationId xmlns:a16="http://schemas.microsoft.com/office/drawing/2014/main" id="{20AD2145-CDEB-B34E-9324-CA572C74AF7D}"/>
              </a:ext>
            </a:extLst>
          </p:cNvPr>
          <p:cNvPicPr>
            <a:picLocks noChangeAspect="1"/>
          </p:cNvPicPr>
          <p:nvPr/>
        </p:nvPicPr>
        <p:blipFill>
          <a:blip r:embed="rId5"/>
          <a:stretch>
            <a:fillRect/>
          </a:stretch>
        </p:blipFill>
        <p:spPr>
          <a:xfrm>
            <a:off x="648183" y="1456740"/>
            <a:ext cx="1905000" cy="1905000"/>
          </a:xfrm>
          <a:prstGeom prst="rect">
            <a:avLst/>
          </a:prstGeom>
        </p:spPr>
      </p:pic>
      <p:sp>
        <p:nvSpPr>
          <p:cNvPr id="10" name="TextBox 9">
            <a:extLst>
              <a:ext uri="{FF2B5EF4-FFF2-40B4-BE49-F238E27FC236}">
                <a16:creationId xmlns:a16="http://schemas.microsoft.com/office/drawing/2014/main" id="{0FCDB764-163E-7543-A9B4-FC4EC7F73881}"/>
              </a:ext>
            </a:extLst>
          </p:cNvPr>
          <p:cNvSpPr txBox="1"/>
          <p:nvPr/>
        </p:nvSpPr>
        <p:spPr>
          <a:xfrm>
            <a:off x="2759942" y="1234379"/>
            <a:ext cx="6026466" cy="4093428"/>
          </a:xfrm>
          <a:prstGeom prst="rect">
            <a:avLst/>
          </a:prstGeom>
          <a:noFill/>
        </p:spPr>
        <p:txBody>
          <a:bodyPr wrap="square" rtlCol="0">
            <a:spAutoFit/>
          </a:bodyPr>
          <a:lstStyle/>
          <a:p>
            <a:pPr marL="285750" indent="-285750">
              <a:buFont typeface="Arial" panose="020B0604020202020204" pitchFamily="34" charset="0"/>
              <a:buChar char="•"/>
            </a:pPr>
            <a:r>
              <a:rPr lang="en-GB" sz="2000" dirty="0">
                <a:solidFill>
                  <a:schemeClr val="accent1">
                    <a:lumMod val="50000"/>
                  </a:schemeClr>
                </a:solidFill>
                <a:latin typeface="+mj-lt"/>
              </a:rPr>
              <a:t>Study and rehearse your pitch with partners and advisors.</a:t>
            </a:r>
          </a:p>
          <a:p>
            <a:pPr marL="285750" indent="-285750">
              <a:buFont typeface="Arial" panose="020B0604020202020204" pitchFamily="34" charset="0"/>
              <a:buChar char="•"/>
            </a:pPr>
            <a:r>
              <a:rPr lang="en-GB" sz="2000" dirty="0">
                <a:solidFill>
                  <a:schemeClr val="accent1">
                    <a:lumMod val="50000"/>
                  </a:schemeClr>
                </a:solidFill>
                <a:latin typeface="+mj-lt"/>
              </a:rPr>
              <a:t>Relax and don’t be nervous.</a:t>
            </a:r>
          </a:p>
          <a:p>
            <a:pPr marL="285750" indent="-285750">
              <a:buFont typeface="Arial" panose="020B0604020202020204" pitchFamily="34" charset="0"/>
              <a:buChar char="•"/>
            </a:pPr>
            <a:r>
              <a:rPr lang="en-GB" sz="2000" dirty="0">
                <a:solidFill>
                  <a:schemeClr val="accent1">
                    <a:lumMod val="50000"/>
                  </a:schemeClr>
                </a:solidFill>
                <a:latin typeface="+mj-lt"/>
              </a:rPr>
              <a:t>Be careful of your body language (difficult online).</a:t>
            </a:r>
          </a:p>
          <a:p>
            <a:pPr marL="285750" indent="-285750">
              <a:buFont typeface="Arial" panose="020B0604020202020204" pitchFamily="34" charset="0"/>
              <a:buChar char="•"/>
            </a:pPr>
            <a:r>
              <a:rPr lang="en-GB" sz="2000" dirty="0">
                <a:solidFill>
                  <a:schemeClr val="accent1">
                    <a:lumMod val="50000"/>
                  </a:schemeClr>
                </a:solidFill>
                <a:latin typeface="+mj-lt"/>
              </a:rPr>
              <a:t>Make sure roles and responsibilities in your team are clear.</a:t>
            </a:r>
          </a:p>
          <a:p>
            <a:pPr marL="285750" indent="-285750">
              <a:buFont typeface="Arial" panose="020B0604020202020204" pitchFamily="34" charset="0"/>
              <a:buChar char="•"/>
            </a:pPr>
            <a:r>
              <a:rPr lang="en-GB" sz="2000" dirty="0">
                <a:solidFill>
                  <a:schemeClr val="accent1">
                    <a:lumMod val="50000"/>
                  </a:schemeClr>
                </a:solidFill>
                <a:latin typeface="+mj-lt"/>
              </a:rPr>
              <a:t>Challenge your assumptions (again and again).</a:t>
            </a:r>
          </a:p>
          <a:p>
            <a:pPr marL="285750" indent="-285750">
              <a:buFont typeface="Arial" panose="020B0604020202020204" pitchFamily="34" charset="0"/>
              <a:buChar char="•"/>
            </a:pPr>
            <a:r>
              <a:rPr lang="en-GB" sz="2000" dirty="0">
                <a:solidFill>
                  <a:schemeClr val="accent1">
                    <a:lumMod val="50000"/>
                  </a:schemeClr>
                </a:solidFill>
                <a:latin typeface="+mj-lt"/>
              </a:rPr>
              <a:t>Make a list of possible questions that may arise and work the answers.</a:t>
            </a:r>
          </a:p>
          <a:p>
            <a:pPr marL="285750" indent="-285750">
              <a:buFont typeface="Arial" panose="020B0604020202020204" pitchFamily="34" charset="0"/>
              <a:buChar char="•"/>
            </a:pPr>
            <a:r>
              <a:rPr lang="en-GB" sz="2000" dirty="0">
                <a:solidFill>
                  <a:schemeClr val="accent1">
                    <a:lumMod val="50000"/>
                  </a:schemeClr>
                </a:solidFill>
                <a:latin typeface="+mj-lt"/>
              </a:rPr>
              <a:t>Measure your time (don’t exceed the limits).</a:t>
            </a:r>
          </a:p>
          <a:p>
            <a:pPr marL="285750" indent="-285750">
              <a:buFont typeface="Arial" panose="020B0604020202020204" pitchFamily="34" charset="0"/>
              <a:buChar char="•"/>
            </a:pPr>
            <a:r>
              <a:rPr lang="en-GB" sz="2000" dirty="0">
                <a:solidFill>
                  <a:schemeClr val="accent1">
                    <a:lumMod val="50000"/>
                  </a:schemeClr>
                </a:solidFill>
                <a:latin typeface="+mj-lt"/>
              </a:rPr>
              <a:t>In online interviews experts may have their cameras turned. Try to understand their attitude by their voice.</a:t>
            </a:r>
          </a:p>
          <a:p>
            <a:pPr marL="285750" indent="-285750">
              <a:buFont typeface="Arial" panose="020B0604020202020204" pitchFamily="34" charset="0"/>
              <a:buChar char="•"/>
            </a:pPr>
            <a:endParaRPr lang="en-GB" sz="2000" dirty="0">
              <a:solidFill>
                <a:schemeClr val="accent1">
                  <a:lumMod val="50000"/>
                </a:schemeClr>
              </a:solidFill>
              <a:latin typeface="+mj-lt"/>
            </a:endParaRPr>
          </a:p>
        </p:txBody>
      </p:sp>
    </p:spTree>
    <p:extLst>
      <p:ext uri="{BB962C8B-B14F-4D97-AF65-F5344CB8AC3E}">
        <p14:creationId xmlns:p14="http://schemas.microsoft.com/office/powerpoint/2010/main" val="251436760"/>
      </p:ext>
    </p:extLst>
  </p:cSld>
  <p:clrMapOvr>
    <a:masterClrMapping/>
  </p:clrMapOvr>
  <mc:AlternateContent xmlns:mc="http://schemas.openxmlformats.org/markup-compatibility/2006" xmlns:p14="http://schemas.microsoft.com/office/powerpoint/2010/main">
    <mc:Choice Requires="p14">
      <p:transition spd="slow" p14:dur="2000" advTm="32314"/>
    </mc:Choice>
    <mc:Fallback xmlns="">
      <p:transition spd="slow" advTm="32314"/>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esk, lit, light, dark&#10;&#10;Description automatically generated">
            <a:extLst>
              <a:ext uri="{FF2B5EF4-FFF2-40B4-BE49-F238E27FC236}">
                <a16:creationId xmlns:a16="http://schemas.microsoft.com/office/drawing/2014/main" id="{F0933305-50B5-F34D-88EF-13F454482626}"/>
              </a:ext>
            </a:extLst>
          </p:cNvPr>
          <p:cNvPicPr>
            <a:picLocks noChangeAspect="1"/>
          </p:cNvPicPr>
          <p:nvPr/>
        </p:nvPicPr>
        <p:blipFill>
          <a:blip r:embed="rId2" cstate="print">
            <a:alphaModFix amt="29000"/>
            <a:extLst>
              <a:ext uri="{28A0092B-C50C-407E-A947-70E740481C1C}">
                <a14:useLocalDpi xmlns:a14="http://schemas.microsoft.com/office/drawing/2010/main"/>
              </a:ext>
            </a:extLst>
          </a:blip>
          <a:stretch>
            <a:fillRect/>
          </a:stretch>
        </p:blipFill>
        <p:spPr>
          <a:xfrm>
            <a:off x="0" y="5576"/>
            <a:ext cx="5709424" cy="5709424"/>
          </a:xfrm>
          <a:prstGeom prst="rect">
            <a:avLst/>
          </a:prstGeom>
        </p:spPr>
      </p:pic>
      <p:sp>
        <p:nvSpPr>
          <p:cNvPr id="6" name="Title 1">
            <a:extLst>
              <a:ext uri="{FF2B5EF4-FFF2-40B4-BE49-F238E27FC236}">
                <a16:creationId xmlns:a16="http://schemas.microsoft.com/office/drawing/2014/main" id="{CBBA43E1-6517-F946-9788-DB452E33DFE6}"/>
              </a:ext>
            </a:extLst>
          </p:cNvPr>
          <p:cNvSpPr txBox="1">
            <a:spLocks noGrp="1"/>
          </p:cNvSpPr>
          <p:nvPr>
            <p:ph type="title"/>
          </p:nvPr>
        </p:nvSpPr>
        <p:spPr>
          <a:xfrm>
            <a:off x="5709424" y="1484020"/>
            <a:ext cx="2805926" cy="211782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00000"/>
              </a:lnSpc>
              <a:spcBef>
                <a:spcPts val="600"/>
              </a:spcBef>
              <a:spcAft>
                <a:spcPts val="600"/>
              </a:spcAft>
            </a:pPr>
            <a:r>
              <a:rPr lang="en-US" sz="3600" dirty="0">
                <a:solidFill>
                  <a:srgbClr val="C00000"/>
                </a:solidFill>
              </a:rPr>
              <a:t>Q&amp;A</a:t>
            </a:r>
            <a:br>
              <a:rPr lang="en-US" dirty="0">
                <a:solidFill>
                  <a:srgbClr val="C00000"/>
                </a:solidFill>
                <a:latin typeface="Century Gothic" panose="020B0502020202020204" pitchFamily="34" charset="0"/>
                <a:cs typeface="Calibri"/>
              </a:rPr>
            </a:br>
            <a:r>
              <a:rPr lang="en-US" sz="1800" dirty="0">
                <a:latin typeface="Century Gothic" panose="020B0502020202020204" pitchFamily="34" charset="0"/>
                <a:cs typeface="Calibri"/>
              </a:rPr>
              <a:t>Time to ask your questions!</a:t>
            </a:r>
            <a:endParaRPr lang="en-US" sz="3333" dirty="0">
              <a:latin typeface="Century Gothic" panose="020B0502020202020204" pitchFamily="34" charset="0"/>
              <a:ea typeface="Tahoma" panose="020B0604030504040204" pitchFamily="34" charset="0"/>
              <a:cs typeface="Calibri" panose="020F0502020204030204" pitchFamily="34" charset="0"/>
            </a:endParaRPr>
          </a:p>
        </p:txBody>
      </p:sp>
    </p:spTree>
    <p:extLst>
      <p:ext uri="{BB962C8B-B14F-4D97-AF65-F5344CB8AC3E}">
        <p14:creationId xmlns:p14="http://schemas.microsoft.com/office/powerpoint/2010/main" val="3106573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3.png">
            <a:extLst>
              <a:ext uri="{FF2B5EF4-FFF2-40B4-BE49-F238E27FC236}">
                <a16:creationId xmlns:a16="http://schemas.microsoft.com/office/drawing/2014/main" id="{4D26ABC1-E30A-064D-BEF2-80AC48352341}"/>
              </a:ext>
            </a:extLst>
          </p:cNvPr>
          <p:cNvPicPr>
            <a:picLocks noChangeAspect="1"/>
          </p:cNvPicPr>
          <p:nvPr/>
        </p:nvPicPr>
        <p:blipFill rotWithShape="1">
          <a:blip r:embed="rId3" cstate="print">
            <a:alphaModFix amt="50000"/>
            <a:extLst>
              <a:ext uri="{28A0092B-C50C-407E-A947-70E740481C1C}">
                <a14:useLocalDpi xmlns:a14="http://schemas.microsoft.com/office/drawing/2010/main"/>
              </a:ext>
            </a:extLst>
          </a:blip>
          <a:srcRect/>
          <a:stretch/>
        </p:blipFill>
        <p:spPr>
          <a:xfrm>
            <a:off x="0" y="-260916"/>
            <a:ext cx="9144000" cy="6330462"/>
          </a:xfrm>
          <a:prstGeom prst="rect">
            <a:avLst/>
          </a:prstGeom>
          <a:ln w="12700">
            <a:miter lim="400000"/>
          </a:ln>
        </p:spPr>
      </p:pic>
      <p:sp>
        <p:nvSpPr>
          <p:cNvPr id="5" name="Shape 338">
            <a:extLst>
              <a:ext uri="{FF2B5EF4-FFF2-40B4-BE49-F238E27FC236}">
                <a16:creationId xmlns:a16="http://schemas.microsoft.com/office/drawing/2014/main" id="{F2899E03-3E58-1D45-8463-58536607DCA3}"/>
              </a:ext>
            </a:extLst>
          </p:cNvPr>
          <p:cNvSpPr txBox="1">
            <a:spLocks/>
          </p:cNvSpPr>
          <p:nvPr/>
        </p:nvSpPr>
        <p:spPr>
          <a:xfrm>
            <a:off x="4824624" y="3171703"/>
            <a:ext cx="3474902" cy="951484"/>
          </a:xfrm>
          <a:prstGeom prst="rect">
            <a:avLst/>
          </a:prstGeom>
        </p:spPr>
        <p:txBody>
          <a:bodyPr vert="horz" lIns="91440" tIns="45720" rIns="91440" bIns="45720" rtlCol="0" anchor="ctr">
            <a:normAutofit/>
          </a:bodyPr>
          <a:lstStyle>
            <a:lvl1pPr algn="r" defTabSz="685800" rtl="0" eaLnBrk="1" latinLnBrk="0" hangingPunct="1">
              <a:lnSpc>
                <a:spcPct val="90000"/>
              </a:lnSpc>
              <a:spcBef>
                <a:spcPct val="0"/>
              </a:spcBef>
              <a:buNone/>
              <a:defRPr sz="3300" kern="1200">
                <a:solidFill>
                  <a:srgbClr val="FFFFFF"/>
                </a:solidFill>
                <a:latin typeface="+mj-lt"/>
                <a:ea typeface="+mj-ea"/>
                <a:cs typeface="+mj-cs"/>
              </a:defRPr>
            </a:lvl1pPr>
          </a:lstStyle>
          <a:p>
            <a:r>
              <a:rPr lang="en-GB"/>
              <a:t>Thank you!</a:t>
            </a:r>
          </a:p>
        </p:txBody>
      </p:sp>
      <p:sp>
        <p:nvSpPr>
          <p:cNvPr id="6" name="Shape 339">
            <a:extLst>
              <a:ext uri="{FF2B5EF4-FFF2-40B4-BE49-F238E27FC236}">
                <a16:creationId xmlns:a16="http://schemas.microsoft.com/office/drawing/2014/main" id="{1E1DC260-C0D5-AB41-87DC-DC1F0302AB63}"/>
              </a:ext>
            </a:extLst>
          </p:cNvPr>
          <p:cNvSpPr/>
          <p:nvPr/>
        </p:nvSpPr>
        <p:spPr>
          <a:xfrm>
            <a:off x="508361" y="2753134"/>
            <a:ext cx="4233097" cy="507697"/>
          </a:xfrm>
          <a:prstGeom prst="rect">
            <a:avLst/>
          </a:prstGeom>
          <a:ln w="12700">
            <a:miter lim="400000"/>
          </a:ln>
          <a:extLst>
            <a:ext uri="{C572A759-6A51-4108-AA02-DFA0A04FC94B}">
              <ma14:wrappingTextBoxFlag xmlns:ma14="http://schemas.microsoft.com/office/mac/drawingml/2011/main" xmlns="" val="1"/>
            </a:ext>
          </a:extLst>
        </p:spPr>
        <p:txBody>
          <a:bodyPr lIns="38099" rIns="38099" anchor="ctr">
            <a:normAutofit lnSpcReduction="10000"/>
          </a:bodyPr>
          <a:lstStyle>
            <a:lvl1pPr algn="r">
              <a:lnSpc>
                <a:spcPct val="90000"/>
              </a:lnSpc>
              <a:defRPr sz="4000">
                <a:solidFill>
                  <a:srgbClr val="FFFFFF"/>
                </a:solidFill>
                <a:latin typeface="Arial"/>
                <a:ea typeface="Arial"/>
                <a:cs typeface="Arial"/>
                <a:sym typeface="Arial"/>
              </a:defRPr>
            </a:lvl1pPr>
          </a:lstStyle>
          <a:p>
            <a:r>
              <a:rPr sz="3333"/>
              <a:t>Teşekkür ederim!</a:t>
            </a:r>
          </a:p>
        </p:txBody>
      </p:sp>
    </p:spTree>
    <p:extLst>
      <p:ext uri="{BB962C8B-B14F-4D97-AF65-F5344CB8AC3E}">
        <p14:creationId xmlns:p14="http://schemas.microsoft.com/office/powerpoint/2010/main" val="2222000083"/>
      </p:ext>
    </p:extLst>
  </p:cSld>
  <p:clrMapOvr>
    <a:masterClrMapping/>
  </p:clrMapOvr>
  <mc:AlternateContent xmlns:mc="http://schemas.openxmlformats.org/markup-compatibility/2006" xmlns:p14="http://schemas.microsoft.com/office/powerpoint/2010/main">
    <mc:Choice Requires="p14">
      <p:transition spd="slow" p14:dur="2000" advTm="837"/>
    </mc:Choice>
    <mc:Fallback xmlns="">
      <p:transition spd="slow" advTm="837"/>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2.png">
            <a:extLst>
              <a:ext uri="{FF2B5EF4-FFF2-40B4-BE49-F238E27FC236}">
                <a16:creationId xmlns:a16="http://schemas.microsoft.com/office/drawing/2014/main" id="{B61AF78E-DBD9-CE45-A7BE-D9CA5300D13B}"/>
              </a:ext>
            </a:extLst>
          </p:cNvPr>
          <p:cNvPicPr>
            <a:picLocks noChangeAspect="1"/>
          </p:cNvPicPr>
          <p:nvPr/>
        </p:nvPicPr>
        <p:blipFill rotWithShape="1">
          <a:blip r:embed="rId2" cstate="print">
            <a:alphaModFix amt="70000"/>
            <a:extLst>
              <a:ext uri="{28A0092B-C50C-407E-A947-70E740481C1C}">
                <a14:useLocalDpi xmlns:a14="http://schemas.microsoft.com/office/drawing/2010/main"/>
              </a:ext>
            </a:extLst>
          </a:blip>
          <a:srcRect/>
          <a:stretch/>
        </p:blipFill>
        <p:spPr>
          <a:xfrm>
            <a:off x="0" y="-348953"/>
            <a:ext cx="9144000" cy="6373790"/>
          </a:xfrm>
          <a:prstGeom prst="rect">
            <a:avLst/>
          </a:prstGeom>
          <a:ln w="12700">
            <a:miter lim="400000"/>
          </a:ln>
        </p:spPr>
      </p:pic>
      <p:sp>
        <p:nvSpPr>
          <p:cNvPr id="5" name="Shape 333">
            <a:extLst>
              <a:ext uri="{FF2B5EF4-FFF2-40B4-BE49-F238E27FC236}">
                <a16:creationId xmlns:a16="http://schemas.microsoft.com/office/drawing/2014/main" id="{D044DC55-34CB-5149-A16B-B0BA1FC164CC}"/>
              </a:ext>
            </a:extLst>
          </p:cNvPr>
          <p:cNvSpPr/>
          <p:nvPr/>
        </p:nvSpPr>
        <p:spPr>
          <a:xfrm>
            <a:off x="15875" y="1259998"/>
            <a:ext cx="9144000" cy="3017772"/>
          </a:xfrm>
          <a:prstGeom prst="rect">
            <a:avLst/>
          </a:prstGeom>
          <a:ln w="12700">
            <a:noFill/>
            <a:miter lim="400000"/>
          </a:ln>
          <a:extLst>
            <a:ext uri="{C572A759-6A51-4108-AA02-DFA0A04FC94B}">
              <ma14:wrappingTextBoxFlag xmlns:ma14="http://schemas.microsoft.com/office/mac/drawingml/2011/main" xmlns="" val="1"/>
            </a:ext>
          </a:extLst>
        </p:spPr>
        <p:txBody>
          <a:bodyPr lIns="38099" rIns="38099">
            <a:normAutofit/>
          </a:bodyPr>
          <a:lstStyle/>
          <a:p>
            <a:pPr algn="ctr">
              <a:lnSpc>
                <a:spcPct val="90000"/>
              </a:lnSpc>
              <a:spcBef>
                <a:spcPts val="833"/>
              </a:spcBef>
              <a:defRPr sz="2400">
                <a:solidFill>
                  <a:srgbClr val="FFFFFF"/>
                </a:solidFill>
                <a:latin typeface="Arial"/>
                <a:ea typeface="Arial"/>
                <a:cs typeface="Arial"/>
                <a:sym typeface="Arial"/>
              </a:defRPr>
            </a:pPr>
            <a:r>
              <a:rPr sz="2000" dirty="0"/>
              <a:t>Contact:</a:t>
            </a:r>
            <a:endParaRPr sz="2000" dirty="0">
              <a:solidFill>
                <a:srgbClr val="888888"/>
              </a:solidFill>
            </a:endParaRPr>
          </a:p>
          <a:p>
            <a:pPr algn="ctr">
              <a:spcBef>
                <a:spcPts val="250"/>
              </a:spcBef>
              <a:defRPr sz="1400" b="1">
                <a:solidFill>
                  <a:srgbClr val="FFFFFF"/>
                </a:solidFill>
                <a:latin typeface="Arial"/>
                <a:ea typeface="Arial"/>
                <a:cs typeface="Arial"/>
                <a:sym typeface="Arial"/>
              </a:defRPr>
            </a:pPr>
            <a:endParaRPr sz="1167" dirty="0">
              <a:solidFill>
                <a:schemeClr val="bg1"/>
              </a:solidFill>
              <a:latin typeface="+mj-lt"/>
            </a:endParaRPr>
          </a:p>
          <a:p>
            <a:pPr algn="ctr">
              <a:spcBef>
                <a:spcPts val="250"/>
              </a:spcBef>
              <a:defRPr b="1">
                <a:solidFill>
                  <a:srgbClr val="FFFFFF"/>
                </a:solidFill>
                <a:latin typeface="Arial"/>
                <a:ea typeface="Arial"/>
                <a:cs typeface="Arial"/>
                <a:sym typeface="Arial"/>
              </a:defRPr>
            </a:pPr>
            <a:r>
              <a:rPr sz="2000" dirty="0">
                <a:solidFill>
                  <a:schemeClr val="bg1"/>
                </a:solidFill>
                <a:latin typeface="+mj-lt"/>
              </a:rPr>
              <a:t>Office Address</a:t>
            </a:r>
            <a:endParaRPr sz="2667" dirty="0">
              <a:solidFill>
                <a:schemeClr val="bg1"/>
              </a:solidFill>
              <a:latin typeface="+mj-lt"/>
            </a:endParaRPr>
          </a:p>
          <a:p>
            <a:pPr algn="ctr">
              <a:spcBef>
                <a:spcPts val="250"/>
              </a:spcBef>
              <a:defRPr i="1">
                <a:solidFill>
                  <a:srgbClr val="FFFFFF"/>
                </a:solidFill>
                <a:latin typeface="Arial"/>
                <a:ea typeface="Arial"/>
                <a:cs typeface="Arial"/>
                <a:sym typeface="Arial"/>
              </a:defRPr>
            </a:pPr>
            <a:r>
              <a:rPr sz="2000" dirty="0">
                <a:solidFill>
                  <a:schemeClr val="bg1"/>
                </a:solidFill>
                <a:latin typeface="+mj-lt"/>
              </a:rPr>
              <a:t>Turkey in Horizon 2020 Project</a:t>
            </a:r>
            <a:endParaRPr sz="2667" dirty="0">
              <a:solidFill>
                <a:schemeClr val="bg1"/>
              </a:solidFill>
              <a:latin typeface="+mj-lt"/>
            </a:endParaRPr>
          </a:p>
          <a:p>
            <a:pPr algn="ctr">
              <a:spcBef>
                <a:spcPts val="250"/>
              </a:spcBef>
              <a:defRPr i="1">
                <a:solidFill>
                  <a:srgbClr val="FFFFFF"/>
                </a:solidFill>
                <a:latin typeface="Arial"/>
                <a:ea typeface="Arial"/>
                <a:cs typeface="Arial"/>
                <a:sym typeface="Arial"/>
              </a:defRPr>
            </a:pPr>
            <a:r>
              <a:rPr lang="en-US" sz="2000" dirty="0">
                <a:solidFill>
                  <a:schemeClr val="bg1"/>
                </a:solidFill>
                <a:latin typeface="+mj-lt"/>
              </a:rPr>
              <a:t>And </a:t>
            </a:r>
            <a:r>
              <a:rPr lang="en-US" sz="2000" dirty="0" err="1">
                <a:solidFill>
                  <a:schemeClr val="bg1"/>
                </a:solidFill>
                <a:latin typeface="+mj-lt"/>
              </a:rPr>
              <a:t>Sokak</a:t>
            </a:r>
            <a:r>
              <a:rPr lang="en-US" sz="2000" dirty="0">
                <a:solidFill>
                  <a:schemeClr val="bg1"/>
                </a:solidFill>
                <a:latin typeface="+mj-lt"/>
              </a:rPr>
              <a:t> 8/12 </a:t>
            </a:r>
            <a:r>
              <a:rPr lang="en-US" sz="2000" dirty="0" err="1">
                <a:solidFill>
                  <a:schemeClr val="bg1"/>
                </a:solidFill>
                <a:latin typeface="+mj-lt"/>
              </a:rPr>
              <a:t>Akasya</a:t>
            </a:r>
            <a:r>
              <a:rPr lang="en-US" sz="2000" dirty="0">
                <a:solidFill>
                  <a:schemeClr val="bg1"/>
                </a:solidFill>
                <a:latin typeface="+mj-lt"/>
              </a:rPr>
              <a:t> Apt. 06680 </a:t>
            </a:r>
            <a:r>
              <a:rPr lang="en-US" sz="2000" dirty="0" err="1">
                <a:solidFill>
                  <a:schemeClr val="bg1"/>
                </a:solidFill>
                <a:latin typeface="+mj-lt"/>
              </a:rPr>
              <a:t>Çankaya</a:t>
            </a:r>
            <a:r>
              <a:rPr lang="en-US" sz="2000" dirty="0">
                <a:solidFill>
                  <a:schemeClr val="bg1"/>
                </a:solidFill>
                <a:latin typeface="+mj-lt"/>
              </a:rPr>
              <a:t>/Ankara</a:t>
            </a:r>
          </a:p>
          <a:p>
            <a:pPr algn="ctr">
              <a:spcBef>
                <a:spcPts val="250"/>
              </a:spcBef>
              <a:defRPr i="1">
                <a:solidFill>
                  <a:srgbClr val="FFFFFF"/>
                </a:solidFill>
                <a:latin typeface="Arial"/>
                <a:ea typeface="Arial"/>
                <a:cs typeface="Arial"/>
                <a:sym typeface="Arial"/>
              </a:defRPr>
            </a:pPr>
            <a:r>
              <a:rPr sz="2000" dirty="0">
                <a:solidFill>
                  <a:schemeClr val="bg1"/>
                </a:solidFill>
                <a:latin typeface="+mj-lt"/>
              </a:rPr>
              <a:t>06520 Çankaya/Ankara,Turkey</a:t>
            </a:r>
          </a:p>
          <a:p>
            <a:pPr algn="ctr">
              <a:spcBef>
                <a:spcPts val="250"/>
              </a:spcBef>
              <a:defRPr i="1">
                <a:solidFill>
                  <a:srgbClr val="FFFFFF"/>
                </a:solidFill>
                <a:latin typeface="Arial"/>
                <a:ea typeface="Arial"/>
                <a:cs typeface="Arial"/>
                <a:sym typeface="Arial"/>
              </a:defRPr>
            </a:pPr>
            <a:r>
              <a:rPr sz="2000" dirty="0">
                <a:solidFill>
                  <a:schemeClr val="bg1"/>
                </a:solidFill>
                <a:latin typeface="+mj-lt"/>
              </a:rPr>
              <a:t>Tel: </a:t>
            </a:r>
            <a:r>
              <a:rPr lang="en-US" sz="2000" dirty="0">
                <a:solidFill>
                  <a:schemeClr val="bg1"/>
                </a:solidFill>
                <a:latin typeface="+mj-lt"/>
              </a:rPr>
              <a:t>+90 312 467 61 40</a:t>
            </a:r>
            <a:endParaRPr sz="2667" dirty="0">
              <a:solidFill>
                <a:schemeClr val="bg1"/>
              </a:solidFill>
              <a:latin typeface="+mj-lt"/>
            </a:endParaRPr>
          </a:p>
          <a:p>
            <a:pPr algn="ctr">
              <a:spcBef>
                <a:spcPts val="250"/>
              </a:spcBef>
              <a:defRPr>
                <a:solidFill>
                  <a:srgbClr val="FFFFFF"/>
                </a:solidFill>
                <a:latin typeface="Arial"/>
                <a:ea typeface="Arial"/>
                <a:cs typeface="Arial"/>
                <a:sym typeface="Arial"/>
              </a:defRPr>
            </a:pPr>
            <a:r>
              <a:rPr lang="en-US" sz="1667" u="sng" dirty="0">
                <a:solidFill>
                  <a:schemeClr val="bg1"/>
                </a:solidFill>
                <a:uFill>
                  <a:solidFill>
                    <a:srgbClr val="F49100"/>
                  </a:solidFill>
                </a:uFill>
                <a:latin typeface="+mj-lt"/>
                <a:hlinkClick r:id="rId3">
                  <a:extLst>
                    <a:ext uri="{A12FA001-AC4F-418D-AE19-62706E023703}">
                      <ahyp:hlinkClr xmlns:ahyp="http://schemas.microsoft.com/office/drawing/2018/hyperlinkcolor" val="tx"/>
                    </a:ext>
                  </a:extLst>
                </a:hlinkClick>
              </a:rPr>
              <a:t>http://www.turkeyinh2020.eu/</a:t>
            </a:r>
            <a:endParaRPr lang="en-US" sz="1667" u="sng" dirty="0">
              <a:solidFill>
                <a:schemeClr val="bg1"/>
              </a:solidFill>
              <a:uFill>
                <a:solidFill>
                  <a:srgbClr val="F49100"/>
                </a:solidFill>
              </a:uFill>
              <a:latin typeface="+mj-lt"/>
            </a:endParaRPr>
          </a:p>
          <a:p>
            <a:pPr algn="ctr">
              <a:spcBef>
                <a:spcPts val="250"/>
              </a:spcBef>
              <a:defRPr>
                <a:solidFill>
                  <a:srgbClr val="FFFFFF"/>
                </a:solidFill>
                <a:latin typeface="Arial"/>
                <a:ea typeface="Arial"/>
                <a:cs typeface="Arial"/>
                <a:sym typeface="Arial"/>
              </a:defRPr>
            </a:pPr>
            <a:r>
              <a:rPr lang="en-US" sz="2000" dirty="0">
                <a:solidFill>
                  <a:schemeClr val="bg1"/>
                </a:solidFill>
                <a:latin typeface="+mj-lt"/>
                <a:sym typeface="Arial"/>
                <a:hlinkClick r:id="rId4">
                  <a:extLst>
                    <a:ext uri="{A12FA001-AC4F-418D-AE19-62706E023703}">
                      <ahyp:hlinkClr xmlns:ahyp="http://schemas.microsoft.com/office/drawing/2018/hyperlinkcolor" val="tx"/>
                    </a:ext>
                  </a:extLst>
                </a:hlinkClick>
              </a:rPr>
              <a:t>info@TurkeyinH2020.eu</a:t>
            </a:r>
            <a:endParaRPr sz="1667" u="sng" dirty="0">
              <a:solidFill>
                <a:schemeClr val="bg1"/>
              </a:solidFill>
              <a:uFill>
                <a:solidFill>
                  <a:srgbClr val="F49100"/>
                </a:solidFill>
              </a:uFill>
              <a:latin typeface="+mj-lt"/>
            </a:endParaRPr>
          </a:p>
          <a:p>
            <a:pPr algn="ctr">
              <a:spcBef>
                <a:spcPts val="250"/>
              </a:spcBef>
              <a:defRPr sz="1400">
                <a:solidFill>
                  <a:srgbClr val="FFFFFF"/>
                </a:solidFill>
                <a:latin typeface="Arial"/>
                <a:ea typeface="Arial"/>
                <a:cs typeface="Arial"/>
                <a:sym typeface="Arial"/>
              </a:defRPr>
            </a:pPr>
            <a:endParaRPr sz="1167" dirty="0">
              <a:solidFill>
                <a:schemeClr val="bg1"/>
              </a:solidFill>
              <a:latin typeface="Calibri" charset="0"/>
              <a:ea typeface="Calibri" charset="0"/>
              <a:cs typeface="Calibri" charset="0"/>
              <a:hlinkClick r:id="rId3">
                <a:extLst>
                  <a:ext uri="{A12FA001-AC4F-418D-AE19-62706E023703}">
                    <ahyp:hlinkClr xmlns:ahyp="http://schemas.microsoft.com/office/drawing/2018/hyperlinkcolor" val="tx"/>
                  </a:ext>
                </a:extLst>
              </a:hlinkClick>
            </a:endParaRPr>
          </a:p>
          <a:p>
            <a:pPr algn="ctr">
              <a:spcBef>
                <a:spcPts val="250"/>
              </a:spcBef>
              <a:defRPr sz="1400">
                <a:solidFill>
                  <a:srgbClr val="FFFFFF"/>
                </a:solidFill>
                <a:latin typeface="Arial"/>
                <a:ea typeface="Arial"/>
                <a:cs typeface="Arial"/>
                <a:sym typeface="Arial"/>
              </a:defRPr>
            </a:pPr>
            <a:endParaRPr sz="1167" u="sng" dirty="0">
              <a:solidFill>
                <a:srgbClr val="F49100"/>
              </a:solidFill>
              <a:uFill>
                <a:solidFill>
                  <a:srgbClr val="F49100"/>
                </a:solidFill>
              </a:uFill>
              <a:hlinkClick r:id="" action="ppaction://noaction">
                <a:extLst>
                  <a:ext uri="{A12FA001-AC4F-418D-AE19-62706E023703}">
                    <ahyp:hlinkClr xmlns:ahyp="http://schemas.microsoft.com/office/drawing/2018/hyperlinkcolor" val="tx"/>
                  </a:ext>
                </a:extLst>
              </a:hlinkClick>
            </a:endParaRPr>
          </a:p>
          <a:p>
            <a:pPr>
              <a:spcBef>
                <a:spcPts val="250"/>
              </a:spcBef>
              <a:defRPr sz="1400">
                <a:solidFill>
                  <a:srgbClr val="FFFFFF"/>
                </a:solidFill>
                <a:latin typeface="Arial"/>
                <a:ea typeface="Arial"/>
                <a:cs typeface="Arial"/>
                <a:sym typeface="Arial"/>
              </a:defRPr>
            </a:pPr>
            <a:endParaRPr sz="1167" u="sng" dirty="0">
              <a:solidFill>
                <a:srgbClr val="F49100"/>
              </a:solidFill>
              <a:uFill>
                <a:solidFill>
                  <a:srgbClr val="F49100"/>
                </a:solidFill>
              </a:uFill>
              <a:hlinkClick r:id="" action="ppaction://noaction">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4020144477"/>
      </p:ext>
    </p:extLst>
  </p:cSld>
  <p:clrMapOvr>
    <a:masterClrMapping/>
  </p:clrMapOvr>
  <mc:AlternateContent xmlns:mc="http://schemas.openxmlformats.org/markup-compatibility/2006" xmlns:p14="http://schemas.microsoft.com/office/powerpoint/2010/main">
    <mc:Choice Requires="p14">
      <p:transition spd="slow" p14:dur="2000" advTm="4189"/>
    </mc:Choice>
    <mc:Fallback xmlns="">
      <p:transition spd="slow" advTm="418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ADEB7-8635-3E4B-9DB5-3281C9749D22}"/>
              </a:ext>
            </a:extLst>
          </p:cNvPr>
          <p:cNvSpPr>
            <a:spLocks noGrp="1"/>
          </p:cNvSpPr>
          <p:nvPr>
            <p:ph type="title"/>
          </p:nvPr>
        </p:nvSpPr>
        <p:spPr>
          <a:xfrm>
            <a:off x="444500" y="245192"/>
            <a:ext cx="8254999" cy="630803"/>
          </a:xfrm>
        </p:spPr>
        <p:txBody>
          <a:bodyPr>
            <a:normAutofit/>
          </a:bodyPr>
          <a:lstStyle/>
          <a:p>
            <a:pPr algn="ctr"/>
            <a:r>
              <a:rPr lang="en-US" dirty="0">
                <a:solidFill>
                  <a:srgbClr val="C00000"/>
                </a:solidFill>
                <a:latin typeface="Century Gothic" panose="020B0502020202020204" pitchFamily="34" charset="0"/>
                <a:cs typeface="Calibri"/>
              </a:rPr>
              <a:t>Meet the instructor</a:t>
            </a:r>
            <a:endParaRPr lang="en-US" sz="3333" dirty="0">
              <a:solidFill>
                <a:schemeClr val="bg2">
                  <a:lumMod val="50000"/>
                </a:schemeClr>
              </a:solidFill>
              <a:latin typeface="Century Gothic" panose="020B0502020202020204" pitchFamily="34" charset="0"/>
              <a:ea typeface="Tahoma" panose="020B060403050404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8C509CD-47CE-D84E-A80B-6539FAF74106}"/>
              </a:ext>
            </a:extLst>
          </p:cNvPr>
          <p:cNvSpPr txBox="1"/>
          <p:nvPr/>
        </p:nvSpPr>
        <p:spPr>
          <a:xfrm>
            <a:off x="2218336" y="2036164"/>
            <a:ext cx="184731" cy="296876"/>
          </a:xfrm>
          <a:prstGeom prst="rect">
            <a:avLst/>
          </a:prstGeom>
          <a:noFill/>
        </p:spPr>
        <p:txBody>
          <a:bodyPr wrap="none" rtlCol="0">
            <a:spAutoFit/>
          </a:bodyPr>
          <a:lstStyle/>
          <a:p>
            <a:endParaRPr lang="en-GR" sz="1329" dirty="0"/>
          </a:p>
        </p:txBody>
      </p:sp>
      <p:sp>
        <p:nvSpPr>
          <p:cNvPr id="17" name="TextBox 16">
            <a:extLst>
              <a:ext uri="{FF2B5EF4-FFF2-40B4-BE49-F238E27FC236}">
                <a16:creationId xmlns:a16="http://schemas.microsoft.com/office/drawing/2014/main" id="{C7027C2A-7D16-8E49-92FF-79A91874F170}"/>
              </a:ext>
            </a:extLst>
          </p:cNvPr>
          <p:cNvSpPr txBox="1"/>
          <p:nvPr/>
        </p:nvSpPr>
        <p:spPr>
          <a:xfrm>
            <a:off x="2218337" y="1729228"/>
            <a:ext cx="4873840" cy="2596993"/>
          </a:xfrm>
          <a:prstGeom prst="rect">
            <a:avLst/>
          </a:prstGeom>
          <a:noFill/>
        </p:spPr>
        <p:txBody>
          <a:bodyPr wrap="square" rtlCol="0">
            <a:spAutoFit/>
          </a:bodyPr>
          <a:lstStyle/>
          <a:p>
            <a:pPr marL="171450" indent="-171450">
              <a:lnSpc>
                <a:spcPct val="110000"/>
              </a:lnSpc>
              <a:spcBef>
                <a:spcPts val="300"/>
              </a:spcBef>
              <a:spcAft>
                <a:spcPts val="300"/>
              </a:spcAft>
              <a:buFont typeface="Arial" panose="020B0604020202020204" pitchFamily="34" charset="0"/>
              <a:buChar char="•"/>
            </a:pPr>
            <a:r>
              <a:rPr lang="en-GB" sz="1350" b="1" dirty="0">
                <a:solidFill>
                  <a:schemeClr val="tx2">
                    <a:lumMod val="90000"/>
                    <a:lumOff val="10000"/>
                  </a:schemeClr>
                </a:solidFill>
              </a:rPr>
              <a:t>Innovation consultant </a:t>
            </a:r>
            <a:r>
              <a:rPr lang="en-GB" sz="1350" dirty="0">
                <a:solidFill>
                  <a:schemeClr val="tx2">
                    <a:lumMod val="90000"/>
                    <a:lumOff val="10000"/>
                  </a:schemeClr>
                </a:solidFill>
              </a:rPr>
              <a:t>with </a:t>
            </a:r>
            <a:r>
              <a:rPr lang="en-GB" sz="1350" b="1" dirty="0">
                <a:solidFill>
                  <a:schemeClr val="tx2">
                    <a:lumMod val="90000"/>
                    <a:lumOff val="10000"/>
                  </a:schemeClr>
                </a:solidFill>
              </a:rPr>
              <a:t>engineering</a:t>
            </a:r>
            <a:r>
              <a:rPr lang="en-GB" sz="1350" dirty="0">
                <a:solidFill>
                  <a:schemeClr val="tx2">
                    <a:lumMod val="90000"/>
                    <a:lumOff val="10000"/>
                  </a:schemeClr>
                </a:solidFill>
              </a:rPr>
              <a:t>, </a:t>
            </a:r>
            <a:r>
              <a:rPr lang="en-GB" sz="1350" b="1" dirty="0">
                <a:solidFill>
                  <a:schemeClr val="tx2">
                    <a:lumMod val="90000"/>
                    <a:lumOff val="10000"/>
                  </a:schemeClr>
                </a:solidFill>
              </a:rPr>
              <a:t>ICT</a:t>
            </a:r>
            <a:r>
              <a:rPr lang="en-GB" sz="1350" dirty="0">
                <a:solidFill>
                  <a:schemeClr val="tx2">
                    <a:lumMod val="90000"/>
                    <a:lumOff val="10000"/>
                  </a:schemeClr>
                </a:solidFill>
              </a:rPr>
              <a:t> and </a:t>
            </a:r>
            <a:r>
              <a:rPr lang="en-GB" sz="1350" b="1" dirty="0">
                <a:solidFill>
                  <a:schemeClr val="tx2">
                    <a:lumMod val="90000"/>
                    <a:lumOff val="10000"/>
                  </a:schemeClr>
                </a:solidFill>
              </a:rPr>
              <a:t>financial</a:t>
            </a:r>
            <a:r>
              <a:rPr lang="en-GB" sz="1350" dirty="0">
                <a:solidFill>
                  <a:schemeClr val="tx2">
                    <a:lumMod val="90000"/>
                    <a:lumOff val="10000"/>
                  </a:schemeClr>
                </a:solidFill>
              </a:rPr>
              <a:t> background. </a:t>
            </a:r>
          </a:p>
          <a:p>
            <a:pPr marL="171450" indent="-171450">
              <a:lnSpc>
                <a:spcPct val="110000"/>
              </a:lnSpc>
              <a:spcBef>
                <a:spcPts val="300"/>
              </a:spcBef>
              <a:spcAft>
                <a:spcPts val="300"/>
              </a:spcAft>
              <a:buFont typeface="Arial" panose="020B0604020202020204" pitchFamily="34" charset="0"/>
              <a:buChar char="•"/>
            </a:pPr>
            <a:r>
              <a:rPr lang="en-GB" sz="1350" dirty="0">
                <a:solidFill>
                  <a:schemeClr val="tx2">
                    <a:lumMod val="90000"/>
                    <a:lumOff val="10000"/>
                  </a:schemeClr>
                </a:solidFill>
              </a:rPr>
              <a:t>Over </a:t>
            </a:r>
            <a:r>
              <a:rPr lang="en-GB" sz="1350" b="1" dirty="0">
                <a:solidFill>
                  <a:schemeClr val="tx2">
                    <a:lumMod val="90000"/>
                    <a:lumOff val="10000"/>
                  </a:schemeClr>
                </a:solidFill>
              </a:rPr>
              <a:t>20 years of working experience </a:t>
            </a:r>
            <a:r>
              <a:rPr lang="en-GB" sz="1350" dirty="0">
                <a:solidFill>
                  <a:schemeClr val="tx2">
                    <a:lumMod val="90000"/>
                    <a:lumOff val="10000"/>
                  </a:schemeClr>
                </a:solidFill>
              </a:rPr>
              <a:t>in EU funded projects: preparing proposals, building consortia and managing projects under FP7, CIP, COSME, INTERREG, MED, H2020 and more.  </a:t>
            </a:r>
          </a:p>
          <a:p>
            <a:pPr marL="171450" indent="-171450">
              <a:lnSpc>
                <a:spcPct val="110000"/>
              </a:lnSpc>
              <a:spcBef>
                <a:spcPts val="300"/>
              </a:spcBef>
              <a:spcAft>
                <a:spcPts val="300"/>
              </a:spcAft>
              <a:buFont typeface="Arial" panose="020B0604020202020204" pitchFamily="34" charset="0"/>
              <a:buChar char="•"/>
            </a:pPr>
            <a:r>
              <a:rPr lang="en-GB" sz="1350" dirty="0">
                <a:solidFill>
                  <a:schemeClr val="tx2">
                    <a:lumMod val="90000"/>
                    <a:lumOff val="10000"/>
                  </a:schemeClr>
                </a:solidFill>
              </a:rPr>
              <a:t>Specialise in </a:t>
            </a:r>
            <a:r>
              <a:rPr lang="en-GB" sz="1350" b="1" dirty="0">
                <a:solidFill>
                  <a:schemeClr val="tx2">
                    <a:lumMod val="90000"/>
                    <a:lumOff val="10000"/>
                  </a:schemeClr>
                </a:solidFill>
              </a:rPr>
              <a:t>Project Management </a:t>
            </a:r>
            <a:r>
              <a:rPr lang="en-GB" sz="1350" dirty="0">
                <a:solidFill>
                  <a:schemeClr val="tx2">
                    <a:lumMod val="90000"/>
                    <a:lumOff val="10000"/>
                  </a:schemeClr>
                </a:solidFill>
              </a:rPr>
              <a:t>&amp; </a:t>
            </a:r>
            <a:r>
              <a:rPr lang="en-GB" sz="1350" b="1" dirty="0">
                <a:solidFill>
                  <a:schemeClr val="tx2">
                    <a:lumMod val="90000"/>
                    <a:lumOff val="10000"/>
                  </a:schemeClr>
                </a:solidFill>
              </a:rPr>
              <a:t>Quality</a:t>
            </a:r>
            <a:r>
              <a:rPr lang="en-GB" sz="1350" dirty="0">
                <a:solidFill>
                  <a:schemeClr val="tx2">
                    <a:lumMod val="90000"/>
                    <a:lumOff val="10000"/>
                  </a:schemeClr>
                </a:solidFill>
              </a:rPr>
              <a:t>, </a:t>
            </a:r>
            <a:r>
              <a:rPr lang="en-GB" sz="1350" b="1" dirty="0">
                <a:solidFill>
                  <a:schemeClr val="tx2">
                    <a:lumMod val="90000"/>
                    <a:lumOff val="10000"/>
                  </a:schemeClr>
                </a:solidFill>
              </a:rPr>
              <a:t>Intellectual Property </a:t>
            </a:r>
            <a:r>
              <a:rPr lang="en-GB" sz="1350" dirty="0">
                <a:solidFill>
                  <a:schemeClr val="tx2">
                    <a:lumMod val="90000"/>
                    <a:lumOff val="10000"/>
                  </a:schemeClr>
                </a:solidFill>
              </a:rPr>
              <a:t>and reengineering </a:t>
            </a:r>
            <a:r>
              <a:rPr lang="en-GB" sz="1350" b="1" dirty="0">
                <a:solidFill>
                  <a:schemeClr val="tx2">
                    <a:lumMod val="90000"/>
                    <a:lumOff val="10000"/>
                  </a:schemeClr>
                </a:solidFill>
              </a:rPr>
              <a:t>business processes</a:t>
            </a:r>
            <a:r>
              <a:rPr lang="en-GB" sz="1350" dirty="0">
                <a:solidFill>
                  <a:schemeClr val="tx2">
                    <a:lumMod val="90000"/>
                    <a:lumOff val="10000"/>
                  </a:schemeClr>
                </a:solidFill>
              </a:rPr>
              <a:t>.</a:t>
            </a:r>
          </a:p>
          <a:p>
            <a:pPr marL="171450" indent="-171450">
              <a:lnSpc>
                <a:spcPct val="110000"/>
              </a:lnSpc>
              <a:spcBef>
                <a:spcPts val="300"/>
              </a:spcBef>
              <a:spcAft>
                <a:spcPts val="300"/>
              </a:spcAft>
              <a:buFont typeface="Arial" panose="020B0604020202020204" pitchFamily="34" charset="0"/>
              <a:buChar char="•"/>
            </a:pPr>
            <a:r>
              <a:rPr lang="en-GB" sz="1350" dirty="0">
                <a:solidFill>
                  <a:schemeClr val="tx2">
                    <a:lumMod val="90000"/>
                    <a:lumOff val="10000"/>
                  </a:schemeClr>
                </a:solidFill>
              </a:rPr>
              <a:t>Designed and delivered more than </a:t>
            </a:r>
            <a:r>
              <a:rPr lang="en-GB" sz="1350" b="1" dirty="0">
                <a:solidFill>
                  <a:schemeClr val="tx2">
                    <a:lumMod val="90000"/>
                    <a:lumOff val="10000"/>
                  </a:schemeClr>
                </a:solidFill>
              </a:rPr>
              <a:t>300 training sessions on Innovation </a:t>
            </a:r>
            <a:r>
              <a:rPr lang="en-GB" sz="1350" dirty="0">
                <a:solidFill>
                  <a:schemeClr val="tx2">
                    <a:lumMod val="90000"/>
                    <a:lumOff val="10000"/>
                  </a:schemeClr>
                </a:solidFill>
              </a:rPr>
              <a:t>Management, IPR, Entrepreneurship, Proposal Writing, Project Management, financial administration.</a:t>
            </a:r>
          </a:p>
        </p:txBody>
      </p:sp>
      <p:sp>
        <p:nvSpPr>
          <p:cNvPr id="18" name="TextBox 17">
            <a:extLst>
              <a:ext uri="{FF2B5EF4-FFF2-40B4-BE49-F238E27FC236}">
                <a16:creationId xmlns:a16="http://schemas.microsoft.com/office/drawing/2014/main" id="{F4B6A50D-AEBD-224B-99E6-EE0D6C010D04}"/>
              </a:ext>
            </a:extLst>
          </p:cNvPr>
          <p:cNvSpPr txBox="1"/>
          <p:nvPr/>
        </p:nvSpPr>
        <p:spPr>
          <a:xfrm>
            <a:off x="2403067" y="957662"/>
            <a:ext cx="5430307" cy="646331"/>
          </a:xfrm>
          <a:prstGeom prst="rect">
            <a:avLst/>
          </a:prstGeom>
          <a:noFill/>
        </p:spPr>
        <p:txBody>
          <a:bodyPr wrap="square" rtlCol="0">
            <a:spAutoFit/>
          </a:bodyPr>
          <a:lstStyle/>
          <a:p>
            <a:r>
              <a:rPr lang="en-US" sz="1800" dirty="0">
                <a:solidFill>
                  <a:schemeClr val="tx2"/>
                </a:solidFill>
                <a:latin typeface="Century Gothic" panose="020B0502020202020204" pitchFamily="34" charset="0"/>
              </a:rPr>
              <a:t>Odysseas Spyroglou</a:t>
            </a:r>
          </a:p>
          <a:p>
            <a:r>
              <a:rPr lang="en-US" sz="1800" dirty="0">
                <a:solidFill>
                  <a:schemeClr val="tx2"/>
                </a:solidFill>
                <a:latin typeface="Century Gothic" panose="020B0502020202020204" pitchFamily="34" charset="0"/>
              </a:rPr>
              <a:t>Key Expert 2. Legal, Financial &amp; IPR </a:t>
            </a:r>
          </a:p>
        </p:txBody>
      </p:sp>
      <p:grpSp>
        <p:nvGrpSpPr>
          <p:cNvPr id="19" name="Group 18">
            <a:extLst>
              <a:ext uri="{FF2B5EF4-FFF2-40B4-BE49-F238E27FC236}">
                <a16:creationId xmlns:a16="http://schemas.microsoft.com/office/drawing/2014/main" id="{BC5CECEA-61A1-D448-9827-3E689E8E1DF5}"/>
              </a:ext>
            </a:extLst>
          </p:cNvPr>
          <p:cNvGrpSpPr/>
          <p:nvPr/>
        </p:nvGrpSpPr>
        <p:grpSpPr>
          <a:xfrm>
            <a:off x="2518050" y="4624050"/>
            <a:ext cx="2187679" cy="230832"/>
            <a:chOff x="13412282" y="11178940"/>
            <a:chExt cx="5834569" cy="615631"/>
          </a:xfrm>
        </p:grpSpPr>
        <p:pic>
          <p:nvPicPr>
            <p:cNvPr id="20" name="Picture 19">
              <a:extLst>
                <a:ext uri="{FF2B5EF4-FFF2-40B4-BE49-F238E27FC236}">
                  <a16:creationId xmlns:a16="http://schemas.microsoft.com/office/drawing/2014/main" id="{B1B9BABC-AA48-8F4C-8494-CD2A26B8FF5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412282" y="11178940"/>
              <a:ext cx="431314" cy="431314"/>
            </a:xfrm>
            <a:prstGeom prst="rect">
              <a:avLst/>
            </a:prstGeom>
          </p:spPr>
        </p:pic>
        <p:sp>
          <p:nvSpPr>
            <p:cNvPr id="21" name="CuadroTexto 351">
              <a:extLst>
                <a:ext uri="{FF2B5EF4-FFF2-40B4-BE49-F238E27FC236}">
                  <a16:creationId xmlns:a16="http://schemas.microsoft.com/office/drawing/2014/main" id="{284340FD-C04B-4740-A52E-D51AA8BFD06D}"/>
                </a:ext>
              </a:extLst>
            </p:cNvPr>
            <p:cNvSpPr txBox="1"/>
            <p:nvPr/>
          </p:nvSpPr>
          <p:spPr>
            <a:xfrm>
              <a:off x="13921626" y="11178940"/>
              <a:ext cx="5325225" cy="615631"/>
            </a:xfrm>
            <a:prstGeom prst="rect">
              <a:avLst/>
            </a:prstGeom>
            <a:noFill/>
          </p:spPr>
          <p:txBody>
            <a:bodyPr wrap="square" rtlCol="0">
              <a:spAutoFit/>
            </a:bodyPr>
            <a:lstStyle/>
            <a:p>
              <a:r>
                <a:rPr lang="en-GB" sz="900" dirty="0">
                  <a:solidFill>
                    <a:schemeClr val="tx2"/>
                  </a:solidFill>
                  <a:latin typeface="+mj-lt"/>
                  <a:hlinkClick r:id="rId4">
                    <a:extLst>
                      <a:ext uri="{A12FA001-AC4F-418D-AE19-62706E023703}">
                        <ahyp:hlinkClr xmlns:ahyp="http://schemas.microsoft.com/office/drawing/2018/hyperlinkcolor" val="tx"/>
                      </a:ext>
                    </a:extLst>
                  </a:hlinkClick>
                </a:rPr>
                <a:t>linkedin.com/in/ospyroglou</a:t>
              </a:r>
              <a:endParaRPr lang="en-US" sz="2025" dirty="0">
                <a:solidFill>
                  <a:schemeClr val="tx2"/>
                </a:solidFill>
                <a:latin typeface="+mj-lt"/>
              </a:endParaRPr>
            </a:p>
          </p:txBody>
        </p:sp>
      </p:grpSp>
      <p:pic>
        <p:nvPicPr>
          <p:cNvPr id="22" name="Picture 21" descr="A picture containing person, person, suit&#10;&#10;Description automatically generated">
            <a:extLst>
              <a:ext uri="{FF2B5EF4-FFF2-40B4-BE49-F238E27FC236}">
                <a16:creationId xmlns:a16="http://schemas.microsoft.com/office/drawing/2014/main" id="{B2F9FD26-50A8-B94B-95CE-CEAB41A6535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95797" y="1685661"/>
            <a:ext cx="1378109" cy="1417315"/>
          </a:xfrm>
          <a:prstGeom prst="rect">
            <a:avLst/>
          </a:prstGeom>
        </p:spPr>
      </p:pic>
      <p:sp>
        <p:nvSpPr>
          <p:cNvPr id="10" name="TextBox 9">
            <a:extLst>
              <a:ext uri="{FF2B5EF4-FFF2-40B4-BE49-F238E27FC236}">
                <a16:creationId xmlns:a16="http://schemas.microsoft.com/office/drawing/2014/main" id="{09F8EEA8-13A1-7940-A9FF-38B4D4450C84}"/>
              </a:ext>
            </a:extLst>
          </p:cNvPr>
          <p:cNvSpPr txBox="1"/>
          <p:nvPr/>
        </p:nvSpPr>
        <p:spPr>
          <a:xfrm>
            <a:off x="7431966" y="1729228"/>
            <a:ext cx="881703" cy="646331"/>
          </a:xfrm>
          <a:prstGeom prst="rect">
            <a:avLst/>
          </a:prstGeom>
          <a:noFill/>
        </p:spPr>
        <p:txBody>
          <a:bodyPr wrap="square" rtlCol="0">
            <a:spAutoFit/>
          </a:bodyPr>
          <a:lstStyle/>
          <a:p>
            <a:r>
              <a:rPr lang="en-US" sz="1800" b="1" dirty="0">
                <a:solidFill>
                  <a:schemeClr val="accent5">
                    <a:lumMod val="75000"/>
                  </a:schemeClr>
                </a:solidFill>
                <a:latin typeface="Century Gothic" panose="020B0502020202020204" pitchFamily="34" charset="0"/>
              </a:rPr>
              <a:t>20+</a:t>
            </a:r>
          </a:p>
          <a:p>
            <a:r>
              <a:rPr lang="en-US" sz="1800" dirty="0">
                <a:solidFill>
                  <a:schemeClr val="accent5">
                    <a:lumMod val="75000"/>
                  </a:schemeClr>
                </a:solidFill>
                <a:latin typeface="Century Gothic" panose="020B0502020202020204" pitchFamily="34" charset="0"/>
              </a:rPr>
              <a:t>Years</a:t>
            </a:r>
          </a:p>
        </p:txBody>
      </p:sp>
      <p:sp>
        <p:nvSpPr>
          <p:cNvPr id="11" name="TextBox 10">
            <a:extLst>
              <a:ext uri="{FF2B5EF4-FFF2-40B4-BE49-F238E27FC236}">
                <a16:creationId xmlns:a16="http://schemas.microsoft.com/office/drawing/2014/main" id="{83240D7E-9164-9541-BB10-E0DBD06F4B89}"/>
              </a:ext>
            </a:extLst>
          </p:cNvPr>
          <p:cNvSpPr txBox="1"/>
          <p:nvPr/>
        </p:nvSpPr>
        <p:spPr>
          <a:xfrm>
            <a:off x="7431965" y="2457226"/>
            <a:ext cx="1087569" cy="646331"/>
          </a:xfrm>
          <a:prstGeom prst="rect">
            <a:avLst/>
          </a:prstGeom>
          <a:noFill/>
        </p:spPr>
        <p:txBody>
          <a:bodyPr wrap="square" rtlCol="0">
            <a:spAutoFit/>
          </a:bodyPr>
          <a:lstStyle/>
          <a:p>
            <a:r>
              <a:rPr lang="en-US" sz="1800" b="1" dirty="0">
                <a:solidFill>
                  <a:schemeClr val="accent5">
                    <a:lumMod val="75000"/>
                  </a:schemeClr>
                </a:solidFill>
                <a:latin typeface="Century Gothic" panose="020B0502020202020204" pitchFamily="34" charset="0"/>
              </a:rPr>
              <a:t>60+</a:t>
            </a:r>
          </a:p>
          <a:p>
            <a:r>
              <a:rPr lang="en-US" sz="1800" dirty="0">
                <a:solidFill>
                  <a:schemeClr val="accent5">
                    <a:lumMod val="75000"/>
                  </a:schemeClr>
                </a:solidFill>
                <a:latin typeface="Century Gothic" panose="020B0502020202020204" pitchFamily="34" charset="0"/>
              </a:rPr>
              <a:t>Projects</a:t>
            </a:r>
          </a:p>
        </p:txBody>
      </p:sp>
      <p:sp>
        <p:nvSpPr>
          <p:cNvPr id="12" name="TextBox 11">
            <a:extLst>
              <a:ext uri="{FF2B5EF4-FFF2-40B4-BE49-F238E27FC236}">
                <a16:creationId xmlns:a16="http://schemas.microsoft.com/office/drawing/2014/main" id="{4C51EAF3-CE0C-E449-B41D-29C93C2FAEDC}"/>
              </a:ext>
            </a:extLst>
          </p:cNvPr>
          <p:cNvSpPr txBox="1"/>
          <p:nvPr/>
        </p:nvSpPr>
        <p:spPr>
          <a:xfrm>
            <a:off x="7431965" y="3185224"/>
            <a:ext cx="1087569" cy="646331"/>
          </a:xfrm>
          <a:prstGeom prst="rect">
            <a:avLst/>
          </a:prstGeom>
          <a:noFill/>
        </p:spPr>
        <p:txBody>
          <a:bodyPr wrap="square" rtlCol="0">
            <a:spAutoFit/>
          </a:bodyPr>
          <a:lstStyle/>
          <a:p>
            <a:r>
              <a:rPr lang="en-US" sz="1800" b="1" dirty="0">
                <a:solidFill>
                  <a:schemeClr val="accent5">
                    <a:lumMod val="75000"/>
                  </a:schemeClr>
                </a:solidFill>
                <a:latin typeface="Century Gothic" panose="020B0502020202020204" pitchFamily="34" charset="0"/>
              </a:rPr>
              <a:t>90m+</a:t>
            </a:r>
          </a:p>
          <a:p>
            <a:r>
              <a:rPr lang="en-US" sz="1800" dirty="0">
                <a:solidFill>
                  <a:schemeClr val="accent5">
                    <a:lumMod val="75000"/>
                  </a:schemeClr>
                </a:solidFill>
                <a:latin typeface="Century Gothic" panose="020B0502020202020204" pitchFamily="34" charset="0"/>
              </a:rPr>
              <a:t>Funds</a:t>
            </a:r>
          </a:p>
        </p:txBody>
      </p:sp>
    </p:spTree>
    <p:extLst>
      <p:ext uri="{BB962C8B-B14F-4D97-AF65-F5344CB8AC3E}">
        <p14:creationId xmlns:p14="http://schemas.microsoft.com/office/powerpoint/2010/main" val="958902307"/>
      </p:ext>
    </p:extLst>
  </p:cSld>
  <p:clrMapOvr>
    <a:masterClrMapping/>
  </p:clrMapOvr>
  <mc:AlternateContent xmlns:mc="http://schemas.openxmlformats.org/markup-compatibility/2006" xmlns:p14="http://schemas.microsoft.com/office/powerpoint/2010/main">
    <mc:Choice Requires="p14">
      <p:transition spd="slow" p14:dur="2000" advTm="91955"/>
    </mc:Choice>
    <mc:Fallback xmlns="">
      <p:transition spd="slow" advTm="9195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ADEB7-8635-3E4B-9DB5-3281C9749D22}"/>
              </a:ext>
            </a:extLst>
          </p:cNvPr>
          <p:cNvSpPr>
            <a:spLocks noGrp="1"/>
          </p:cNvSpPr>
          <p:nvPr>
            <p:ph type="title"/>
          </p:nvPr>
        </p:nvSpPr>
        <p:spPr>
          <a:xfrm>
            <a:off x="444500" y="100655"/>
            <a:ext cx="8254999" cy="1053231"/>
          </a:xfrm>
        </p:spPr>
        <p:txBody>
          <a:bodyPr>
            <a:normAutofit/>
          </a:bodyPr>
          <a:lstStyle/>
          <a:p>
            <a:pPr algn="ctr"/>
            <a:r>
              <a:rPr lang="en-US" dirty="0">
                <a:solidFill>
                  <a:srgbClr val="C00000"/>
                </a:solidFill>
                <a:latin typeface="Century Gothic" panose="020B0502020202020204" pitchFamily="34" charset="0"/>
                <a:cs typeface="Calibri"/>
              </a:rPr>
              <a:t>EIC Proposal Evaluation</a:t>
            </a:r>
            <a:br>
              <a:rPr lang="en-US" dirty="0">
                <a:solidFill>
                  <a:srgbClr val="C00000"/>
                </a:solidFill>
                <a:latin typeface="Century Gothic" panose="020B0502020202020204" pitchFamily="34" charset="0"/>
                <a:cs typeface="Calibri"/>
              </a:rPr>
            </a:br>
            <a:r>
              <a:rPr lang="en-US" sz="2000" dirty="0">
                <a:latin typeface="Century Gothic" panose="020B0502020202020204" pitchFamily="34" charset="0"/>
                <a:ea typeface="Roboto Medium" panose="02000000000000000000" pitchFamily="2" charset="0"/>
                <a:cs typeface="Arial" panose="020B0604020202020204" pitchFamily="34" charset="0"/>
              </a:rPr>
              <a:t>Jury Panel Interview</a:t>
            </a:r>
            <a:endParaRPr lang="en-US" sz="3333" dirty="0">
              <a:solidFill>
                <a:schemeClr val="bg2">
                  <a:lumMod val="50000"/>
                </a:schemeClr>
              </a:solidFill>
              <a:latin typeface="Century Gothic" panose="020B0502020202020204" pitchFamily="34" charset="0"/>
              <a:ea typeface="Tahoma" panose="020B060403050404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8C509CD-47CE-D84E-A80B-6539FAF74106}"/>
              </a:ext>
            </a:extLst>
          </p:cNvPr>
          <p:cNvSpPr txBox="1"/>
          <p:nvPr/>
        </p:nvSpPr>
        <p:spPr>
          <a:xfrm>
            <a:off x="2218336" y="2036164"/>
            <a:ext cx="184731" cy="296876"/>
          </a:xfrm>
          <a:prstGeom prst="rect">
            <a:avLst/>
          </a:prstGeom>
          <a:noFill/>
        </p:spPr>
        <p:txBody>
          <a:bodyPr wrap="none" rtlCol="0">
            <a:spAutoFit/>
          </a:bodyPr>
          <a:lstStyle/>
          <a:p>
            <a:endParaRPr lang="en-GR" sz="1329" dirty="0"/>
          </a:p>
        </p:txBody>
      </p:sp>
      <p:sp>
        <p:nvSpPr>
          <p:cNvPr id="3" name="Rectangle 2">
            <a:extLst>
              <a:ext uri="{FF2B5EF4-FFF2-40B4-BE49-F238E27FC236}">
                <a16:creationId xmlns:a16="http://schemas.microsoft.com/office/drawing/2014/main" id="{07CDA954-93E2-0343-AF5B-DFBAE1A67AC3}"/>
              </a:ext>
            </a:extLst>
          </p:cNvPr>
          <p:cNvSpPr/>
          <p:nvPr/>
        </p:nvSpPr>
        <p:spPr>
          <a:xfrm>
            <a:off x="6740935" y="1736899"/>
            <a:ext cx="2375016" cy="2406300"/>
          </a:xfrm>
          <a:prstGeom prst="rect">
            <a:avLst/>
          </a:prstGeom>
        </p:spPr>
        <p:txBody>
          <a:bodyPr wrap="square">
            <a:spAutoFit/>
          </a:bodyPr>
          <a:lstStyle/>
          <a:p>
            <a:pPr marL="295275" indent="-285750">
              <a:lnSpc>
                <a:spcPct val="150000"/>
              </a:lnSpc>
              <a:buFont typeface="Arial" panose="020B0604020202020204" pitchFamily="34" charset="0"/>
              <a:buChar char="•"/>
            </a:pPr>
            <a:r>
              <a:rPr lang="en-GB" sz="1700" dirty="0">
                <a:solidFill>
                  <a:srgbClr val="111111"/>
                </a:solidFill>
                <a:latin typeface="-apple-system"/>
              </a:rPr>
              <a:t>Application Process</a:t>
            </a:r>
          </a:p>
          <a:p>
            <a:pPr marL="295275" indent="-285750">
              <a:lnSpc>
                <a:spcPct val="150000"/>
              </a:lnSpc>
              <a:buFont typeface="Arial" panose="020B0604020202020204" pitchFamily="34" charset="0"/>
              <a:buChar char="•"/>
            </a:pPr>
            <a:r>
              <a:rPr lang="en-GB" sz="1700" dirty="0">
                <a:solidFill>
                  <a:srgbClr val="111111"/>
                </a:solidFill>
                <a:latin typeface="-apple-system"/>
              </a:rPr>
              <a:t>Evaluation Process</a:t>
            </a:r>
          </a:p>
          <a:p>
            <a:pPr marL="295275" indent="-285750">
              <a:lnSpc>
                <a:spcPct val="150000"/>
              </a:lnSpc>
              <a:buFont typeface="Arial" panose="020B0604020202020204" pitchFamily="34" charset="0"/>
              <a:buChar char="•"/>
            </a:pPr>
            <a:r>
              <a:rPr lang="en-GB" sz="1700" dirty="0">
                <a:solidFill>
                  <a:srgbClr val="111111"/>
                </a:solidFill>
                <a:latin typeface="-apple-system"/>
              </a:rPr>
              <a:t>Jury Panel Interviews</a:t>
            </a:r>
          </a:p>
          <a:p>
            <a:pPr marL="295275" indent="-285750">
              <a:lnSpc>
                <a:spcPct val="150000"/>
              </a:lnSpc>
              <a:buFont typeface="Arial" panose="020B0604020202020204" pitchFamily="34" charset="0"/>
              <a:buChar char="•"/>
            </a:pPr>
            <a:r>
              <a:rPr lang="en-GB" sz="1700" dirty="0">
                <a:solidFill>
                  <a:schemeClr val="accent5">
                    <a:lumMod val="50000"/>
                  </a:schemeClr>
                </a:solidFill>
                <a:latin typeface="-apple-system"/>
              </a:rPr>
              <a:t>Experts and Roles</a:t>
            </a:r>
          </a:p>
          <a:p>
            <a:pPr marL="295275" indent="-285750">
              <a:lnSpc>
                <a:spcPct val="150000"/>
              </a:lnSpc>
              <a:buFont typeface="Arial" panose="020B0604020202020204" pitchFamily="34" charset="0"/>
              <a:buChar char="•"/>
            </a:pPr>
            <a:r>
              <a:rPr lang="en-GB" sz="1700" dirty="0">
                <a:solidFill>
                  <a:schemeClr val="accent5">
                    <a:lumMod val="50000"/>
                  </a:schemeClr>
                </a:solidFill>
                <a:latin typeface="-apple-system"/>
              </a:rPr>
              <a:t>Scoring </a:t>
            </a:r>
          </a:p>
          <a:p>
            <a:pPr marL="295275" indent="-285750">
              <a:lnSpc>
                <a:spcPct val="150000"/>
              </a:lnSpc>
              <a:buFont typeface="Arial" panose="020B0604020202020204" pitchFamily="34" charset="0"/>
              <a:buChar char="•"/>
            </a:pPr>
            <a:r>
              <a:rPr lang="en-GB" sz="1700" dirty="0">
                <a:solidFill>
                  <a:schemeClr val="accent5">
                    <a:lumMod val="50000"/>
                  </a:schemeClr>
                </a:solidFill>
                <a:latin typeface="-apple-system"/>
              </a:rPr>
              <a:t>Decision Process</a:t>
            </a:r>
          </a:p>
        </p:txBody>
      </p:sp>
      <p:pic>
        <p:nvPicPr>
          <p:cNvPr id="1028" name="Picture 4" descr="How to be successful in writing an EIC proposal - Andriotto Financial  Services">
            <a:extLst>
              <a:ext uri="{FF2B5EF4-FFF2-40B4-BE49-F238E27FC236}">
                <a16:creationId xmlns:a16="http://schemas.microsoft.com/office/drawing/2014/main" id="{2CAAFB74-92D8-A545-9041-BD543D1CB4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454009"/>
            <a:ext cx="6740936" cy="2850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949539"/>
      </p:ext>
    </p:extLst>
  </p:cSld>
  <p:clrMapOvr>
    <a:masterClrMapping/>
  </p:clrMapOvr>
  <mc:AlternateContent xmlns:mc="http://schemas.openxmlformats.org/markup-compatibility/2006" xmlns:p14="http://schemas.microsoft.com/office/powerpoint/2010/main">
    <mc:Choice Requires="p14">
      <p:transition spd="slow" p14:dur="2000" advTm="109024"/>
    </mc:Choice>
    <mc:Fallback xmlns="">
      <p:transition spd="slow" advTm="109024"/>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F8F59B5-4428-9648-BA75-6CB3C7453B51}"/>
              </a:ext>
            </a:extLst>
          </p:cNvPr>
          <p:cNvSpPr/>
          <p:nvPr/>
        </p:nvSpPr>
        <p:spPr>
          <a:xfrm>
            <a:off x="5197730" y="9186499"/>
            <a:ext cx="575445" cy="1015663"/>
          </a:xfrm>
          <a:prstGeom prst="rect">
            <a:avLst/>
          </a:prstGeom>
        </p:spPr>
        <p:txBody>
          <a:bodyPr wrap="square">
            <a:spAutoFit/>
          </a:bodyPr>
          <a:lstStyle/>
          <a:p>
            <a:r>
              <a:rPr lang="en-GB" sz="1000" dirty="0">
                <a:solidFill>
                  <a:schemeClr val="bg1"/>
                </a:solidFill>
              </a:rPr>
              <a:t>Photo by </a:t>
            </a:r>
            <a:r>
              <a:rPr lang="en-GB" sz="1000" dirty="0">
                <a:solidFill>
                  <a:schemeClr val="bg1"/>
                </a:solidFill>
                <a:hlinkClick r:id="rId3">
                  <a:extLst>
                    <a:ext uri="{A12FA001-AC4F-418D-AE19-62706E023703}">
                      <ahyp:hlinkClr xmlns:ahyp="http://schemas.microsoft.com/office/drawing/2018/hyperlinkcolor" val="tx"/>
                    </a:ext>
                  </a:extLst>
                </a:hlinkClick>
              </a:rPr>
              <a:t>Christian Wiediger</a:t>
            </a:r>
            <a:r>
              <a:rPr lang="en-GB" sz="1000" dirty="0">
                <a:solidFill>
                  <a:schemeClr val="bg1"/>
                </a:solidFill>
              </a:rPr>
              <a:t> on </a:t>
            </a:r>
            <a:r>
              <a:rPr lang="en-GB" sz="1000" dirty="0">
                <a:solidFill>
                  <a:schemeClr val="bg1"/>
                </a:solidFill>
                <a:hlinkClick r:id="rId4">
                  <a:extLst>
                    <a:ext uri="{A12FA001-AC4F-418D-AE19-62706E023703}">
                      <ahyp:hlinkClr xmlns:ahyp="http://schemas.microsoft.com/office/drawing/2018/hyperlinkcolor" val="tx"/>
                    </a:ext>
                  </a:extLst>
                </a:hlinkClick>
              </a:rPr>
              <a:t>Unsplash</a:t>
            </a:r>
            <a:endParaRPr lang="en-GB" sz="1000" dirty="0">
              <a:solidFill>
                <a:schemeClr val="bg1"/>
              </a:solidFill>
              <a:effectLst/>
            </a:endParaRPr>
          </a:p>
        </p:txBody>
      </p:sp>
      <p:grpSp>
        <p:nvGrpSpPr>
          <p:cNvPr id="50" name="Group 49">
            <a:extLst>
              <a:ext uri="{FF2B5EF4-FFF2-40B4-BE49-F238E27FC236}">
                <a16:creationId xmlns:a16="http://schemas.microsoft.com/office/drawing/2014/main" id="{F5DEE876-17A5-034E-A7C6-3A030A5333A2}"/>
              </a:ext>
            </a:extLst>
          </p:cNvPr>
          <p:cNvGrpSpPr/>
          <p:nvPr/>
        </p:nvGrpSpPr>
        <p:grpSpPr>
          <a:xfrm>
            <a:off x="200593" y="1391861"/>
            <a:ext cx="8742812" cy="3566897"/>
            <a:chOff x="257142" y="2270635"/>
            <a:chExt cx="8742812" cy="3566897"/>
          </a:xfrm>
        </p:grpSpPr>
        <p:sp>
          <p:nvSpPr>
            <p:cNvPr id="5" name="Rectangle 4">
              <a:extLst>
                <a:ext uri="{FF2B5EF4-FFF2-40B4-BE49-F238E27FC236}">
                  <a16:creationId xmlns:a16="http://schemas.microsoft.com/office/drawing/2014/main" id="{52E95D94-05F1-9D46-A07B-8AD9A15C0FC3}"/>
                </a:ext>
              </a:extLst>
            </p:cNvPr>
            <p:cNvSpPr/>
            <p:nvPr/>
          </p:nvSpPr>
          <p:spPr>
            <a:xfrm>
              <a:off x="7222504" y="2772187"/>
              <a:ext cx="1589468" cy="30620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98" dirty="0"/>
            </a:p>
          </p:txBody>
        </p:sp>
        <p:sp>
          <p:nvSpPr>
            <p:cNvPr id="7" name="Rectangle 6">
              <a:extLst>
                <a:ext uri="{FF2B5EF4-FFF2-40B4-BE49-F238E27FC236}">
                  <a16:creationId xmlns:a16="http://schemas.microsoft.com/office/drawing/2014/main" id="{AD73A0C6-EA3F-2841-9054-B4C7B89B1B04}"/>
                </a:ext>
              </a:extLst>
            </p:cNvPr>
            <p:cNvSpPr/>
            <p:nvPr/>
          </p:nvSpPr>
          <p:spPr>
            <a:xfrm>
              <a:off x="5500630" y="2768940"/>
              <a:ext cx="1589468" cy="3065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98"/>
            </a:p>
          </p:txBody>
        </p:sp>
        <p:sp>
          <p:nvSpPr>
            <p:cNvPr id="9" name="Rectangle 8">
              <a:extLst>
                <a:ext uri="{FF2B5EF4-FFF2-40B4-BE49-F238E27FC236}">
                  <a16:creationId xmlns:a16="http://schemas.microsoft.com/office/drawing/2014/main" id="{786BBAF1-A95B-1E44-8D5A-AA6DDDBA028A}"/>
                </a:ext>
              </a:extLst>
            </p:cNvPr>
            <p:cNvSpPr/>
            <p:nvPr/>
          </p:nvSpPr>
          <p:spPr>
            <a:xfrm>
              <a:off x="3760309" y="2768940"/>
              <a:ext cx="1589468" cy="30685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98"/>
            </a:p>
          </p:txBody>
        </p:sp>
        <p:sp>
          <p:nvSpPr>
            <p:cNvPr id="10" name="Rectangle 9">
              <a:extLst>
                <a:ext uri="{FF2B5EF4-FFF2-40B4-BE49-F238E27FC236}">
                  <a16:creationId xmlns:a16="http://schemas.microsoft.com/office/drawing/2014/main" id="{57C7A4AF-1540-EF4E-B3CF-2EE374691E03}"/>
                </a:ext>
              </a:extLst>
            </p:cNvPr>
            <p:cNvSpPr/>
            <p:nvPr/>
          </p:nvSpPr>
          <p:spPr>
            <a:xfrm>
              <a:off x="2009321" y="2772186"/>
              <a:ext cx="1589468" cy="3065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98"/>
            </a:p>
          </p:txBody>
        </p:sp>
        <p:sp>
          <p:nvSpPr>
            <p:cNvPr id="12" name="Rectangle 11">
              <a:extLst>
                <a:ext uri="{FF2B5EF4-FFF2-40B4-BE49-F238E27FC236}">
                  <a16:creationId xmlns:a16="http://schemas.microsoft.com/office/drawing/2014/main" id="{30A8AF8D-D055-8043-95E1-080538D837DF}"/>
                </a:ext>
              </a:extLst>
            </p:cNvPr>
            <p:cNvSpPr/>
            <p:nvPr/>
          </p:nvSpPr>
          <p:spPr>
            <a:xfrm>
              <a:off x="261200" y="2768940"/>
              <a:ext cx="1589468" cy="3065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98"/>
            </a:p>
          </p:txBody>
        </p:sp>
        <p:sp>
          <p:nvSpPr>
            <p:cNvPr id="13" name="Chevron 12">
              <a:extLst>
                <a:ext uri="{FF2B5EF4-FFF2-40B4-BE49-F238E27FC236}">
                  <a16:creationId xmlns:a16="http://schemas.microsoft.com/office/drawing/2014/main" id="{A36E2363-6CE0-F346-A8AC-533F79B1A82B}"/>
                </a:ext>
              </a:extLst>
            </p:cNvPr>
            <p:cNvSpPr/>
            <p:nvPr/>
          </p:nvSpPr>
          <p:spPr>
            <a:xfrm>
              <a:off x="257142" y="2396812"/>
              <a:ext cx="1791465" cy="378620"/>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98" dirty="0">
                <a:solidFill>
                  <a:schemeClr val="tx1"/>
                </a:solidFill>
              </a:endParaRPr>
            </a:p>
          </p:txBody>
        </p:sp>
        <p:sp>
          <p:nvSpPr>
            <p:cNvPr id="14" name="Chevron 13">
              <a:extLst>
                <a:ext uri="{FF2B5EF4-FFF2-40B4-BE49-F238E27FC236}">
                  <a16:creationId xmlns:a16="http://schemas.microsoft.com/office/drawing/2014/main" id="{D439EA6F-91DD-A549-AA28-CBA19FECE5E1}"/>
                </a:ext>
              </a:extLst>
            </p:cNvPr>
            <p:cNvSpPr/>
            <p:nvPr/>
          </p:nvSpPr>
          <p:spPr>
            <a:xfrm>
              <a:off x="1999119" y="2396812"/>
              <a:ext cx="1791465" cy="37862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98" dirty="0">
                <a:solidFill>
                  <a:schemeClr val="tx1"/>
                </a:solidFill>
              </a:endParaRPr>
            </a:p>
          </p:txBody>
        </p:sp>
        <p:sp>
          <p:nvSpPr>
            <p:cNvPr id="15" name="Chevron 14">
              <a:extLst>
                <a:ext uri="{FF2B5EF4-FFF2-40B4-BE49-F238E27FC236}">
                  <a16:creationId xmlns:a16="http://schemas.microsoft.com/office/drawing/2014/main" id="{FDFD1B07-E8E8-404A-B934-B0FCE1D77B01}"/>
                </a:ext>
              </a:extLst>
            </p:cNvPr>
            <p:cNvSpPr/>
            <p:nvPr/>
          </p:nvSpPr>
          <p:spPr>
            <a:xfrm>
              <a:off x="3741096" y="2396812"/>
              <a:ext cx="1791465" cy="378620"/>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98">
                <a:solidFill>
                  <a:schemeClr val="tx1"/>
                </a:solidFill>
              </a:endParaRPr>
            </a:p>
          </p:txBody>
        </p:sp>
        <p:sp>
          <p:nvSpPr>
            <p:cNvPr id="16" name="Chevron 15">
              <a:extLst>
                <a:ext uri="{FF2B5EF4-FFF2-40B4-BE49-F238E27FC236}">
                  <a16:creationId xmlns:a16="http://schemas.microsoft.com/office/drawing/2014/main" id="{B6F61799-9A99-A740-88DB-3A962E3096DB}"/>
                </a:ext>
              </a:extLst>
            </p:cNvPr>
            <p:cNvSpPr/>
            <p:nvPr/>
          </p:nvSpPr>
          <p:spPr>
            <a:xfrm>
              <a:off x="5483073" y="2396812"/>
              <a:ext cx="1791465" cy="378620"/>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98" dirty="0">
                <a:solidFill>
                  <a:schemeClr val="tx1"/>
                </a:solidFill>
              </a:endParaRPr>
            </a:p>
          </p:txBody>
        </p:sp>
        <p:sp>
          <p:nvSpPr>
            <p:cNvPr id="17" name="Oval 16">
              <a:extLst>
                <a:ext uri="{FF2B5EF4-FFF2-40B4-BE49-F238E27FC236}">
                  <a16:creationId xmlns:a16="http://schemas.microsoft.com/office/drawing/2014/main" id="{AD3E0F33-0A15-9548-971A-1F96533B1919}"/>
                </a:ext>
              </a:extLst>
            </p:cNvPr>
            <p:cNvSpPr/>
            <p:nvPr/>
          </p:nvSpPr>
          <p:spPr>
            <a:xfrm>
              <a:off x="491545" y="2270635"/>
              <a:ext cx="609285" cy="6309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98"/>
            </a:p>
          </p:txBody>
        </p:sp>
        <p:sp>
          <p:nvSpPr>
            <p:cNvPr id="18" name="Oval 17">
              <a:extLst>
                <a:ext uri="{FF2B5EF4-FFF2-40B4-BE49-F238E27FC236}">
                  <a16:creationId xmlns:a16="http://schemas.microsoft.com/office/drawing/2014/main" id="{FB157E95-B2CE-F346-958C-1113E8AB188B}"/>
                </a:ext>
              </a:extLst>
            </p:cNvPr>
            <p:cNvSpPr/>
            <p:nvPr/>
          </p:nvSpPr>
          <p:spPr>
            <a:xfrm>
              <a:off x="2283010" y="2270635"/>
              <a:ext cx="609285" cy="6309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98"/>
            </a:p>
          </p:txBody>
        </p:sp>
        <p:sp>
          <p:nvSpPr>
            <p:cNvPr id="19" name="Oval 18">
              <a:extLst>
                <a:ext uri="{FF2B5EF4-FFF2-40B4-BE49-F238E27FC236}">
                  <a16:creationId xmlns:a16="http://schemas.microsoft.com/office/drawing/2014/main" id="{CA76115A-040D-FF47-B0F9-8F18709C8DDD}"/>
                </a:ext>
              </a:extLst>
            </p:cNvPr>
            <p:cNvSpPr/>
            <p:nvPr/>
          </p:nvSpPr>
          <p:spPr>
            <a:xfrm>
              <a:off x="4024987" y="2270635"/>
              <a:ext cx="609285" cy="63097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98"/>
            </a:p>
          </p:txBody>
        </p:sp>
        <p:sp>
          <p:nvSpPr>
            <p:cNvPr id="20" name="Oval 19">
              <a:extLst>
                <a:ext uri="{FF2B5EF4-FFF2-40B4-BE49-F238E27FC236}">
                  <a16:creationId xmlns:a16="http://schemas.microsoft.com/office/drawing/2014/main" id="{C62267C6-94D1-5F48-B40D-D7FF2A53F369}"/>
                </a:ext>
              </a:extLst>
            </p:cNvPr>
            <p:cNvSpPr/>
            <p:nvPr/>
          </p:nvSpPr>
          <p:spPr>
            <a:xfrm>
              <a:off x="5749664" y="2270635"/>
              <a:ext cx="609285" cy="63097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98"/>
            </a:p>
          </p:txBody>
        </p:sp>
        <p:sp>
          <p:nvSpPr>
            <p:cNvPr id="21" name="Oval 20">
              <a:extLst>
                <a:ext uri="{FF2B5EF4-FFF2-40B4-BE49-F238E27FC236}">
                  <a16:creationId xmlns:a16="http://schemas.microsoft.com/office/drawing/2014/main" id="{6F39735E-B8B2-F348-87B7-936885C13E58}"/>
                </a:ext>
              </a:extLst>
            </p:cNvPr>
            <p:cNvSpPr/>
            <p:nvPr/>
          </p:nvSpPr>
          <p:spPr>
            <a:xfrm>
              <a:off x="541033" y="2324245"/>
              <a:ext cx="510309" cy="5284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98"/>
            </a:p>
          </p:txBody>
        </p:sp>
        <p:sp>
          <p:nvSpPr>
            <p:cNvPr id="22" name="Oval 21">
              <a:extLst>
                <a:ext uri="{FF2B5EF4-FFF2-40B4-BE49-F238E27FC236}">
                  <a16:creationId xmlns:a16="http://schemas.microsoft.com/office/drawing/2014/main" id="{A4EA8C93-4083-5848-96AF-4CB61EECCB8F}"/>
                </a:ext>
              </a:extLst>
            </p:cNvPr>
            <p:cNvSpPr/>
            <p:nvPr/>
          </p:nvSpPr>
          <p:spPr>
            <a:xfrm>
              <a:off x="2332498" y="2324245"/>
              <a:ext cx="510309" cy="5284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98"/>
            </a:p>
          </p:txBody>
        </p:sp>
        <p:sp>
          <p:nvSpPr>
            <p:cNvPr id="23" name="Oval 22">
              <a:extLst>
                <a:ext uri="{FF2B5EF4-FFF2-40B4-BE49-F238E27FC236}">
                  <a16:creationId xmlns:a16="http://schemas.microsoft.com/office/drawing/2014/main" id="{50A26221-4905-6747-AD56-7CB896A5512E}"/>
                </a:ext>
              </a:extLst>
            </p:cNvPr>
            <p:cNvSpPr/>
            <p:nvPr/>
          </p:nvSpPr>
          <p:spPr>
            <a:xfrm>
              <a:off x="4074475" y="2324245"/>
              <a:ext cx="510309" cy="5284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98"/>
            </a:p>
          </p:txBody>
        </p:sp>
        <p:sp>
          <p:nvSpPr>
            <p:cNvPr id="24" name="Oval 23">
              <a:extLst>
                <a:ext uri="{FF2B5EF4-FFF2-40B4-BE49-F238E27FC236}">
                  <a16:creationId xmlns:a16="http://schemas.microsoft.com/office/drawing/2014/main" id="{96E8316F-AE05-F944-B365-8AFEA1F0C6BD}"/>
                </a:ext>
              </a:extLst>
            </p:cNvPr>
            <p:cNvSpPr/>
            <p:nvPr/>
          </p:nvSpPr>
          <p:spPr>
            <a:xfrm>
              <a:off x="5799152" y="2324245"/>
              <a:ext cx="510309" cy="5284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98"/>
            </a:p>
          </p:txBody>
        </p:sp>
        <p:sp>
          <p:nvSpPr>
            <p:cNvPr id="25" name="Rectangle 24">
              <a:extLst>
                <a:ext uri="{FF2B5EF4-FFF2-40B4-BE49-F238E27FC236}">
                  <a16:creationId xmlns:a16="http://schemas.microsoft.com/office/drawing/2014/main" id="{3B46254C-2F85-FD42-B50A-6485B7BF5086}"/>
                </a:ext>
              </a:extLst>
            </p:cNvPr>
            <p:cNvSpPr/>
            <p:nvPr/>
          </p:nvSpPr>
          <p:spPr>
            <a:xfrm>
              <a:off x="504154" y="2400835"/>
              <a:ext cx="584067" cy="369332"/>
            </a:xfrm>
            <a:prstGeom prst="rect">
              <a:avLst/>
            </a:prstGeom>
          </p:spPr>
          <p:txBody>
            <a:bodyPr wrap="square">
              <a:spAutoFit/>
            </a:bodyPr>
            <a:lstStyle/>
            <a:p>
              <a:pPr algn="ctr"/>
              <a:r>
                <a:rPr lang="en-US" sz="1800" b="1" dirty="0">
                  <a:solidFill>
                    <a:schemeClr val="tx2"/>
                  </a:solidFill>
                  <a:latin typeface="Poppins SemiBold" pitchFamily="2" charset="77"/>
                  <a:ea typeface="Roboto Medium" panose="02000000000000000000" pitchFamily="2" charset="0"/>
                  <a:cs typeface="Montserrat" charset="0"/>
                </a:rPr>
                <a:t>01</a:t>
              </a:r>
            </a:p>
          </p:txBody>
        </p:sp>
        <p:sp>
          <p:nvSpPr>
            <p:cNvPr id="26" name="Rectangle 25">
              <a:extLst>
                <a:ext uri="{FF2B5EF4-FFF2-40B4-BE49-F238E27FC236}">
                  <a16:creationId xmlns:a16="http://schemas.microsoft.com/office/drawing/2014/main" id="{44C60CB3-6A7E-7B43-AE57-1516361A415A}"/>
                </a:ext>
              </a:extLst>
            </p:cNvPr>
            <p:cNvSpPr/>
            <p:nvPr/>
          </p:nvSpPr>
          <p:spPr>
            <a:xfrm>
              <a:off x="2288950" y="2400835"/>
              <a:ext cx="584067" cy="369332"/>
            </a:xfrm>
            <a:prstGeom prst="rect">
              <a:avLst/>
            </a:prstGeom>
          </p:spPr>
          <p:txBody>
            <a:bodyPr wrap="square">
              <a:spAutoFit/>
            </a:bodyPr>
            <a:lstStyle/>
            <a:p>
              <a:pPr algn="ctr"/>
              <a:r>
                <a:rPr lang="en-US" sz="1800" b="1" dirty="0">
                  <a:solidFill>
                    <a:schemeClr val="tx2"/>
                  </a:solidFill>
                  <a:latin typeface="Poppins SemiBold" pitchFamily="2" charset="77"/>
                  <a:ea typeface="Roboto Medium" panose="02000000000000000000" pitchFamily="2" charset="0"/>
                  <a:cs typeface="Montserrat" charset="0"/>
                </a:rPr>
                <a:t>02</a:t>
              </a:r>
            </a:p>
          </p:txBody>
        </p:sp>
        <p:sp>
          <p:nvSpPr>
            <p:cNvPr id="27" name="Rectangle 26">
              <a:extLst>
                <a:ext uri="{FF2B5EF4-FFF2-40B4-BE49-F238E27FC236}">
                  <a16:creationId xmlns:a16="http://schemas.microsoft.com/office/drawing/2014/main" id="{18C9E75F-F51A-2049-8833-B422032F1244}"/>
                </a:ext>
              </a:extLst>
            </p:cNvPr>
            <p:cNvSpPr/>
            <p:nvPr/>
          </p:nvSpPr>
          <p:spPr>
            <a:xfrm>
              <a:off x="4020582" y="2400835"/>
              <a:ext cx="584067" cy="369332"/>
            </a:xfrm>
            <a:prstGeom prst="rect">
              <a:avLst/>
            </a:prstGeom>
          </p:spPr>
          <p:txBody>
            <a:bodyPr wrap="square">
              <a:spAutoFit/>
            </a:bodyPr>
            <a:lstStyle/>
            <a:p>
              <a:pPr algn="ctr"/>
              <a:r>
                <a:rPr lang="en-US" sz="1800" b="1" dirty="0">
                  <a:solidFill>
                    <a:schemeClr val="tx2"/>
                  </a:solidFill>
                  <a:latin typeface="Poppins SemiBold" pitchFamily="2" charset="77"/>
                  <a:ea typeface="Roboto Medium" panose="02000000000000000000" pitchFamily="2" charset="0"/>
                  <a:cs typeface="Montserrat" charset="0"/>
                </a:rPr>
                <a:t>03</a:t>
              </a:r>
            </a:p>
          </p:txBody>
        </p:sp>
        <p:sp>
          <p:nvSpPr>
            <p:cNvPr id="28" name="Rectangle 27">
              <a:extLst>
                <a:ext uri="{FF2B5EF4-FFF2-40B4-BE49-F238E27FC236}">
                  <a16:creationId xmlns:a16="http://schemas.microsoft.com/office/drawing/2014/main" id="{E917FCB5-D427-3646-BA94-213F065759C3}"/>
                </a:ext>
              </a:extLst>
            </p:cNvPr>
            <p:cNvSpPr/>
            <p:nvPr/>
          </p:nvSpPr>
          <p:spPr>
            <a:xfrm>
              <a:off x="5762273" y="2400835"/>
              <a:ext cx="584067" cy="369332"/>
            </a:xfrm>
            <a:prstGeom prst="rect">
              <a:avLst/>
            </a:prstGeom>
          </p:spPr>
          <p:txBody>
            <a:bodyPr wrap="square">
              <a:spAutoFit/>
            </a:bodyPr>
            <a:lstStyle/>
            <a:p>
              <a:pPr algn="ctr"/>
              <a:r>
                <a:rPr lang="en-US" sz="1800" b="1" dirty="0">
                  <a:solidFill>
                    <a:schemeClr val="tx2"/>
                  </a:solidFill>
                  <a:latin typeface="Poppins SemiBold" pitchFamily="2" charset="77"/>
                  <a:ea typeface="Roboto Medium" panose="02000000000000000000" pitchFamily="2" charset="0"/>
                  <a:cs typeface="Montserrat" charset="0"/>
                </a:rPr>
                <a:t>04</a:t>
              </a:r>
            </a:p>
          </p:txBody>
        </p:sp>
        <p:sp>
          <p:nvSpPr>
            <p:cNvPr id="34" name="Rectangle 33">
              <a:extLst>
                <a:ext uri="{FF2B5EF4-FFF2-40B4-BE49-F238E27FC236}">
                  <a16:creationId xmlns:a16="http://schemas.microsoft.com/office/drawing/2014/main" id="{5B0CA4F6-BA88-A84E-BF59-56723840DA36}"/>
                </a:ext>
              </a:extLst>
            </p:cNvPr>
            <p:cNvSpPr/>
            <p:nvPr/>
          </p:nvSpPr>
          <p:spPr>
            <a:xfrm>
              <a:off x="332028" y="2957667"/>
              <a:ext cx="1489311" cy="461665"/>
            </a:xfrm>
            <a:prstGeom prst="rect">
              <a:avLst/>
            </a:prstGeom>
          </p:spPr>
          <p:txBody>
            <a:bodyPr wrap="square">
              <a:spAutoFit/>
            </a:bodyPr>
            <a:lstStyle/>
            <a:p>
              <a:r>
                <a:rPr lang="en-US" sz="1200" b="1" dirty="0">
                  <a:solidFill>
                    <a:schemeClr val="accent1">
                      <a:lumMod val="50000"/>
                    </a:schemeClr>
                  </a:solidFill>
                  <a:ea typeface="Roboto Medium" panose="02000000000000000000" pitchFamily="2" charset="0"/>
                  <a:cs typeface="Montserrat" charset="0"/>
                </a:rPr>
                <a:t>STEP 1 – SHORT APPLICATION</a:t>
              </a:r>
            </a:p>
          </p:txBody>
        </p:sp>
        <p:sp>
          <p:nvSpPr>
            <p:cNvPr id="35" name="TextBox 34">
              <a:extLst>
                <a:ext uri="{FF2B5EF4-FFF2-40B4-BE49-F238E27FC236}">
                  <a16:creationId xmlns:a16="http://schemas.microsoft.com/office/drawing/2014/main" id="{7A9AFAEC-FC55-4649-86A0-DDB3B3EAC9F3}"/>
                </a:ext>
              </a:extLst>
            </p:cNvPr>
            <p:cNvSpPr txBox="1"/>
            <p:nvPr/>
          </p:nvSpPr>
          <p:spPr>
            <a:xfrm>
              <a:off x="504154" y="3449314"/>
              <a:ext cx="1216747" cy="1928605"/>
            </a:xfrm>
            <a:prstGeom prst="rect">
              <a:avLst/>
            </a:prstGeom>
            <a:noFill/>
          </p:spPr>
          <p:txBody>
            <a:bodyPr wrap="square" rtlCol="0">
              <a:spAutoFit/>
            </a:bodyPr>
            <a:lstStyle/>
            <a:p>
              <a:pPr marL="171450" indent="-111919">
                <a:lnSpc>
                  <a:spcPct val="115000"/>
                </a:lnSpc>
                <a:spcAft>
                  <a:spcPts val="225"/>
                </a:spcAft>
                <a:buFont typeface="Arial" panose="020B0604020202020204" pitchFamily="34" charset="0"/>
                <a:buChar char="•"/>
              </a:pPr>
              <a:r>
                <a:rPr lang="en-GR" sz="1000" dirty="0"/>
                <a:t>5 Pages Doc or</a:t>
              </a:r>
              <a:br>
                <a:rPr lang="en-GR" sz="1000" dirty="0"/>
              </a:br>
              <a:r>
                <a:rPr lang="en-GR" sz="1000" dirty="0"/>
                <a:t>10 Slides or</a:t>
              </a:r>
              <a:br>
                <a:rPr lang="en-GR" sz="1000" dirty="0"/>
              </a:br>
              <a:r>
                <a:rPr lang="en-GR" sz="1000" dirty="0"/>
                <a:t>3’ Video</a:t>
              </a:r>
            </a:p>
            <a:p>
              <a:pPr marL="171450" indent="-111919">
                <a:lnSpc>
                  <a:spcPct val="115000"/>
                </a:lnSpc>
                <a:spcAft>
                  <a:spcPts val="225"/>
                </a:spcAft>
                <a:buFont typeface="Arial" panose="020B0604020202020204" pitchFamily="34" charset="0"/>
                <a:buChar char="•"/>
              </a:pPr>
              <a:r>
                <a:rPr lang="en-GR" sz="1000" dirty="0"/>
                <a:t>4 Weeks Evaluation</a:t>
              </a:r>
            </a:p>
            <a:p>
              <a:pPr marL="171450" indent="-111919">
                <a:lnSpc>
                  <a:spcPct val="115000"/>
                </a:lnSpc>
                <a:spcAft>
                  <a:spcPts val="225"/>
                </a:spcAft>
                <a:buFont typeface="Arial" panose="020B0604020202020204" pitchFamily="34" charset="0"/>
                <a:buChar char="•"/>
              </a:pPr>
              <a:r>
                <a:rPr lang="en-GB" sz="1000" dirty="0">
                  <a:solidFill>
                    <a:srgbClr val="282828"/>
                  </a:solidFill>
                  <a:ea typeface="Calibri" panose="020F0502020204030204" pitchFamily="34" charset="0"/>
                  <a:cs typeface="Times New Roman" panose="02020603050405020304" pitchFamily="18" charset="0"/>
                </a:rPr>
                <a:t>Submitted at any time</a:t>
              </a:r>
            </a:p>
            <a:p>
              <a:pPr marL="171450" indent="-111919">
                <a:lnSpc>
                  <a:spcPct val="115000"/>
                </a:lnSpc>
                <a:spcAft>
                  <a:spcPts val="225"/>
                </a:spcAft>
                <a:buFont typeface="Arial" panose="020B0604020202020204" pitchFamily="34" charset="0"/>
                <a:buChar char="•"/>
              </a:pPr>
              <a:r>
                <a:rPr lang="en-GB" sz="1000" dirty="0">
                  <a:solidFill>
                    <a:srgbClr val="282828"/>
                  </a:solidFill>
                  <a:ea typeface="Calibri" panose="020F0502020204030204" pitchFamily="34" charset="0"/>
                  <a:cs typeface="Times New Roman" panose="02020603050405020304" pitchFamily="18" charset="0"/>
                </a:rPr>
                <a:t>Remote Evaluation by Experts</a:t>
              </a:r>
            </a:p>
          </p:txBody>
        </p:sp>
        <p:sp>
          <p:nvSpPr>
            <p:cNvPr id="30" name="Chevron 29">
              <a:extLst>
                <a:ext uri="{FF2B5EF4-FFF2-40B4-BE49-F238E27FC236}">
                  <a16:creationId xmlns:a16="http://schemas.microsoft.com/office/drawing/2014/main" id="{8C34DA1E-8651-264D-AB03-CF53225593A8}"/>
                </a:ext>
              </a:extLst>
            </p:cNvPr>
            <p:cNvSpPr/>
            <p:nvPr/>
          </p:nvSpPr>
          <p:spPr>
            <a:xfrm>
              <a:off x="7208489" y="2396812"/>
              <a:ext cx="1791465" cy="378620"/>
            </a:xfrm>
            <a:prstGeom prst="chevron">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598" dirty="0">
                <a:solidFill>
                  <a:schemeClr val="tx1"/>
                </a:solidFill>
              </a:endParaRPr>
            </a:p>
          </p:txBody>
        </p:sp>
        <p:sp>
          <p:nvSpPr>
            <p:cNvPr id="31" name="Oval 30">
              <a:extLst>
                <a:ext uri="{FF2B5EF4-FFF2-40B4-BE49-F238E27FC236}">
                  <a16:creationId xmlns:a16="http://schemas.microsoft.com/office/drawing/2014/main" id="{DACD643C-F461-8841-9896-B538B8F9C7E2}"/>
                </a:ext>
              </a:extLst>
            </p:cNvPr>
            <p:cNvSpPr/>
            <p:nvPr/>
          </p:nvSpPr>
          <p:spPr>
            <a:xfrm>
              <a:off x="7475080" y="2270635"/>
              <a:ext cx="609285" cy="63097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98"/>
            </a:p>
          </p:txBody>
        </p:sp>
        <p:sp>
          <p:nvSpPr>
            <p:cNvPr id="32" name="Oval 31">
              <a:extLst>
                <a:ext uri="{FF2B5EF4-FFF2-40B4-BE49-F238E27FC236}">
                  <a16:creationId xmlns:a16="http://schemas.microsoft.com/office/drawing/2014/main" id="{B7791378-E268-B240-8E86-36044B92E4F6}"/>
                </a:ext>
              </a:extLst>
            </p:cNvPr>
            <p:cNvSpPr/>
            <p:nvPr/>
          </p:nvSpPr>
          <p:spPr>
            <a:xfrm>
              <a:off x="7524568" y="2324245"/>
              <a:ext cx="510309" cy="528475"/>
            </a:xfrm>
            <a:prstGeom prst="ellips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98"/>
            </a:p>
          </p:txBody>
        </p:sp>
        <p:sp>
          <p:nvSpPr>
            <p:cNvPr id="33" name="Rectangle 32">
              <a:extLst>
                <a:ext uri="{FF2B5EF4-FFF2-40B4-BE49-F238E27FC236}">
                  <a16:creationId xmlns:a16="http://schemas.microsoft.com/office/drawing/2014/main" id="{CF75E054-B200-8343-AF3A-0160F1B702E4}"/>
                </a:ext>
              </a:extLst>
            </p:cNvPr>
            <p:cNvSpPr/>
            <p:nvPr/>
          </p:nvSpPr>
          <p:spPr>
            <a:xfrm>
              <a:off x="7487689" y="2400835"/>
              <a:ext cx="584067" cy="369332"/>
            </a:xfrm>
            <a:prstGeom prst="rect">
              <a:avLst/>
            </a:prstGeom>
          </p:spPr>
          <p:txBody>
            <a:bodyPr wrap="square">
              <a:spAutoFit/>
            </a:bodyPr>
            <a:lstStyle/>
            <a:p>
              <a:pPr algn="ctr"/>
              <a:r>
                <a:rPr lang="en-US" sz="1800" b="1" dirty="0">
                  <a:solidFill>
                    <a:schemeClr val="tx2"/>
                  </a:solidFill>
                  <a:latin typeface="Poppins SemiBold" pitchFamily="2" charset="77"/>
                  <a:ea typeface="Roboto Medium" panose="02000000000000000000" pitchFamily="2" charset="0"/>
                  <a:cs typeface="Montserrat" charset="0"/>
                </a:rPr>
                <a:t>05</a:t>
              </a:r>
            </a:p>
          </p:txBody>
        </p:sp>
        <p:sp>
          <p:nvSpPr>
            <p:cNvPr id="36" name="Rectangle 35">
              <a:extLst>
                <a:ext uri="{FF2B5EF4-FFF2-40B4-BE49-F238E27FC236}">
                  <a16:creationId xmlns:a16="http://schemas.microsoft.com/office/drawing/2014/main" id="{31D8F44D-24B5-C249-B207-7F2C42FA0BED}"/>
                </a:ext>
              </a:extLst>
            </p:cNvPr>
            <p:cNvSpPr/>
            <p:nvPr/>
          </p:nvSpPr>
          <p:spPr>
            <a:xfrm>
              <a:off x="2154784" y="2960914"/>
              <a:ext cx="1343123" cy="461665"/>
            </a:xfrm>
            <a:prstGeom prst="rect">
              <a:avLst/>
            </a:prstGeom>
          </p:spPr>
          <p:txBody>
            <a:bodyPr wrap="square">
              <a:spAutoFit/>
            </a:bodyPr>
            <a:lstStyle/>
            <a:p>
              <a:r>
                <a:rPr lang="en-US" sz="1200" b="1" dirty="0">
                  <a:solidFill>
                    <a:schemeClr val="accent1">
                      <a:lumMod val="50000"/>
                    </a:schemeClr>
                  </a:solidFill>
                  <a:ea typeface="Roboto Medium" panose="02000000000000000000" pitchFamily="2" charset="0"/>
                  <a:cs typeface="Montserrat" charset="0"/>
                </a:rPr>
                <a:t>STEP 2 – FULL APPLICATION</a:t>
              </a:r>
            </a:p>
          </p:txBody>
        </p:sp>
        <p:sp>
          <p:nvSpPr>
            <p:cNvPr id="37" name="TextBox 36">
              <a:extLst>
                <a:ext uri="{FF2B5EF4-FFF2-40B4-BE49-F238E27FC236}">
                  <a16:creationId xmlns:a16="http://schemas.microsoft.com/office/drawing/2014/main" id="{237A59B3-21E0-9942-BE71-FC3D526AA97B}"/>
                </a:ext>
              </a:extLst>
            </p:cNvPr>
            <p:cNvSpPr txBox="1"/>
            <p:nvPr/>
          </p:nvSpPr>
          <p:spPr>
            <a:xfrm>
              <a:off x="2258509" y="3449314"/>
              <a:ext cx="1313818" cy="2202398"/>
            </a:xfrm>
            <a:prstGeom prst="rect">
              <a:avLst/>
            </a:prstGeom>
            <a:noFill/>
          </p:spPr>
          <p:txBody>
            <a:bodyPr wrap="square" rtlCol="0">
              <a:spAutoFit/>
            </a:bodyPr>
            <a:lstStyle/>
            <a:p>
              <a:pPr marL="171450" indent="-111919">
                <a:lnSpc>
                  <a:spcPct val="115000"/>
                </a:lnSpc>
                <a:spcAft>
                  <a:spcPts val="225"/>
                </a:spcAft>
                <a:buFont typeface="Arial" panose="020B0604020202020204" pitchFamily="34" charset="0"/>
                <a:buChar char="•"/>
              </a:pPr>
              <a:r>
                <a:rPr lang="en-GB" sz="1050" dirty="0"/>
                <a:t>30 Pages Doc, Pitch Deck, Financial Annex</a:t>
              </a:r>
            </a:p>
            <a:p>
              <a:pPr marL="171450" indent="-111919">
                <a:lnSpc>
                  <a:spcPct val="115000"/>
                </a:lnSpc>
                <a:spcAft>
                  <a:spcPts val="225"/>
                </a:spcAft>
                <a:buFont typeface="Arial" panose="020B0604020202020204" pitchFamily="34" charset="0"/>
                <a:buChar char="•"/>
              </a:pPr>
              <a:r>
                <a:rPr lang="en-GB" sz="1050" dirty="0"/>
                <a:t>Full application on EIC AI based IT platform</a:t>
              </a:r>
            </a:p>
            <a:p>
              <a:pPr marL="171450" indent="-111919">
                <a:lnSpc>
                  <a:spcPct val="115000"/>
                </a:lnSpc>
                <a:spcAft>
                  <a:spcPts val="225"/>
                </a:spcAft>
                <a:buFont typeface="Arial" panose="020B0604020202020204" pitchFamily="34" charset="0"/>
                <a:buChar char="•"/>
              </a:pPr>
              <a:r>
                <a:rPr lang="en-GB" sz="1050" dirty="0"/>
                <a:t>Coaching Support</a:t>
              </a:r>
            </a:p>
            <a:p>
              <a:pPr marL="171450" indent="-111919">
                <a:lnSpc>
                  <a:spcPct val="115000"/>
                </a:lnSpc>
                <a:spcAft>
                  <a:spcPts val="225"/>
                </a:spcAft>
                <a:buFont typeface="Arial" panose="020B0604020202020204" pitchFamily="34" charset="0"/>
                <a:buChar char="•"/>
              </a:pPr>
              <a:r>
                <a:rPr lang="en-GR" sz="1050" dirty="0">
                  <a:solidFill>
                    <a:srgbClr val="282828"/>
                  </a:solidFill>
                  <a:cs typeface="Times New Roman" panose="02020603050405020304" pitchFamily="18" charset="0"/>
                </a:rPr>
                <a:t>Remote Evaluation by Expderts (5-6 Weeks)</a:t>
              </a:r>
              <a:endParaRPr lang="en-GB" sz="1050" dirty="0"/>
            </a:p>
          </p:txBody>
        </p:sp>
        <p:sp>
          <p:nvSpPr>
            <p:cNvPr id="38" name="Rectangle 37">
              <a:extLst>
                <a:ext uri="{FF2B5EF4-FFF2-40B4-BE49-F238E27FC236}">
                  <a16:creationId xmlns:a16="http://schemas.microsoft.com/office/drawing/2014/main" id="{D61A47EA-FAB8-6646-B4AA-2DE320DBF5C5}"/>
                </a:ext>
              </a:extLst>
            </p:cNvPr>
            <p:cNvSpPr/>
            <p:nvPr/>
          </p:nvSpPr>
          <p:spPr>
            <a:xfrm>
              <a:off x="3906020" y="2957668"/>
              <a:ext cx="1342875" cy="461665"/>
            </a:xfrm>
            <a:prstGeom prst="rect">
              <a:avLst/>
            </a:prstGeom>
          </p:spPr>
          <p:txBody>
            <a:bodyPr wrap="square">
              <a:spAutoFit/>
            </a:bodyPr>
            <a:lstStyle/>
            <a:p>
              <a:r>
                <a:rPr lang="en-US" sz="1200" b="1" dirty="0">
                  <a:solidFill>
                    <a:schemeClr val="accent1">
                      <a:lumMod val="50000"/>
                    </a:schemeClr>
                  </a:solidFill>
                  <a:ea typeface="Roboto Medium" panose="02000000000000000000" pitchFamily="2" charset="0"/>
                  <a:cs typeface="Montserrat" charset="0"/>
                </a:rPr>
                <a:t>STEP 3 – JURY PANEL INTERVIEW</a:t>
              </a:r>
            </a:p>
          </p:txBody>
        </p:sp>
        <p:sp>
          <p:nvSpPr>
            <p:cNvPr id="39" name="TextBox 38">
              <a:extLst>
                <a:ext uri="{FF2B5EF4-FFF2-40B4-BE49-F238E27FC236}">
                  <a16:creationId xmlns:a16="http://schemas.microsoft.com/office/drawing/2014/main" id="{242845C9-5E43-2048-81D3-D74379316970}"/>
                </a:ext>
              </a:extLst>
            </p:cNvPr>
            <p:cNvSpPr txBox="1"/>
            <p:nvPr/>
          </p:nvSpPr>
          <p:spPr>
            <a:xfrm>
              <a:off x="4009497" y="3449314"/>
              <a:ext cx="1297441" cy="1670586"/>
            </a:xfrm>
            <a:prstGeom prst="rect">
              <a:avLst/>
            </a:prstGeom>
            <a:noFill/>
          </p:spPr>
          <p:txBody>
            <a:bodyPr wrap="square" rtlCol="0">
              <a:spAutoFit/>
            </a:bodyPr>
            <a:lstStyle/>
            <a:p>
              <a:pPr marL="171450" indent="-111919">
                <a:lnSpc>
                  <a:spcPct val="115000"/>
                </a:lnSpc>
                <a:spcAft>
                  <a:spcPts val="225"/>
                </a:spcAft>
                <a:buFont typeface="Arial" panose="020B0604020202020204" pitchFamily="34" charset="0"/>
                <a:buChar char="•"/>
              </a:pPr>
              <a:r>
                <a:rPr lang="en-GR" sz="1050" dirty="0"/>
                <a:t>10’ Pitch</a:t>
              </a:r>
            </a:p>
            <a:p>
              <a:pPr marL="171450" indent="-111919">
                <a:lnSpc>
                  <a:spcPct val="115000"/>
                </a:lnSpc>
                <a:spcAft>
                  <a:spcPts val="225"/>
                </a:spcAft>
                <a:buFont typeface="Arial" panose="020B0604020202020204" pitchFamily="34" charset="0"/>
                <a:buChar char="•"/>
              </a:pPr>
              <a:r>
                <a:rPr lang="en-GR" sz="1050" dirty="0"/>
                <a:t>30’ Q&amp;A</a:t>
              </a:r>
            </a:p>
            <a:p>
              <a:pPr marL="171450" indent="-111919">
                <a:lnSpc>
                  <a:spcPct val="115000"/>
                </a:lnSpc>
                <a:spcAft>
                  <a:spcPts val="225"/>
                </a:spcAft>
                <a:buFont typeface="Arial" panose="020B0604020202020204" pitchFamily="34" charset="0"/>
                <a:buChar char="•"/>
              </a:pPr>
              <a:r>
                <a:rPr lang="en-GR" sz="1050" dirty="0"/>
                <a:t>25’ Deliberations</a:t>
              </a:r>
            </a:p>
            <a:p>
              <a:pPr marL="171450" indent="-111919">
                <a:lnSpc>
                  <a:spcPct val="115000"/>
                </a:lnSpc>
                <a:spcAft>
                  <a:spcPts val="225"/>
                </a:spcAft>
                <a:buFont typeface="Arial" panose="020B0604020202020204" pitchFamily="34" charset="0"/>
                <a:buChar char="•"/>
              </a:pPr>
              <a:r>
                <a:rPr lang="en-GR" sz="1050" dirty="0"/>
                <a:t>40% of women CEOs are invited to interview</a:t>
              </a:r>
            </a:p>
            <a:p>
              <a:pPr marL="171450" indent="-111919">
                <a:lnSpc>
                  <a:spcPct val="115000"/>
                </a:lnSpc>
                <a:spcAft>
                  <a:spcPts val="225"/>
                </a:spcAft>
                <a:buFont typeface="Arial" panose="020B0604020202020204" pitchFamily="34" charset="0"/>
                <a:buChar char="•"/>
              </a:pPr>
              <a:r>
                <a:rPr lang="en-GR" sz="1050" dirty="0"/>
                <a:t>R</a:t>
              </a:r>
              <a:r>
                <a:rPr lang="en-GB" sz="1050" dirty="0"/>
                <a:t>e</a:t>
              </a:r>
              <a:r>
                <a:rPr lang="en-GR" sz="1050" dirty="0"/>
                <a:t>sults in 2-3 weeks</a:t>
              </a:r>
            </a:p>
          </p:txBody>
        </p:sp>
        <p:sp>
          <p:nvSpPr>
            <p:cNvPr id="40" name="Rectangle 39">
              <a:extLst>
                <a:ext uri="{FF2B5EF4-FFF2-40B4-BE49-F238E27FC236}">
                  <a16:creationId xmlns:a16="http://schemas.microsoft.com/office/drawing/2014/main" id="{EB355D71-577A-404A-A64D-BEB9316D4E15}"/>
                </a:ext>
              </a:extLst>
            </p:cNvPr>
            <p:cNvSpPr/>
            <p:nvPr/>
          </p:nvSpPr>
          <p:spPr>
            <a:xfrm>
              <a:off x="5556126" y="2957668"/>
              <a:ext cx="1542845" cy="461665"/>
            </a:xfrm>
            <a:prstGeom prst="rect">
              <a:avLst/>
            </a:prstGeom>
          </p:spPr>
          <p:txBody>
            <a:bodyPr wrap="square">
              <a:spAutoFit/>
            </a:bodyPr>
            <a:lstStyle/>
            <a:p>
              <a:r>
                <a:rPr lang="en-US" sz="1200" b="1" dirty="0">
                  <a:solidFill>
                    <a:schemeClr val="accent1">
                      <a:lumMod val="50000"/>
                    </a:schemeClr>
                  </a:solidFill>
                  <a:ea typeface="Roboto Medium" panose="02000000000000000000" pitchFamily="2" charset="0"/>
                  <a:cs typeface="Montserrat" charset="0"/>
                </a:rPr>
                <a:t>STEP 4 – INVITATION TO GRANT </a:t>
              </a:r>
            </a:p>
          </p:txBody>
        </p:sp>
        <p:sp>
          <p:nvSpPr>
            <p:cNvPr id="41" name="TextBox 40">
              <a:extLst>
                <a:ext uri="{FF2B5EF4-FFF2-40B4-BE49-F238E27FC236}">
                  <a16:creationId xmlns:a16="http://schemas.microsoft.com/office/drawing/2014/main" id="{0CCAA322-B06F-D94E-9A4A-5CAC77B391FA}"/>
                </a:ext>
              </a:extLst>
            </p:cNvPr>
            <p:cNvSpPr txBox="1"/>
            <p:nvPr/>
          </p:nvSpPr>
          <p:spPr>
            <a:xfrm>
              <a:off x="5749818" y="3449314"/>
              <a:ext cx="1340280" cy="1061829"/>
            </a:xfrm>
            <a:prstGeom prst="rect">
              <a:avLst/>
            </a:prstGeom>
            <a:noFill/>
          </p:spPr>
          <p:txBody>
            <a:bodyPr wrap="square" rtlCol="0">
              <a:spAutoFit/>
            </a:bodyPr>
            <a:lstStyle/>
            <a:p>
              <a:pPr marL="171450" indent="-111919">
                <a:lnSpc>
                  <a:spcPct val="115000"/>
                </a:lnSpc>
                <a:spcAft>
                  <a:spcPts val="225"/>
                </a:spcAft>
                <a:buFont typeface="Arial" panose="020B0604020202020204" pitchFamily="34" charset="0"/>
                <a:buChar char="•"/>
              </a:pPr>
              <a:r>
                <a:rPr lang="en-GR" sz="1050" dirty="0"/>
                <a:t>Negotiation for Grant Agreement</a:t>
              </a:r>
            </a:p>
            <a:p>
              <a:pPr marL="171450" indent="-111919">
                <a:lnSpc>
                  <a:spcPct val="115000"/>
                </a:lnSpc>
                <a:spcAft>
                  <a:spcPts val="225"/>
                </a:spcAft>
                <a:buFont typeface="Arial" panose="020B0604020202020204" pitchFamily="34" charset="0"/>
                <a:buChar char="•"/>
              </a:pPr>
              <a:r>
                <a:rPr lang="en-GR" sz="1050" dirty="0"/>
                <a:t>Work with PO</a:t>
              </a:r>
            </a:p>
            <a:p>
              <a:pPr marL="171450" indent="-111919">
                <a:lnSpc>
                  <a:spcPct val="115000"/>
                </a:lnSpc>
                <a:spcAft>
                  <a:spcPts val="225"/>
                </a:spcAft>
                <a:buFont typeface="Arial" panose="020B0604020202020204" pitchFamily="34" charset="0"/>
                <a:buChar char="•"/>
              </a:pPr>
              <a:r>
                <a:rPr lang="en-GR" sz="1050" dirty="0"/>
                <a:t>Prefinancing Payment</a:t>
              </a:r>
            </a:p>
          </p:txBody>
        </p:sp>
        <p:sp>
          <p:nvSpPr>
            <p:cNvPr id="42" name="Rectangle 41">
              <a:extLst>
                <a:ext uri="{FF2B5EF4-FFF2-40B4-BE49-F238E27FC236}">
                  <a16:creationId xmlns:a16="http://schemas.microsoft.com/office/drawing/2014/main" id="{FB2C49E1-D2B3-0746-B009-344F103D11B4}"/>
                </a:ext>
              </a:extLst>
            </p:cNvPr>
            <p:cNvSpPr/>
            <p:nvPr/>
          </p:nvSpPr>
          <p:spPr>
            <a:xfrm>
              <a:off x="7357389" y="2960914"/>
              <a:ext cx="1239398" cy="461665"/>
            </a:xfrm>
            <a:prstGeom prst="rect">
              <a:avLst/>
            </a:prstGeom>
          </p:spPr>
          <p:txBody>
            <a:bodyPr wrap="square">
              <a:spAutoFit/>
            </a:bodyPr>
            <a:lstStyle/>
            <a:p>
              <a:r>
                <a:rPr lang="en-US" sz="1200" b="1" dirty="0">
                  <a:solidFill>
                    <a:schemeClr val="accent1">
                      <a:lumMod val="50000"/>
                    </a:schemeClr>
                  </a:solidFill>
                  <a:ea typeface="Roboto Medium" panose="02000000000000000000" pitchFamily="2" charset="0"/>
                  <a:cs typeface="Montserrat" charset="0"/>
                </a:rPr>
                <a:t>STEP 5 – DUE DILLIGENCE </a:t>
              </a:r>
            </a:p>
          </p:txBody>
        </p:sp>
        <p:sp>
          <p:nvSpPr>
            <p:cNvPr id="43" name="TextBox 42">
              <a:extLst>
                <a:ext uri="{FF2B5EF4-FFF2-40B4-BE49-F238E27FC236}">
                  <a16:creationId xmlns:a16="http://schemas.microsoft.com/office/drawing/2014/main" id="{7DA15378-86C0-B643-97C3-A726C1C620E1}"/>
                </a:ext>
              </a:extLst>
            </p:cNvPr>
            <p:cNvSpPr txBox="1"/>
            <p:nvPr/>
          </p:nvSpPr>
          <p:spPr>
            <a:xfrm>
              <a:off x="7471692" y="3449314"/>
              <a:ext cx="1216747" cy="1856406"/>
            </a:xfrm>
            <a:prstGeom prst="rect">
              <a:avLst/>
            </a:prstGeom>
            <a:noFill/>
          </p:spPr>
          <p:txBody>
            <a:bodyPr wrap="square" rtlCol="0">
              <a:spAutoFit/>
            </a:bodyPr>
            <a:lstStyle/>
            <a:p>
              <a:pPr marL="171450" indent="-111919">
                <a:lnSpc>
                  <a:spcPct val="115000"/>
                </a:lnSpc>
                <a:spcAft>
                  <a:spcPts val="225"/>
                </a:spcAft>
                <a:buFont typeface="Arial" panose="020B0604020202020204" pitchFamily="34" charset="0"/>
                <a:buChar char="•"/>
              </a:pPr>
              <a:r>
                <a:rPr lang="en-GR" sz="1050" dirty="0">
                  <a:solidFill>
                    <a:srgbClr val="282828"/>
                  </a:solidFill>
                  <a:ea typeface="Calibri" panose="020F0502020204030204" pitchFamily="34" charset="0"/>
                  <a:cs typeface="Times New Roman" panose="02020603050405020304" pitchFamily="18" charset="0"/>
                </a:rPr>
                <a:t>Compliance Checks</a:t>
              </a:r>
            </a:p>
            <a:p>
              <a:pPr marL="171450" indent="-111919">
                <a:lnSpc>
                  <a:spcPct val="115000"/>
                </a:lnSpc>
                <a:spcAft>
                  <a:spcPts val="225"/>
                </a:spcAft>
                <a:buFont typeface="Arial" panose="020B0604020202020204" pitchFamily="34" charset="0"/>
                <a:buChar char="•"/>
              </a:pPr>
              <a:r>
                <a:rPr lang="en-GR" sz="1050" dirty="0">
                  <a:solidFill>
                    <a:srgbClr val="282828"/>
                  </a:solidFill>
                  <a:ea typeface="Calibri" panose="020F0502020204030204" pitchFamily="34" charset="0"/>
                  <a:cs typeface="Times New Roman" panose="02020603050405020304" pitchFamily="18" charset="0"/>
                </a:rPr>
                <a:t>Due Dilligence</a:t>
              </a:r>
            </a:p>
            <a:p>
              <a:pPr marL="171450" indent="-111919">
                <a:lnSpc>
                  <a:spcPct val="115000"/>
                </a:lnSpc>
                <a:spcAft>
                  <a:spcPts val="225"/>
                </a:spcAft>
                <a:buFont typeface="Arial" panose="020B0604020202020204" pitchFamily="34" charset="0"/>
                <a:buChar char="•"/>
              </a:pPr>
              <a:r>
                <a:rPr lang="en-GB" sz="1050" dirty="0">
                  <a:solidFill>
                    <a:srgbClr val="282828"/>
                  </a:solidFill>
                  <a:ea typeface="Calibri" panose="020F0502020204030204" pitchFamily="34" charset="0"/>
                  <a:cs typeface="Times New Roman" panose="02020603050405020304" pitchFamily="18" charset="0"/>
                </a:rPr>
                <a:t>Syndication of co-investors</a:t>
              </a:r>
            </a:p>
            <a:p>
              <a:pPr marL="171450" indent="-111919">
                <a:lnSpc>
                  <a:spcPct val="115000"/>
                </a:lnSpc>
                <a:spcAft>
                  <a:spcPts val="225"/>
                </a:spcAft>
                <a:buFont typeface="Arial" panose="020B0604020202020204" pitchFamily="34" charset="0"/>
                <a:buChar char="•"/>
              </a:pPr>
              <a:r>
                <a:rPr lang="en-GB" sz="1050" dirty="0">
                  <a:solidFill>
                    <a:srgbClr val="282828"/>
                  </a:solidFill>
                  <a:ea typeface="Calibri" panose="020F0502020204030204" pitchFamily="34" charset="0"/>
                  <a:cs typeface="Times New Roman" panose="02020603050405020304" pitchFamily="18" charset="0"/>
                </a:rPr>
                <a:t>tranches of investment</a:t>
              </a:r>
            </a:p>
            <a:p>
              <a:pPr marL="171450" indent="-111919">
                <a:lnSpc>
                  <a:spcPct val="115000"/>
                </a:lnSpc>
                <a:spcAft>
                  <a:spcPts val="225"/>
                </a:spcAft>
                <a:buFont typeface="Arial" panose="020B0604020202020204" pitchFamily="34" charset="0"/>
                <a:buChar char="•"/>
              </a:pPr>
              <a:r>
                <a:rPr lang="en-GB" sz="1050" dirty="0">
                  <a:solidFill>
                    <a:srgbClr val="282828"/>
                  </a:solidFill>
                  <a:ea typeface="Calibri" panose="020F0502020204030204" pitchFamily="34" charset="0"/>
                  <a:cs typeface="Times New Roman" panose="02020603050405020304" pitchFamily="18" charset="0"/>
                </a:rPr>
                <a:t>objectives and milestones</a:t>
              </a:r>
              <a:endParaRPr lang="en-GR" sz="1050" dirty="0">
                <a:solidFill>
                  <a:srgbClr val="282828"/>
                </a:solidFill>
                <a:ea typeface="Calibri" panose="020F0502020204030204" pitchFamily="34" charset="0"/>
                <a:cs typeface="Times New Roman" panose="02020603050405020304" pitchFamily="18" charset="0"/>
              </a:endParaRPr>
            </a:p>
          </p:txBody>
        </p:sp>
      </p:grpSp>
      <p:sp>
        <p:nvSpPr>
          <p:cNvPr id="47" name="Title 1">
            <a:extLst>
              <a:ext uri="{FF2B5EF4-FFF2-40B4-BE49-F238E27FC236}">
                <a16:creationId xmlns:a16="http://schemas.microsoft.com/office/drawing/2014/main" id="{CD75D958-493F-EF42-BCE2-95C8DA72EF60}"/>
              </a:ext>
            </a:extLst>
          </p:cNvPr>
          <p:cNvSpPr>
            <a:spLocks noGrp="1"/>
          </p:cNvSpPr>
          <p:nvPr>
            <p:ph type="title"/>
          </p:nvPr>
        </p:nvSpPr>
        <p:spPr>
          <a:xfrm>
            <a:off x="444500" y="100655"/>
            <a:ext cx="8254999" cy="1053231"/>
          </a:xfrm>
        </p:spPr>
        <p:txBody>
          <a:bodyPr>
            <a:normAutofit/>
          </a:bodyPr>
          <a:lstStyle/>
          <a:p>
            <a:pPr algn="ctr"/>
            <a:r>
              <a:rPr lang="en-US" dirty="0">
                <a:solidFill>
                  <a:srgbClr val="C00000"/>
                </a:solidFill>
                <a:latin typeface="Century Gothic" panose="020B0502020202020204" pitchFamily="34" charset="0"/>
                <a:cs typeface="Calibri"/>
              </a:rPr>
              <a:t>EIC Proposal Evaluation</a:t>
            </a:r>
            <a:br>
              <a:rPr lang="en-US" dirty="0">
                <a:solidFill>
                  <a:srgbClr val="C00000"/>
                </a:solidFill>
                <a:latin typeface="Century Gothic" panose="020B0502020202020204" pitchFamily="34" charset="0"/>
                <a:cs typeface="Calibri"/>
              </a:rPr>
            </a:br>
            <a:r>
              <a:rPr lang="en-US" sz="2000" dirty="0">
                <a:latin typeface="Century Gothic" panose="020B0502020202020204" pitchFamily="34" charset="0"/>
                <a:ea typeface="Roboto Medium" panose="02000000000000000000" pitchFamily="2" charset="0"/>
                <a:cs typeface="Arial" panose="020B0604020202020204" pitchFamily="34" charset="0"/>
              </a:rPr>
              <a:t>Jury Panel Interview</a:t>
            </a:r>
            <a:endParaRPr lang="en-US" sz="3333" dirty="0">
              <a:solidFill>
                <a:schemeClr val="bg2">
                  <a:lumMod val="50000"/>
                </a:schemeClr>
              </a:solidFill>
              <a:latin typeface="Century Gothic" panose="020B0502020202020204" pitchFamily="34" charset="0"/>
              <a:ea typeface="Tahoma" panose="020B0604030504040204" pitchFamily="34" charset="0"/>
              <a:cs typeface="Calibri" panose="020F0502020204030204" pitchFamily="34" charset="0"/>
            </a:endParaRPr>
          </a:p>
        </p:txBody>
      </p:sp>
    </p:spTree>
    <p:extLst>
      <p:ext uri="{BB962C8B-B14F-4D97-AF65-F5344CB8AC3E}">
        <p14:creationId xmlns:p14="http://schemas.microsoft.com/office/powerpoint/2010/main" val="2881639637"/>
      </p:ext>
    </p:extLst>
  </p:cSld>
  <p:clrMapOvr>
    <a:masterClrMapping/>
  </p:clrMapOvr>
  <mc:AlternateContent xmlns:mc="http://schemas.openxmlformats.org/markup-compatibility/2006" xmlns:p14="http://schemas.microsoft.com/office/powerpoint/2010/main">
    <mc:Choice Requires="p14">
      <p:transition spd="slow" p14:dur="2000" advTm="150313"/>
    </mc:Choice>
    <mc:Fallback xmlns="">
      <p:transition spd="slow" advTm="15031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8BC6CA7A-2348-4146-8F1B-53E3539B4CB0}"/>
              </a:ext>
            </a:extLst>
          </p:cNvPr>
          <p:cNvPicPr>
            <a:picLocks noChangeAspect="1"/>
          </p:cNvPicPr>
          <p:nvPr/>
        </p:nvPicPr>
        <p:blipFill rotWithShape="1">
          <a:blip r:embed="rId3"/>
          <a:srcRect t="5022"/>
          <a:stretch/>
        </p:blipFill>
        <p:spPr>
          <a:xfrm>
            <a:off x="1184563" y="1011382"/>
            <a:ext cx="6774874" cy="4130572"/>
          </a:xfrm>
          <a:prstGeom prst="rect">
            <a:avLst/>
          </a:prstGeom>
        </p:spPr>
      </p:pic>
      <p:sp>
        <p:nvSpPr>
          <p:cNvPr id="2" name="Title 1">
            <a:extLst>
              <a:ext uri="{FF2B5EF4-FFF2-40B4-BE49-F238E27FC236}">
                <a16:creationId xmlns:a16="http://schemas.microsoft.com/office/drawing/2014/main" id="{EA8ADEB7-8635-3E4B-9DB5-3281C9749D22}"/>
              </a:ext>
            </a:extLst>
          </p:cNvPr>
          <p:cNvSpPr>
            <a:spLocks noGrp="1"/>
          </p:cNvSpPr>
          <p:nvPr>
            <p:ph type="title"/>
          </p:nvPr>
        </p:nvSpPr>
        <p:spPr>
          <a:xfrm>
            <a:off x="550044" y="85562"/>
            <a:ext cx="8043912" cy="1008947"/>
          </a:xfrm>
        </p:spPr>
        <p:txBody>
          <a:bodyPr>
            <a:noAutofit/>
          </a:bodyPr>
          <a:lstStyle/>
          <a:p>
            <a:pPr algn="ctr">
              <a:lnSpc>
                <a:spcPct val="100000"/>
              </a:lnSpc>
              <a:spcBef>
                <a:spcPts val="600"/>
              </a:spcBef>
              <a:spcAft>
                <a:spcPts val="600"/>
              </a:spcAft>
            </a:pPr>
            <a:r>
              <a:rPr lang="en-US" sz="2800" dirty="0">
                <a:solidFill>
                  <a:srgbClr val="C00000"/>
                </a:solidFill>
                <a:latin typeface="Century Gothic" panose="020B0502020202020204" pitchFamily="34" charset="0"/>
                <a:ea typeface="Tahoma" panose="020B0604030504040204" pitchFamily="34" charset="0"/>
                <a:cs typeface="Calibri"/>
              </a:rPr>
              <a:t>How many times?</a:t>
            </a:r>
            <a:br>
              <a:rPr lang="en-US" sz="2800" dirty="0">
                <a:solidFill>
                  <a:schemeClr val="tx2"/>
                </a:solidFill>
                <a:latin typeface="Century Gothic" panose="020B0502020202020204" pitchFamily="34" charset="0"/>
                <a:ea typeface="Tahoma" panose="020B0604030504040204" pitchFamily="34" charset="0"/>
                <a:cs typeface="Calibri" panose="020F0502020204030204" pitchFamily="34" charset="0"/>
              </a:rPr>
            </a:br>
            <a:r>
              <a:rPr lang="en-US" sz="1400" dirty="0">
                <a:solidFill>
                  <a:schemeClr val="tx2"/>
                </a:solidFill>
                <a:latin typeface="Century Gothic" panose="020B0502020202020204" pitchFamily="34" charset="0"/>
                <a:ea typeface="Tahoma" panose="020B0604030504040204" pitchFamily="34" charset="0"/>
                <a:cs typeface="Calibri" panose="020F0502020204030204" pitchFamily="34" charset="0"/>
              </a:rPr>
              <a:t>What happens with Resubmissions?</a:t>
            </a:r>
            <a:endParaRPr lang="en-US" sz="2800" dirty="0">
              <a:solidFill>
                <a:schemeClr val="bg2">
                  <a:lumMod val="50000"/>
                </a:schemeClr>
              </a:solidFill>
              <a:latin typeface="Century Gothic" panose="020B0502020202020204" pitchFamily="34" charset="0"/>
              <a:ea typeface="Tahoma" panose="020B060403050404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8C509CD-47CE-D84E-A80B-6539FAF74106}"/>
              </a:ext>
            </a:extLst>
          </p:cNvPr>
          <p:cNvSpPr txBox="1"/>
          <p:nvPr/>
        </p:nvSpPr>
        <p:spPr>
          <a:xfrm>
            <a:off x="2218336" y="2036164"/>
            <a:ext cx="184731" cy="296876"/>
          </a:xfrm>
          <a:prstGeom prst="rect">
            <a:avLst/>
          </a:prstGeom>
          <a:noFill/>
        </p:spPr>
        <p:txBody>
          <a:bodyPr wrap="none" rtlCol="0">
            <a:spAutoFit/>
          </a:bodyPr>
          <a:lstStyle/>
          <a:p>
            <a:endParaRPr lang="en-GR" sz="1329" dirty="0"/>
          </a:p>
        </p:txBody>
      </p:sp>
      <p:sp>
        <p:nvSpPr>
          <p:cNvPr id="9" name="Rectangle 8">
            <a:extLst>
              <a:ext uri="{FF2B5EF4-FFF2-40B4-BE49-F238E27FC236}">
                <a16:creationId xmlns:a16="http://schemas.microsoft.com/office/drawing/2014/main" id="{7BD5A947-1E83-384D-A25D-F7C987A5D206}"/>
              </a:ext>
            </a:extLst>
          </p:cNvPr>
          <p:cNvSpPr/>
          <p:nvPr/>
        </p:nvSpPr>
        <p:spPr>
          <a:xfrm>
            <a:off x="1632857" y="5467835"/>
            <a:ext cx="2188029" cy="230832"/>
          </a:xfrm>
          <a:prstGeom prst="rect">
            <a:avLst/>
          </a:prstGeom>
        </p:spPr>
        <p:txBody>
          <a:bodyPr wrap="square">
            <a:spAutoFit/>
          </a:bodyPr>
          <a:lstStyle/>
          <a:p>
            <a:pPr algn="r"/>
            <a:r>
              <a:rPr lang="en-GB" sz="900" dirty="0">
                <a:solidFill>
                  <a:schemeClr val="bg1"/>
                </a:solidFill>
              </a:rPr>
              <a:t>Photo by </a:t>
            </a:r>
            <a:r>
              <a:rPr lang="en-GB" sz="900" dirty="0">
                <a:solidFill>
                  <a:schemeClr val="bg1"/>
                </a:solidFill>
                <a:hlinkClick r:id="rId4">
                  <a:extLst>
                    <a:ext uri="{A12FA001-AC4F-418D-AE19-62706E023703}">
                      <ahyp:hlinkClr xmlns:ahyp="http://schemas.microsoft.com/office/drawing/2018/hyperlinkcolor" val="tx"/>
                    </a:ext>
                  </a:extLst>
                </a:hlinkClick>
              </a:rPr>
              <a:t>Christian Wiediger</a:t>
            </a:r>
            <a:r>
              <a:rPr lang="en-GB" sz="900" dirty="0">
                <a:solidFill>
                  <a:schemeClr val="bg1"/>
                </a:solidFill>
              </a:rPr>
              <a:t> on </a:t>
            </a:r>
            <a:r>
              <a:rPr lang="en-GB" sz="900" dirty="0">
                <a:solidFill>
                  <a:schemeClr val="bg1"/>
                </a:solidFill>
                <a:hlinkClick r:id="rId5">
                  <a:extLst>
                    <a:ext uri="{A12FA001-AC4F-418D-AE19-62706E023703}">
                      <ahyp:hlinkClr xmlns:ahyp="http://schemas.microsoft.com/office/drawing/2018/hyperlinkcolor" val="tx"/>
                    </a:ext>
                  </a:extLst>
                </a:hlinkClick>
              </a:rPr>
              <a:t>Unsplash</a:t>
            </a:r>
            <a:endParaRPr lang="en-GB" sz="900" dirty="0">
              <a:solidFill>
                <a:schemeClr val="bg1"/>
              </a:solidFill>
            </a:endParaRPr>
          </a:p>
        </p:txBody>
      </p:sp>
      <p:sp>
        <p:nvSpPr>
          <p:cNvPr id="10" name="Rectangle 9">
            <a:extLst>
              <a:ext uri="{FF2B5EF4-FFF2-40B4-BE49-F238E27FC236}">
                <a16:creationId xmlns:a16="http://schemas.microsoft.com/office/drawing/2014/main" id="{6C29B81D-5CBB-364C-A62B-D5A477FF1D14}"/>
              </a:ext>
            </a:extLst>
          </p:cNvPr>
          <p:cNvSpPr/>
          <p:nvPr/>
        </p:nvSpPr>
        <p:spPr>
          <a:xfrm>
            <a:off x="4867832" y="5438836"/>
            <a:ext cx="2775392" cy="200055"/>
          </a:xfrm>
          <a:prstGeom prst="rect">
            <a:avLst/>
          </a:prstGeom>
        </p:spPr>
        <p:txBody>
          <a:bodyPr wrap="square">
            <a:spAutoFit/>
          </a:bodyPr>
          <a:lstStyle/>
          <a:p>
            <a:r>
              <a:rPr lang="en-GB" sz="700" dirty="0">
                <a:solidFill>
                  <a:schemeClr val="bg1"/>
                </a:solidFill>
              </a:rPr>
              <a:t>Photo by </a:t>
            </a:r>
            <a:r>
              <a:rPr lang="en-GB" sz="700" dirty="0">
                <a:solidFill>
                  <a:schemeClr val="bg1"/>
                </a:solidFill>
                <a:hlinkClick r:id="rId6">
                  <a:extLst>
                    <a:ext uri="{A12FA001-AC4F-418D-AE19-62706E023703}">
                      <ahyp:hlinkClr xmlns:ahyp="http://schemas.microsoft.com/office/drawing/2018/hyperlinkcolor" val="tx"/>
                    </a:ext>
                  </a:extLst>
                </a:hlinkClick>
              </a:rPr>
              <a:t>Guillaume Périgois</a:t>
            </a:r>
            <a:r>
              <a:rPr lang="en-GB" sz="700" dirty="0">
                <a:solidFill>
                  <a:schemeClr val="bg1"/>
                </a:solidFill>
              </a:rPr>
              <a:t> on </a:t>
            </a:r>
            <a:r>
              <a:rPr lang="en-GB" sz="700" dirty="0">
                <a:solidFill>
                  <a:schemeClr val="bg1"/>
                </a:solidFill>
                <a:hlinkClick r:id="rId7">
                  <a:extLst>
                    <a:ext uri="{A12FA001-AC4F-418D-AE19-62706E023703}">
                      <ahyp:hlinkClr xmlns:ahyp="http://schemas.microsoft.com/office/drawing/2018/hyperlinkcolor" val="tx"/>
                    </a:ext>
                  </a:extLst>
                </a:hlinkClick>
              </a:rPr>
              <a:t>Unsplash</a:t>
            </a:r>
            <a:endParaRPr lang="en-GB" sz="700" dirty="0">
              <a:solidFill>
                <a:schemeClr val="bg1"/>
              </a:solidFill>
            </a:endParaRPr>
          </a:p>
        </p:txBody>
      </p:sp>
      <p:sp>
        <p:nvSpPr>
          <p:cNvPr id="5" name="Rectangle 4">
            <a:extLst>
              <a:ext uri="{FF2B5EF4-FFF2-40B4-BE49-F238E27FC236}">
                <a16:creationId xmlns:a16="http://schemas.microsoft.com/office/drawing/2014/main" id="{7252F484-28E7-DF4B-A614-E94D41339489}"/>
              </a:ext>
            </a:extLst>
          </p:cNvPr>
          <p:cNvSpPr/>
          <p:nvPr/>
        </p:nvSpPr>
        <p:spPr>
          <a:xfrm>
            <a:off x="1403055" y="938151"/>
            <a:ext cx="2872062" cy="10089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R" dirty="0"/>
              <a:t>Infographic by Innovarum, 2021</a:t>
            </a:r>
          </a:p>
        </p:txBody>
      </p:sp>
      <p:sp>
        <p:nvSpPr>
          <p:cNvPr id="12" name="Rectangle 11">
            <a:extLst>
              <a:ext uri="{FF2B5EF4-FFF2-40B4-BE49-F238E27FC236}">
                <a16:creationId xmlns:a16="http://schemas.microsoft.com/office/drawing/2014/main" id="{B65D4662-940B-6C4D-876D-A2AAF83CF47D}"/>
              </a:ext>
            </a:extLst>
          </p:cNvPr>
          <p:cNvSpPr/>
          <p:nvPr/>
        </p:nvSpPr>
        <p:spPr>
          <a:xfrm>
            <a:off x="0" y="4133007"/>
            <a:ext cx="4275117" cy="10089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R" sz="1200" i="1" dirty="0">
                <a:solidFill>
                  <a:schemeClr val="accent5">
                    <a:lumMod val="50000"/>
                  </a:schemeClr>
                </a:solidFill>
              </a:rPr>
              <a:t>Designed by Innovarum, April 2021</a:t>
            </a:r>
          </a:p>
        </p:txBody>
      </p:sp>
      <p:sp>
        <p:nvSpPr>
          <p:cNvPr id="14" name="Rectangle 13">
            <a:extLst>
              <a:ext uri="{FF2B5EF4-FFF2-40B4-BE49-F238E27FC236}">
                <a16:creationId xmlns:a16="http://schemas.microsoft.com/office/drawing/2014/main" id="{052D3ACF-FC2A-DD41-B9AF-0FA04CC14766}"/>
              </a:ext>
            </a:extLst>
          </p:cNvPr>
          <p:cNvSpPr/>
          <p:nvPr/>
        </p:nvSpPr>
        <p:spPr>
          <a:xfrm>
            <a:off x="627458" y="874725"/>
            <a:ext cx="1005399" cy="13106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R" dirty="0"/>
              <a:t>Infographic by Innovarum, 2021</a:t>
            </a:r>
          </a:p>
        </p:txBody>
      </p:sp>
    </p:spTree>
    <p:extLst>
      <p:ext uri="{BB962C8B-B14F-4D97-AF65-F5344CB8AC3E}">
        <p14:creationId xmlns:p14="http://schemas.microsoft.com/office/powerpoint/2010/main" val="2126074002"/>
      </p:ext>
    </p:extLst>
  </p:cSld>
  <p:clrMapOvr>
    <a:masterClrMapping/>
  </p:clrMapOvr>
  <mc:AlternateContent xmlns:mc="http://schemas.openxmlformats.org/markup-compatibility/2006" xmlns:p14="http://schemas.microsoft.com/office/powerpoint/2010/main">
    <mc:Choice Requires="p14">
      <p:transition spd="slow" p14:dur="2000" advTm="98403"/>
    </mc:Choice>
    <mc:Fallback xmlns="">
      <p:transition spd="slow" advTm="98403"/>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ADEB7-8635-3E4B-9DB5-3281C9749D22}"/>
              </a:ext>
            </a:extLst>
          </p:cNvPr>
          <p:cNvSpPr>
            <a:spLocks noGrp="1"/>
          </p:cNvSpPr>
          <p:nvPr>
            <p:ph type="title"/>
          </p:nvPr>
        </p:nvSpPr>
        <p:spPr>
          <a:xfrm>
            <a:off x="444500" y="340015"/>
            <a:ext cx="8254999" cy="756002"/>
          </a:xfrm>
        </p:spPr>
        <p:txBody>
          <a:bodyPr>
            <a:normAutofit fontScale="90000"/>
          </a:bodyPr>
          <a:lstStyle/>
          <a:p>
            <a:pPr algn="ctr">
              <a:lnSpc>
                <a:spcPct val="100000"/>
              </a:lnSpc>
              <a:spcBef>
                <a:spcPts val="600"/>
              </a:spcBef>
              <a:spcAft>
                <a:spcPts val="600"/>
              </a:spcAft>
            </a:pPr>
            <a:r>
              <a:rPr lang="en-US" dirty="0">
                <a:solidFill>
                  <a:srgbClr val="C00000"/>
                </a:solidFill>
                <a:latin typeface="Century Gothic" panose="020B0502020202020204" pitchFamily="34" charset="0"/>
                <a:cs typeface="Calibri"/>
              </a:rPr>
              <a:t>Jury Panel Interview</a:t>
            </a:r>
            <a:br>
              <a:rPr lang="en-US" dirty="0">
                <a:solidFill>
                  <a:srgbClr val="C00000"/>
                </a:solidFill>
                <a:latin typeface="Century Gothic" panose="020B0502020202020204" pitchFamily="34" charset="0"/>
                <a:cs typeface="Calibri"/>
              </a:rPr>
            </a:br>
            <a:r>
              <a:rPr lang="en-US" sz="1800" dirty="0">
                <a:latin typeface="Century Gothic" panose="020B0502020202020204" pitchFamily="34" charset="0"/>
                <a:cs typeface="Poppins Light" pitchFamily="2" charset="77"/>
              </a:rPr>
              <a:t>What is expected?</a:t>
            </a:r>
            <a:endParaRPr lang="en-US" sz="3333" dirty="0">
              <a:solidFill>
                <a:schemeClr val="bg2">
                  <a:lumMod val="50000"/>
                </a:schemeClr>
              </a:solidFill>
              <a:latin typeface="Century Gothic" panose="020B0502020202020204" pitchFamily="34" charset="0"/>
              <a:ea typeface="Tahoma" panose="020B060403050404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8C509CD-47CE-D84E-A80B-6539FAF74106}"/>
              </a:ext>
            </a:extLst>
          </p:cNvPr>
          <p:cNvSpPr txBox="1"/>
          <p:nvPr/>
        </p:nvSpPr>
        <p:spPr>
          <a:xfrm>
            <a:off x="2218336" y="2036164"/>
            <a:ext cx="184731" cy="296876"/>
          </a:xfrm>
          <a:prstGeom prst="rect">
            <a:avLst/>
          </a:prstGeom>
          <a:noFill/>
        </p:spPr>
        <p:txBody>
          <a:bodyPr wrap="none" rtlCol="0">
            <a:spAutoFit/>
          </a:bodyPr>
          <a:lstStyle/>
          <a:p>
            <a:endParaRPr lang="en-GR" sz="1329" dirty="0"/>
          </a:p>
        </p:txBody>
      </p:sp>
      <p:sp>
        <p:nvSpPr>
          <p:cNvPr id="8" name="Rectangle 7">
            <a:extLst>
              <a:ext uri="{FF2B5EF4-FFF2-40B4-BE49-F238E27FC236}">
                <a16:creationId xmlns:a16="http://schemas.microsoft.com/office/drawing/2014/main" id="{9F8F59B5-4428-9648-BA75-6CB3C7453B51}"/>
              </a:ext>
            </a:extLst>
          </p:cNvPr>
          <p:cNvSpPr/>
          <p:nvPr/>
        </p:nvSpPr>
        <p:spPr>
          <a:xfrm>
            <a:off x="5197730" y="9186499"/>
            <a:ext cx="575445" cy="1015663"/>
          </a:xfrm>
          <a:prstGeom prst="rect">
            <a:avLst/>
          </a:prstGeom>
        </p:spPr>
        <p:txBody>
          <a:bodyPr wrap="square">
            <a:spAutoFit/>
          </a:bodyPr>
          <a:lstStyle/>
          <a:p>
            <a:r>
              <a:rPr lang="en-GB" sz="1000" dirty="0">
                <a:solidFill>
                  <a:schemeClr val="bg1"/>
                </a:solidFill>
              </a:rPr>
              <a:t>Photo by </a:t>
            </a:r>
            <a:r>
              <a:rPr lang="en-GB" sz="1000" dirty="0">
                <a:solidFill>
                  <a:schemeClr val="bg1"/>
                </a:solidFill>
                <a:hlinkClick r:id="rId3">
                  <a:extLst>
                    <a:ext uri="{A12FA001-AC4F-418D-AE19-62706E023703}">
                      <ahyp:hlinkClr xmlns:ahyp="http://schemas.microsoft.com/office/drawing/2018/hyperlinkcolor" val="tx"/>
                    </a:ext>
                  </a:extLst>
                </a:hlinkClick>
              </a:rPr>
              <a:t>Christian Wiediger</a:t>
            </a:r>
            <a:r>
              <a:rPr lang="en-GB" sz="1000" dirty="0">
                <a:solidFill>
                  <a:schemeClr val="bg1"/>
                </a:solidFill>
              </a:rPr>
              <a:t> on </a:t>
            </a:r>
            <a:r>
              <a:rPr lang="en-GB" sz="1000" dirty="0">
                <a:solidFill>
                  <a:schemeClr val="bg1"/>
                </a:solidFill>
                <a:hlinkClick r:id="rId4">
                  <a:extLst>
                    <a:ext uri="{A12FA001-AC4F-418D-AE19-62706E023703}">
                      <ahyp:hlinkClr xmlns:ahyp="http://schemas.microsoft.com/office/drawing/2018/hyperlinkcolor" val="tx"/>
                    </a:ext>
                  </a:extLst>
                </a:hlinkClick>
              </a:rPr>
              <a:t>Unsplash</a:t>
            </a:r>
            <a:endParaRPr lang="en-GB" sz="1000" dirty="0">
              <a:solidFill>
                <a:schemeClr val="bg1"/>
              </a:solidFill>
              <a:effectLst/>
            </a:endParaRPr>
          </a:p>
        </p:txBody>
      </p:sp>
      <p:sp>
        <p:nvSpPr>
          <p:cNvPr id="9" name="TextBox 8">
            <a:extLst>
              <a:ext uri="{FF2B5EF4-FFF2-40B4-BE49-F238E27FC236}">
                <a16:creationId xmlns:a16="http://schemas.microsoft.com/office/drawing/2014/main" id="{A3BC14EB-85D8-9E4A-B2AE-35EA28073E87}"/>
              </a:ext>
            </a:extLst>
          </p:cNvPr>
          <p:cNvSpPr txBox="1"/>
          <p:nvPr/>
        </p:nvSpPr>
        <p:spPr>
          <a:xfrm>
            <a:off x="720440" y="1539448"/>
            <a:ext cx="3180522" cy="2169376"/>
          </a:xfrm>
          <a:prstGeom prst="rect">
            <a:avLst/>
          </a:prstGeom>
          <a:noFill/>
        </p:spPr>
        <p:txBody>
          <a:bodyPr wrap="square" rtlCol="0">
            <a:spAutoFit/>
          </a:bodyPr>
          <a:lstStyle/>
          <a:p>
            <a:pPr marL="214313" indent="-214313">
              <a:lnSpc>
                <a:spcPct val="120000"/>
              </a:lnSpc>
              <a:spcBef>
                <a:spcPts val="113"/>
              </a:spcBef>
              <a:spcAft>
                <a:spcPts val="225"/>
              </a:spcAft>
              <a:buFont typeface="Arial" panose="020B0604020202020204" pitchFamily="34" charset="0"/>
              <a:buChar char="•"/>
            </a:pPr>
            <a:r>
              <a:rPr lang="en-US" dirty="0">
                <a:solidFill>
                  <a:schemeClr val="tx2"/>
                </a:solidFill>
                <a:latin typeface="Century Gothic" panose="020B0502020202020204" pitchFamily="34" charset="0"/>
                <a:ea typeface="Roboto Medium" panose="02000000000000000000" pitchFamily="2" charset="0"/>
                <a:cs typeface="Arial" panose="020B0604020202020204" pitchFamily="34" charset="0"/>
              </a:rPr>
              <a:t>8-9 weeks after cut-off</a:t>
            </a:r>
          </a:p>
          <a:p>
            <a:pPr marL="214313" indent="-214313">
              <a:lnSpc>
                <a:spcPct val="120000"/>
              </a:lnSpc>
              <a:spcBef>
                <a:spcPts val="113"/>
              </a:spcBef>
              <a:spcAft>
                <a:spcPts val="225"/>
              </a:spcAft>
              <a:buFont typeface="Arial" panose="020B0604020202020204" pitchFamily="34" charset="0"/>
              <a:buChar char="•"/>
            </a:pPr>
            <a:r>
              <a:rPr lang="en-US" dirty="0">
                <a:solidFill>
                  <a:schemeClr val="tx2"/>
                </a:solidFill>
                <a:latin typeface="Century Gothic" panose="020B0502020202020204" pitchFamily="34" charset="0"/>
                <a:ea typeface="Roboto Medium" panose="02000000000000000000" pitchFamily="2" charset="0"/>
                <a:cs typeface="Arial" panose="020B0604020202020204" pitchFamily="34" charset="0"/>
              </a:rPr>
              <a:t>Brussels or Remotely (video conference)</a:t>
            </a:r>
          </a:p>
          <a:p>
            <a:pPr marL="214313" indent="-214313">
              <a:lnSpc>
                <a:spcPct val="120000"/>
              </a:lnSpc>
              <a:spcBef>
                <a:spcPts val="113"/>
              </a:spcBef>
              <a:spcAft>
                <a:spcPts val="225"/>
              </a:spcAft>
              <a:buFont typeface="Arial" panose="020B0604020202020204" pitchFamily="34" charset="0"/>
              <a:buChar char="•"/>
            </a:pPr>
            <a:r>
              <a:rPr lang="en-US" dirty="0">
                <a:solidFill>
                  <a:schemeClr val="tx2"/>
                </a:solidFill>
                <a:latin typeface="Century Gothic" panose="020B0502020202020204" pitchFamily="34" charset="0"/>
                <a:ea typeface="Roboto Medium" panose="02000000000000000000" pitchFamily="2" charset="0"/>
                <a:cs typeface="Arial" panose="020B0604020202020204" pitchFamily="34" charset="0"/>
              </a:rPr>
              <a:t>Invitation letter 2 weeks prior</a:t>
            </a:r>
          </a:p>
          <a:p>
            <a:pPr marL="214313" indent="-214313">
              <a:lnSpc>
                <a:spcPct val="120000"/>
              </a:lnSpc>
              <a:spcBef>
                <a:spcPts val="113"/>
              </a:spcBef>
              <a:spcAft>
                <a:spcPts val="225"/>
              </a:spcAft>
              <a:buFont typeface="Arial" panose="020B0604020202020204" pitchFamily="34" charset="0"/>
              <a:buChar char="•"/>
            </a:pPr>
            <a:r>
              <a:rPr lang="en-US" b="1" dirty="0">
                <a:solidFill>
                  <a:schemeClr val="tx2"/>
                </a:solidFill>
                <a:latin typeface="Century Gothic" panose="020B0502020202020204" pitchFamily="34" charset="0"/>
                <a:ea typeface="Roboto Medium" panose="02000000000000000000" pitchFamily="2" charset="0"/>
                <a:cs typeface="Arial" panose="020B0604020202020204" pitchFamily="34" charset="0"/>
              </a:rPr>
              <a:t>3 Members of company</a:t>
            </a:r>
          </a:p>
        </p:txBody>
      </p:sp>
      <p:sp>
        <p:nvSpPr>
          <p:cNvPr id="11" name="TextBox 10">
            <a:extLst>
              <a:ext uri="{FF2B5EF4-FFF2-40B4-BE49-F238E27FC236}">
                <a16:creationId xmlns:a16="http://schemas.microsoft.com/office/drawing/2014/main" id="{FF26C2FC-A7DF-E540-9989-F798EBE59B62}"/>
              </a:ext>
            </a:extLst>
          </p:cNvPr>
          <p:cNvSpPr txBox="1"/>
          <p:nvPr/>
        </p:nvSpPr>
        <p:spPr>
          <a:xfrm>
            <a:off x="4868371" y="1485887"/>
            <a:ext cx="3180522" cy="2247218"/>
          </a:xfrm>
          <a:prstGeom prst="rect">
            <a:avLst/>
          </a:prstGeom>
          <a:noFill/>
        </p:spPr>
        <p:txBody>
          <a:bodyPr wrap="square" rtlCol="0">
            <a:spAutoFit/>
          </a:bodyPr>
          <a:lstStyle/>
          <a:p>
            <a:pPr marL="214313" indent="-214313">
              <a:lnSpc>
                <a:spcPct val="120000"/>
              </a:lnSpc>
              <a:spcBef>
                <a:spcPts val="113"/>
              </a:spcBef>
              <a:spcAft>
                <a:spcPts val="225"/>
              </a:spcAft>
              <a:buFont typeface="Arial" panose="020B0604020202020204" pitchFamily="34" charset="0"/>
              <a:buChar char="•"/>
            </a:pPr>
            <a:r>
              <a:rPr lang="en-US" dirty="0">
                <a:solidFill>
                  <a:schemeClr val="tx2"/>
                </a:solidFill>
                <a:latin typeface="Century Gothic" panose="020B0502020202020204" pitchFamily="34" charset="0"/>
                <a:ea typeface="Roboto Medium" panose="02000000000000000000" pitchFamily="2" charset="0"/>
                <a:cs typeface="Arial" panose="020B0604020202020204" pitchFamily="34" charset="0"/>
              </a:rPr>
              <a:t>6 (max) Jury Members</a:t>
            </a:r>
          </a:p>
          <a:p>
            <a:pPr marL="214313" indent="-214313">
              <a:lnSpc>
                <a:spcPct val="120000"/>
              </a:lnSpc>
              <a:spcBef>
                <a:spcPts val="113"/>
              </a:spcBef>
              <a:spcAft>
                <a:spcPts val="225"/>
              </a:spcAft>
              <a:buFont typeface="Arial" panose="020B0604020202020204" pitchFamily="34" charset="0"/>
              <a:buChar char="•"/>
            </a:pPr>
            <a:r>
              <a:rPr lang="en-US" dirty="0">
                <a:solidFill>
                  <a:schemeClr val="tx2"/>
                </a:solidFill>
                <a:latin typeface="Century Gothic" panose="020B0502020202020204" pitchFamily="34" charset="0"/>
                <a:ea typeface="Roboto Medium" panose="02000000000000000000" pitchFamily="2" charset="0"/>
                <a:cs typeface="Arial" panose="020B0604020202020204" pitchFamily="34" charset="0"/>
              </a:rPr>
              <a:t>Moderator (EIC)</a:t>
            </a:r>
          </a:p>
          <a:p>
            <a:pPr marL="214313" indent="-214313">
              <a:lnSpc>
                <a:spcPct val="120000"/>
              </a:lnSpc>
              <a:spcBef>
                <a:spcPts val="113"/>
              </a:spcBef>
              <a:spcAft>
                <a:spcPts val="225"/>
              </a:spcAft>
              <a:buFont typeface="Arial" panose="020B0604020202020204" pitchFamily="34" charset="0"/>
              <a:buChar char="•"/>
            </a:pPr>
            <a:r>
              <a:rPr lang="en-US" dirty="0">
                <a:solidFill>
                  <a:schemeClr val="tx2"/>
                </a:solidFill>
                <a:latin typeface="Century Gothic" panose="020B0502020202020204" pitchFamily="34" charset="0"/>
                <a:ea typeface="Roboto Medium" panose="02000000000000000000" pitchFamily="2" charset="0"/>
                <a:cs typeface="Arial" panose="020B0604020202020204" pitchFamily="34" charset="0"/>
              </a:rPr>
              <a:t>Observers (EIC Fund)</a:t>
            </a:r>
          </a:p>
          <a:p>
            <a:pPr marL="214313" indent="-214313">
              <a:lnSpc>
                <a:spcPct val="120000"/>
              </a:lnSpc>
              <a:spcBef>
                <a:spcPts val="113"/>
              </a:spcBef>
              <a:spcAft>
                <a:spcPts val="225"/>
              </a:spcAft>
              <a:buFont typeface="Arial" panose="020B0604020202020204" pitchFamily="34" charset="0"/>
              <a:buChar char="•"/>
            </a:pPr>
            <a:r>
              <a:rPr lang="en-US" dirty="0">
                <a:solidFill>
                  <a:schemeClr val="tx2"/>
                </a:solidFill>
                <a:latin typeface="Century Gothic" panose="020B0502020202020204" pitchFamily="34" charset="0"/>
                <a:ea typeface="Roboto Medium" panose="02000000000000000000" pitchFamily="2" charset="0"/>
                <a:cs typeface="Arial" panose="020B0604020202020204" pitchFamily="34" charset="0"/>
              </a:rPr>
              <a:t>Rapporteur</a:t>
            </a:r>
          </a:p>
          <a:p>
            <a:pPr marL="214313" indent="-214313">
              <a:lnSpc>
                <a:spcPct val="120000"/>
              </a:lnSpc>
              <a:spcBef>
                <a:spcPts val="113"/>
              </a:spcBef>
              <a:spcAft>
                <a:spcPts val="225"/>
              </a:spcAft>
              <a:buFont typeface="Arial" panose="020B0604020202020204" pitchFamily="34" charset="0"/>
              <a:buChar char="•"/>
            </a:pPr>
            <a:r>
              <a:rPr lang="en-US" dirty="0">
                <a:solidFill>
                  <a:schemeClr val="tx2"/>
                </a:solidFill>
                <a:latin typeface="Century Gothic" panose="020B0502020202020204" pitchFamily="34" charset="0"/>
                <a:ea typeface="Roboto Medium" panose="02000000000000000000" pitchFamily="2" charset="0"/>
                <a:cs typeface="Arial" panose="020B0604020202020204" pitchFamily="34" charset="0"/>
              </a:rPr>
              <a:t>Virtual Secretariat</a:t>
            </a:r>
          </a:p>
          <a:p>
            <a:pPr marL="214313" indent="-214313">
              <a:lnSpc>
                <a:spcPct val="120000"/>
              </a:lnSpc>
              <a:spcBef>
                <a:spcPts val="113"/>
              </a:spcBef>
              <a:spcAft>
                <a:spcPts val="225"/>
              </a:spcAft>
              <a:buFont typeface="Arial" panose="020B0604020202020204" pitchFamily="34" charset="0"/>
              <a:buChar char="•"/>
            </a:pPr>
            <a:r>
              <a:rPr lang="en-US" dirty="0">
                <a:solidFill>
                  <a:schemeClr val="tx2"/>
                </a:solidFill>
                <a:latin typeface="Century Gothic" panose="020B0502020202020204" pitchFamily="34" charset="0"/>
                <a:ea typeface="Roboto Medium" panose="02000000000000000000" pitchFamily="2" charset="0"/>
                <a:cs typeface="Arial" panose="020B0604020202020204" pitchFamily="34" charset="0"/>
              </a:rPr>
              <a:t>Quality Controller</a:t>
            </a:r>
          </a:p>
        </p:txBody>
      </p:sp>
      <p:graphicFrame>
        <p:nvGraphicFramePr>
          <p:cNvPr id="4" name="Diagram 3">
            <a:extLst>
              <a:ext uri="{FF2B5EF4-FFF2-40B4-BE49-F238E27FC236}">
                <a16:creationId xmlns:a16="http://schemas.microsoft.com/office/drawing/2014/main" id="{2231D7E9-3B31-A247-80B7-F40878C32C4D}"/>
              </a:ext>
            </a:extLst>
          </p:cNvPr>
          <p:cNvGraphicFramePr/>
          <p:nvPr>
            <p:extLst>
              <p:ext uri="{D42A27DB-BD31-4B8C-83A1-F6EECF244321}">
                <p14:modId xmlns:p14="http://schemas.microsoft.com/office/powerpoint/2010/main" val="1363426789"/>
              </p:ext>
            </p:extLst>
          </p:nvPr>
        </p:nvGraphicFramePr>
        <p:xfrm>
          <a:off x="720440" y="4122975"/>
          <a:ext cx="7703120" cy="4434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614944723"/>
      </p:ext>
    </p:extLst>
  </p:cSld>
  <p:clrMapOvr>
    <a:masterClrMapping/>
  </p:clrMapOvr>
  <mc:AlternateContent xmlns:mc="http://schemas.openxmlformats.org/markup-compatibility/2006" xmlns:p14="http://schemas.microsoft.com/office/powerpoint/2010/main">
    <mc:Choice Requires="p14">
      <p:transition spd="slow" p14:dur="2000" advTm="150810"/>
    </mc:Choice>
    <mc:Fallback xmlns="">
      <p:transition spd="slow" advTm="15081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ADEB7-8635-3E4B-9DB5-3281C9749D22}"/>
              </a:ext>
            </a:extLst>
          </p:cNvPr>
          <p:cNvSpPr>
            <a:spLocks noGrp="1"/>
          </p:cNvSpPr>
          <p:nvPr>
            <p:ph type="title"/>
          </p:nvPr>
        </p:nvSpPr>
        <p:spPr>
          <a:xfrm>
            <a:off x="0" y="343622"/>
            <a:ext cx="9143999" cy="756002"/>
          </a:xfrm>
        </p:spPr>
        <p:txBody>
          <a:bodyPr>
            <a:noAutofit/>
          </a:bodyPr>
          <a:lstStyle/>
          <a:p>
            <a:pPr algn="ctr">
              <a:lnSpc>
                <a:spcPct val="100000"/>
              </a:lnSpc>
              <a:spcBef>
                <a:spcPts val="600"/>
              </a:spcBef>
              <a:spcAft>
                <a:spcPts val="600"/>
              </a:spcAft>
            </a:pPr>
            <a:r>
              <a:rPr lang="en-US" sz="2800" dirty="0">
                <a:solidFill>
                  <a:srgbClr val="C00000"/>
                </a:solidFill>
                <a:latin typeface="Century Gothic" panose="020B0502020202020204" pitchFamily="34" charset="0"/>
                <a:cs typeface="Calibri"/>
              </a:rPr>
              <a:t>Jury Panel Members</a:t>
            </a:r>
            <a:br>
              <a:rPr lang="en-US" sz="2800" dirty="0">
                <a:solidFill>
                  <a:srgbClr val="C00000"/>
                </a:solidFill>
                <a:latin typeface="Century Gothic" panose="020B0502020202020204" pitchFamily="34" charset="0"/>
                <a:cs typeface="Calibri"/>
              </a:rPr>
            </a:br>
            <a:r>
              <a:rPr lang="en-US" sz="1800" dirty="0">
                <a:solidFill>
                  <a:srgbClr val="002060"/>
                </a:solidFill>
                <a:latin typeface="Century Gothic" panose="020B0502020202020204" pitchFamily="34" charset="0"/>
                <a:cs typeface="Calibri"/>
              </a:rPr>
              <a:t>Who does what?</a:t>
            </a:r>
            <a:endParaRPr lang="en-US" sz="1050" dirty="0">
              <a:solidFill>
                <a:srgbClr val="002060"/>
              </a:solidFill>
              <a:latin typeface="Century Gothic" panose="020B0502020202020204" pitchFamily="34" charset="0"/>
            </a:endParaRPr>
          </a:p>
        </p:txBody>
      </p:sp>
      <p:sp>
        <p:nvSpPr>
          <p:cNvPr id="6" name="TextBox 5">
            <a:extLst>
              <a:ext uri="{FF2B5EF4-FFF2-40B4-BE49-F238E27FC236}">
                <a16:creationId xmlns:a16="http://schemas.microsoft.com/office/drawing/2014/main" id="{78C509CD-47CE-D84E-A80B-6539FAF74106}"/>
              </a:ext>
            </a:extLst>
          </p:cNvPr>
          <p:cNvSpPr txBox="1"/>
          <p:nvPr/>
        </p:nvSpPr>
        <p:spPr>
          <a:xfrm>
            <a:off x="2218336" y="2112364"/>
            <a:ext cx="184731" cy="296876"/>
          </a:xfrm>
          <a:prstGeom prst="rect">
            <a:avLst/>
          </a:prstGeom>
          <a:noFill/>
        </p:spPr>
        <p:txBody>
          <a:bodyPr wrap="none" rtlCol="0">
            <a:spAutoFit/>
          </a:bodyPr>
          <a:lstStyle/>
          <a:p>
            <a:endParaRPr lang="en-GR" sz="1329" dirty="0"/>
          </a:p>
        </p:txBody>
      </p:sp>
      <p:sp>
        <p:nvSpPr>
          <p:cNvPr id="8" name="Rectangle 7">
            <a:extLst>
              <a:ext uri="{FF2B5EF4-FFF2-40B4-BE49-F238E27FC236}">
                <a16:creationId xmlns:a16="http://schemas.microsoft.com/office/drawing/2014/main" id="{9F8F59B5-4428-9648-BA75-6CB3C7453B51}"/>
              </a:ext>
            </a:extLst>
          </p:cNvPr>
          <p:cNvSpPr/>
          <p:nvPr/>
        </p:nvSpPr>
        <p:spPr>
          <a:xfrm>
            <a:off x="5197730" y="9186499"/>
            <a:ext cx="575445" cy="1015663"/>
          </a:xfrm>
          <a:prstGeom prst="rect">
            <a:avLst/>
          </a:prstGeom>
        </p:spPr>
        <p:txBody>
          <a:bodyPr wrap="square">
            <a:spAutoFit/>
          </a:bodyPr>
          <a:lstStyle/>
          <a:p>
            <a:r>
              <a:rPr lang="en-GB" sz="1000" dirty="0">
                <a:solidFill>
                  <a:schemeClr val="bg1"/>
                </a:solidFill>
              </a:rPr>
              <a:t>Photo by </a:t>
            </a:r>
            <a:r>
              <a:rPr lang="en-GB" sz="1000" dirty="0">
                <a:solidFill>
                  <a:schemeClr val="bg1"/>
                </a:solidFill>
                <a:hlinkClick r:id="rId3">
                  <a:extLst>
                    <a:ext uri="{A12FA001-AC4F-418D-AE19-62706E023703}">
                      <ahyp:hlinkClr xmlns:ahyp="http://schemas.microsoft.com/office/drawing/2018/hyperlinkcolor" val="tx"/>
                    </a:ext>
                  </a:extLst>
                </a:hlinkClick>
              </a:rPr>
              <a:t>Christian Wiediger</a:t>
            </a:r>
            <a:r>
              <a:rPr lang="en-GB" sz="1000" dirty="0">
                <a:solidFill>
                  <a:schemeClr val="bg1"/>
                </a:solidFill>
              </a:rPr>
              <a:t> on </a:t>
            </a:r>
            <a:r>
              <a:rPr lang="en-GB" sz="1000" dirty="0">
                <a:solidFill>
                  <a:schemeClr val="bg1"/>
                </a:solidFill>
                <a:hlinkClick r:id="rId4">
                  <a:extLst>
                    <a:ext uri="{A12FA001-AC4F-418D-AE19-62706E023703}">
                      <ahyp:hlinkClr xmlns:ahyp="http://schemas.microsoft.com/office/drawing/2018/hyperlinkcolor" val="tx"/>
                    </a:ext>
                  </a:extLst>
                </a:hlinkClick>
              </a:rPr>
              <a:t>Unsplash</a:t>
            </a:r>
            <a:endParaRPr lang="en-GB" sz="1000" dirty="0">
              <a:solidFill>
                <a:schemeClr val="bg1"/>
              </a:solidFill>
              <a:effectLst/>
            </a:endParaRPr>
          </a:p>
        </p:txBody>
      </p:sp>
      <p:pic>
        <p:nvPicPr>
          <p:cNvPr id="4" name="Picture 3" descr="Timeline&#10;&#10;Description automatically generated">
            <a:extLst>
              <a:ext uri="{FF2B5EF4-FFF2-40B4-BE49-F238E27FC236}">
                <a16:creationId xmlns:a16="http://schemas.microsoft.com/office/drawing/2014/main" id="{1223D861-8C5A-CA40-8FDB-C95B151C0FD3}"/>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contrast="-40000"/>
                    </a14:imgEffect>
                  </a14:imgLayer>
                </a14:imgProps>
              </a:ext>
            </a:extLst>
          </a:blip>
          <a:stretch>
            <a:fillRect/>
          </a:stretch>
        </p:blipFill>
        <p:spPr>
          <a:xfrm>
            <a:off x="218661" y="1327828"/>
            <a:ext cx="8706678" cy="3346711"/>
          </a:xfrm>
          <a:prstGeom prst="rect">
            <a:avLst/>
          </a:prstGeom>
        </p:spPr>
      </p:pic>
    </p:spTree>
    <p:extLst>
      <p:ext uri="{BB962C8B-B14F-4D97-AF65-F5344CB8AC3E}">
        <p14:creationId xmlns:p14="http://schemas.microsoft.com/office/powerpoint/2010/main" val="4161747589"/>
      </p:ext>
    </p:extLst>
  </p:cSld>
  <p:clrMapOvr>
    <a:masterClrMapping/>
  </p:clrMapOvr>
  <mc:AlternateContent xmlns:mc="http://schemas.openxmlformats.org/markup-compatibility/2006" xmlns:p14="http://schemas.microsoft.com/office/powerpoint/2010/main">
    <mc:Choice Requires="p14">
      <p:transition spd="slow" p14:dur="2000" advTm="32314"/>
    </mc:Choice>
    <mc:Fallback xmlns="">
      <p:transition spd="slow" advTm="32314"/>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ADEB7-8635-3E4B-9DB5-3281C9749D22}"/>
              </a:ext>
            </a:extLst>
          </p:cNvPr>
          <p:cNvSpPr>
            <a:spLocks noGrp="1"/>
          </p:cNvSpPr>
          <p:nvPr>
            <p:ph type="title"/>
          </p:nvPr>
        </p:nvSpPr>
        <p:spPr>
          <a:xfrm>
            <a:off x="1" y="211629"/>
            <a:ext cx="9143999" cy="756002"/>
          </a:xfrm>
        </p:spPr>
        <p:txBody>
          <a:bodyPr>
            <a:noAutofit/>
          </a:bodyPr>
          <a:lstStyle/>
          <a:p>
            <a:pPr algn="ctr">
              <a:lnSpc>
                <a:spcPct val="100000"/>
              </a:lnSpc>
              <a:spcBef>
                <a:spcPts val="600"/>
              </a:spcBef>
              <a:spcAft>
                <a:spcPts val="600"/>
              </a:spcAft>
            </a:pPr>
            <a:r>
              <a:rPr lang="en-US" sz="2800" dirty="0">
                <a:solidFill>
                  <a:srgbClr val="C00000"/>
                </a:solidFill>
                <a:latin typeface="Century Gothic" panose="020B0502020202020204" pitchFamily="34" charset="0"/>
                <a:cs typeface="Calibri"/>
              </a:rPr>
              <a:t>Pitch</a:t>
            </a:r>
            <a:br>
              <a:rPr lang="en-US" sz="2800" dirty="0">
                <a:solidFill>
                  <a:srgbClr val="C00000"/>
                </a:solidFill>
                <a:latin typeface="Century Gothic" panose="020B0502020202020204" pitchFamily="34" charset="0"/>
                <a:cs typeface="Calibri"/>
              </a:rPr>
            </a:br>
            <a:r>
              <a:rPr lang="en-GB" sz="2400" dirty="0"/>
              <a:t>What we expect proposers to cover</a:t>
            </a:r>
            <a:endParaRPr lang="en-US" sz="1050" dirty="0">
              <a:solidFill>
                <a:srgbClr val="002060"/>
              </a:solidFill>
              <a:latin typeface="Century Gothic" panose="020B0502020202020204" pitchFamily="34" charset="0"/>
            </a:endParaRPr>
          </a:p>
        </p:txBody>
      </p:sp>
      <p:sp>
        <p:nvSpPr>
          <p:cNvPr id="6" name="TextBox 5">
            <a:extLst>
              <a:ext uri="{FF2B5EF4-FFF2-40B4-BE49-F238E27FC236}">
                <a16:creationId xmlns:a16="http://schemas.microsoft.com/office/drawing/2014/main" id="{78C509CD-47CE-D84E-A80B-6539FAF74106}"/>
              </a:ext>
            </a:extLst>
          </p:cNvPr>
          <p:cNvSpPr txBox="1"/>
          <p:nvPr/>
        </p:nvSpPr>
        <p:spPr>
          <a:xfrm>
            <a:off x="2218336" y="2112364"/>
            <a:ext cx="184731" cy="296876"/>
          </a:xfrm>
          <a:prstGeom prst="rect">
            <a:avLst/>
          </a:prstGeom>
          <a:noFill/>
        </p:spPr>
        <p:txBody>
          <a:bodyPr wrap="none" rtlCol="0">
            <a:spAutoFit/>
          </a:bodyPr>
          <a:lstStyle/>
          <a:p>
            <a:endParaRPr lang="en-GR" sz="1329" dirty="0"/>
          </a:p>
        </p:txBody>
      </p:sp>
      <p:sp>
        <p:nvSpPr>
          <p:cNvPr id="8" name="Rectangle 7">
            <a:extLst>
              <a:ext uri="{FF2B5EF4-FFF2-40B4-BE49-F238E27FC236}">
                <a16:creationId xmlns:a16="http://schemas.microsoft.com/office/drawing/2014/main" id="{9F8F59B5-4428-9648-BA75-6CB3C7453B51}"/>
              </a:ext>
            </a:extLst>
          </p:cNvPr>
          <p:cNvSpPr/>
          <p:nvPr/>
        </p:nvSpPr>
        <p:spPr>
          <a:xfrm>
            <a:off x="5197730" y="9186499"/>
            <a:ext cx="575445" cy="1015663"/>
          </a:xfrm>
          <a:prstGeom prst="rect">
            <a:avLst/>
          </a:prstGeom>
        </p:spPr>
        <p:txBody>
          <a:bodyPr wrap="square">
            <a:spAutoFit/>
          </a:bodyPr>
          <a:lstStyle/>
          <a:p>
            <a:r>
              <a:rPr lang="en-GB" sz="1000" dirty="0">
                <a:solidFill>
                  <a:schemeClr val="bg1"/>
                </a:solidFill>
              </a:rPr>
              <a:t>Photo by </a:t>
            </a:r>
            <a:r>
              <a:rPr lang="en-GB" sz="1000" dirty="0">
                <a:solidFill>
                  <a:schemeClr val="bg1"/>
                </a:solidFill>
                <a:hlinkClick r:id="rId3">
                  <a:extLst>
                    <a:ext uri="{A12FA001-AC4F-418D-AE19-62706E023703}">
                      <ahyp:hlinkClr xmlns:ahyp="http://schemas.microsoft.com/office/drawing/2018/hyperlinkcolor" val="tx"/>
                    </a:ext>
                  </a:extLst>
                </a:hlinkClick>
              </a:rPr>
              <a:t>Christian Wiediger</a:t>
            </a:r>
            <a:r>
              <a:rPr lang="en-GB" sz="1000" dirty="0">
                <a:solidFill>
                  <a:schemeClr val="bg1"/>
                </a:solidFill>
              </a:rPr>
              <a:t> on </a:t>
            </a:r>
            <a:r>
              <a:rPr lang="en-GB" sz="1000" dirty="0">
                <a:solidFill>
                  <a:schemeClr val="bg1"/>
                </a:solidFill>
                <a:hlinkClick r:id="rId4">
                  <a:extLst>
                    <a:ext uri="{A12FA001-AC4F-418D-AE19-62706E023703}">
                      <ahyp:hlinkClr xmlns:ahyp="http://schemas.microsoft.com/office/drawing/2018/hyperlinkcolor" val="tx"/>
                    </a:ext>
                  </a:extLst>
                </a:hlinkClick>
              </a:rPr>
              <a:t>Unsplash</a:t>
            </a:r>
            <a:endParaRPr lang="en-GB" sz="1000" dirty="0">
              <a:solidFill>
                <a:schemeClr val="bg1"/>
              </a:solidFill>
              <a:effectLst/>
            </a:endParaRPr>
          </a:p>
        </p:txBody>
      </p:sp>
      <p:sp>
        <p:nvSpPr>
          <p:cNvPr id="9" name="TextBox 8">
            <a:extLst>
              <a:ext uri="{FF2B5EF4-FFF2-40B4-BE49-F238E27FC236}">
                <a16:creationId xmlns:a16="http://schemas.microsoft.com/office/drawing/2014/main" id="{3F7D545E-8846-3045-B17B-1AB6D33F0CC8}"/>
              </a:ext>
            </a:extLst>
          </p:cNvPr>
          <p:cNvSpPr txBox="1"/>
          <p:nvPr/>
        </p:nvSpPr>
        <p:spPr>
          <a:xfrm>
            <a:off x="2314328" y="1503926"/>
            <a:ext cx="6026466" cy="1990673"/>
          </a:xfrm>
          <a:prstGeom prst="rect">
            <a:avLst/>
          </a:prstGeom>
          <a:noFill/>
        </p:spPr>
        <p:txBody>
          <a:bodyPr wrap="square" rtlCol="0">
            <a:spAutoFit/>
          </a:bodyPr>
          <a:lstStyle/>
          <a:p>
            <a:pPr marL="285750" indent="-285750">
              <a:lnSpc>
                <a:spcPct val="120000"/>
              </a:lnSpc>
              <a:spcBef>
                <a:spcPts val="113"/>
              </a:spcBef>
              <a:spcAft>
                <a:spcPts val="225"/>
              </a:spcAft>
              <a:buFont typeface="Arial" panose="020B0604020202020204" pitchFamily="34" charset="0"/>
              <a:buChar char="•"/>
            </a:pPr>
            <a:r>
              <a:rPr lang="en-US" sz="1600" dirty="0">
                <a:solidFill>
                  <a:schemeClr val="tx2"/>
                </a:solidFill>
                <a:latin typeface="Century Gothic" panose="020B0502020202020204" pitchFamily="34" charset="0"/>
                <a:ea typeface="Roboto Medium" panose="02000000000000000000" pitchFamily="2" charset="0"/>
                <a:cs typeface="Arial" panose="020B0604020202020204" pitchFamily="34" charset="0"/>
              </a:rPr>
              <a:t>Excellence - Innovation : Feasibility</a:t>
            </a:r>
          </a:p>
          <a:p>
            <a:pPr marL="285750" indent="-285750">
              <a:lnSpc>
                <a:spcPct val="120000"/>
              </a:lnSpc>
              <a:spcBef>
                <a:spcPts val="113"/>
              </a:spcBef>
              <a:spcAft>
                <a:spcPts val="225"/>
              </a:spcAft>
              <a:buFont typeface="Arial" panose="020B0604020202020204" pitchFamily="34" charset="0"/>
              <a:buChar char="•"/>
            </a:pPr>
            <a:r>
              <a:rPr lang="en-US" sz="1600" dirty="0">
                <a:solidFill>
                  <a:schemeClr val="tx2"/>
                </a:solidFill>
                <a:latin typeface="Century Gothic" panose="020B0502020202020204" pitchFamily="34" charset="0"/>
                <a:ea typeface="Roboto Medium" panose="02000000000000000000" pitchFamily="2" charset="0"/>
                <a:cs typeface="Arial" panose="020B0604020202020204" pitchFamily="34" charset="0"/>
              </a:rPr>
              <a:t>Impact : Market Potential, Growth Performance</a:t>
            </a:r>
          </a:p>
          <a:p>
            <a:pPr marL="285750" indent="-285750">
              <a:lnSpc>
                <a:spcPct val="120000"/>
              </a:lnSpc>
              <a:spcBef>
                <a:spcPts val="113"/>
              </a:spcBef>
              <a:spcAft>
                <a:spcPts val="225"/>
              </a:spcAft>
              <a:buFont typeface="Arial" panose="020B0604020202020204" pitchFamily="34" charset="0"/>
              <a:buChar char="•"/>
            </a:pPr>
            <a:r>
              <a:rPr lang="en-US" sz="1600" dirty="0">
                <a:solidFill>
                  <a:schemeClr val="tx2"/>
                </a:solidFill>
                <a:latin typeface="Century Gothic" panose="020B0502020202020204" pitchFamily="34" charset="0"/>
                <a:ea typeface="Roboto Medium" panose="02000000000000000000" pitchFamily="2" charset="0"/>
                <a:cs typeface="Arial" panose="020B0604020202020204" pitchFamily="34" charset="0"/>
              </a:rPr>
              <a:t>Implementation : Team</a:t>
            </a:r>
          </a:p>
          <a:p>
            <a:pPr>
              <a:lnSpc>
                <a:spcPct val="120000"/>
              </a:lnSpc>
              <a:spcBef>
                <a:spcPts val="113"/>
              </a:spcBef>
              <a:spcAft>
                <a:spcPts val="225"/>
              </a:spcAft>
            </a:pPr>
            <a:endParaRPr lang="en-US" sz="1600" dirty="0">
              <a:solidFill>
                <a:schemeClr val="tx2"/>
              </a:solidFill>
              <a:latin typeface="Century Gothic" panose="020B0502020202020204" pitchFamily="34" charset="0"/>
              <a:ea typeface="Roboto Medium" panose="02000000000000000000" pitchFamily="2" charset="0"/>
              <a:cs typeface="Arial" panose="020B0604020202020204" pitchFamily="34" charset="0"/>
            </a:endParaRPr>
          </a:p>
          <a:p>
            <a:pPr>
              <a:lnSpc>
                <a:spcPct val="120000"/>
              </a:lnSpc>
              <a:spcBef>
                <a:spcPts val="113"/>
              </a:spcBef>
              <a:spcAft>
                <a:spcPts val="225"/>
              </a:spcAft>
            </a:pPr>
            <a:r>
              <a:rPr lang="en-US" sz="1600" i="1" dirty="0">
                <a:solidFill>
                  <a:schemeClr val="tx2"/>
                </a:solidFill>
                <a:latin typeface="Century Gothic" panose="020B0502020202020204" pitchFamily="34" charset="0"/>
                <a:ea typeface="Roboto Medium" panose="02000000000000000000" pitchFamily="2" charset="0"/>
                <a:cs typeface="Arial" panose="020B0604020202020204" pitchFamily="34" charset="0"/>
              </a:rPr>
              <a:t>No preset questions for evaluators but clarifications of proposal based on specific aspects of the award criteria</a:t>
            </a:r>
            <a:endParaRPr lang="en-US" sz="1600" i="1" dirty="0">
              <a:solidFill>
                <a:schemeClr val="accent1">
                  <a:lumMod val="60000"/>
                  <a:lumOff val="40000"/>
                </a:schemeClr>
              </a:solidFill>
              <a:latin typeface="Century Gothic" panose="020B0502020202020204" pitchFamily="34" charset="0"/>
              <a:ea typeface="Roboto Medium" panose="02000000000000000000" pitchFamily="2" charset="0"/>
              <a:cs typeface="Arial" panose="020B0604020202020204" pitchFamily="34" charset="0"/>
            </a:endParaRPr>
          </a:p>
        </p:txBody>
      </p:sp>
      <p:pic>
        <p:nvPicPr>
          <p:cNvPr id="11" name="Picture 10" descr="Icon&#10;&#10;Description automatically generated">
            <a:extLst>
              <a:ext uri="{FF2B5EF4-FFF2-40B4-BE49-F238E27FC236}">
                <a16:creationId xmlns:a16="http://schemas.microsoft.com/office/drawing/2014/main" id="{909B5FCB-06E3-6A4F-92C4-FA4AB2342789}"/>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803206" y="1503927"/>
            <a:ext cx="1353574" cy="1353574"/>
          </a:xfrm>
          <a:prstGeom prst="rect">
            <a:avLst/>
          </a:prstGeom>
        </p:spPr>
      </p:pic>
    </p:spTree>
    <p:extLst>
      <p:ext uri="{BB962C8B-B14F-4D97-AF65-F5344CB8AC3E}">
        <p14:creationId xmlns:p14="http://schemas.microsoft.com/office/powerpoint/2010/main" val="3434039764"/>
      </p:ext>
    </p:extLst>
  </p:cSld>
  <p:clrMapOvr>
    <a:masterClrMapping/>
  </p:clrMapOvr>
  <mc:AlternateContent xmlns:mc="http://schemas.openxmlformats.org/markup-compatibility/2006" xmlns:p14="http://schemas.microsoft.com/office/powerpoint/2010/main">
    <mc:Choice Requires="p14">
      <p:transition spd="slow" p14:dur="2000" advTm="32314"/>
    </mc:Choice>
    <mc:Fallback xmlns="">
      <p:transition spd="slow" advTm="32314"/>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ADEB7-8635-3E4B-9DB5-3281C9749D22}"/>
              </a:ext>
            </a:extLst>
          </p:cNvPr>
          <p:cNvSpPr>
            <a:spLocks noGrp="1"/>
          </p:cNvSpPr>
          <p:nvPr>
            <p:ph type="title"/>
          </p:nvPr>
        </p:nvSpPr>
        <p:spPr>
          <a:xfrm>
            <a:off x="1" y="211629"/>
            <a:ext cx="9143999" cy="756002"/>
          </a:xfrm>
        </p:spPr>
        <p:txBody>
          <a:bodyPr>
            <a:noAutofit/>
          </a:bodyPr>
          <a:lstStyle/>
          <a:p>
            <a:pPr algn="ctr">
              <a:lnSpc>
                <a:spcPct val="100000"/>
              </a:lnSpc>
              <a:spcBef>
                <a:spcPts val="600"/>
              </a:spcBef>
              <a:spcAft>
                <a:spcPts val="600"/>
              </a:spcAft>
            </a:pPr>
            <a:r>
              <a:rPr lang="en-US" sz="2800" dirty="0">
                <a:solidFill>
                  <a:srgbClr val="C00000"/>
                </a:solidFill>
                <a:latin typeface="Century Gothic" panose="020B0502020202020204" pitchFamily="34" charset="0"/>
                <a:cs typeface="Calibri"/>
              </a:rPr>
              <a:t>Who are the experts?</a:t>
            </a:r>
            <a:br>
              <a:rPr lang="en-US" sz="2800" dirty="0">
                <a:solidFill>
                  <a:srgbClr val="C00000"/>
                </a:solidFill>
                <a:latin typeface="Century Gothic" panose="020B0502020202020204" pitchFamily="34" charset="0"/>
                <a:cs typeface="Calibri"/>
              </a:rPr>
            </a:br>
            <a:r>
              <a:rPr lang="en-US" sz="1800" dirty="0">
                <a:solidFill>
                  <a:srgbClr val="002060"/>
                </a:solidFill>
                <a:latin typeface="Century Gothic" panose="020B0502020202020204" pitchFamily="34" charset="0"/>
                <a:cs typeface="Calibri"/>
              </a:rPr>
              <a:t>Who is assessing your proposal?</a:t>
            </a:r>
            <a:endParaRPr lang="en-US" sz="1050" dirty="0">
              <a:solidFill>
                <a:srgbClr val="002060"/>
              </a:solidFill>
              <a:latin typeface="Century Gothic" panose="020B0502020202020204" pitchFamily="34" charset="0"/>
            </a:endParaRPr>
          </a:p>
        </p:txBody>
      </p:sp>
      <p:sp>
        <p:nvSpPr>
          <p:cNvPr id="6" name="TextBox 5">
            <a:extLst>
              <a:ext uri="{FF2B5EF4-FFF2-40B4-BE49-F238E27FC236}">
                <a16:creationId xmlns:a16="http://schemas.microsoft.com/office/drawing/2014/main" id="{78C509CD-47CE-D84E-A80B-6539FAF74106}"/>
              </a:ext>
            </a:extLst>
          </p:cNvPr>
          <p:cNvSpPr txBox="1"/>
          <p:nvPr/>
        </p:nvSpPr>
        <p:spPr>
          <a:xfrm>
            <a:off x="2218336" y="2112364"/>
            <a:ext cx="184731" cy="296876"/>
          </a:xfrm>
          <a:prstGeom prst="rect">
            <a:avLst/>
          </a:prstGeom>
          <a:noFill/>
        </p:spPr>
        <p:txBody>
          <a:bodyPr wrap="none" rtlCol="0">
            <a:spAutoFit/>
          </a:bodyPr>
          <a:lstStyle/>
          <a:p>
            <a:endParaRPr lang="en-GR" sz="1329" dirty="0"/>
          </a:p>
        </p:txBody>
      </p:sp>
      <p:sp>
        <p:nvSpPr>
          <p:cNvPr id="8" name="Rectangle 7">
            <a:extLst>
              <a:ext uri="{FF2B5EF4-FFF2-40B4-BE49-F238E27FC236}">
                <a16:creationId xmlns:a16="http://schemas.microsoft.com/office/drawing/2014/main" id="{9F8F59B5-4428-9648-BA75-6CB3C7453B51}"/>
              </a:ext>
            </a:extLst>
          </p:cNvPr>
          <p:cNvSpPr/>
          <p:nvPr/>
        </p:nvSpPr>
        <p:spPr>
          <a:xfrm>
            <a:off x="5197730" y="9186499"/>
            <a:ext cx="575445" cy="1015663"/>
          </a:xfrm>
          <a:prstGeom prst="rect">
            <a:avLst/>
          </a:prstGeom>
        </p:spPr>
        <p:txBody>
          <a:bodyPr wrap="square">
            <a:spAutoFit/>
          </a:bodyPr>
          <a:lstStyle/>
          <a:p>
            <a:r>
              <a:rPr lang="en-GB" sz="1000" dirty="0">
                <a:solidFill>
                  <a:schemeClr val="bg1"/>
                </a:solidFill>
              </a:rPr>
              <a:t>Photo by </a:t>
            </a:r>
            <a:r>
              <a:rPr lang="en-GB" sz="1000" dirty="0">
                <a:solidFill>
                  <a:schemeClr val="bg1"/>
                </a:solidFill>
                <a:hlinkClick r:id="rId3">
                  <a:extLst>
                    <a:ext uri="{A12FA001-AC4F-418D-AE19-62706E023703}">
                      <ahyp:hlinkClr xmlns:ahyp="http://schemas.microsoft.com/office/drawing/2018/hyperlinkcolor" val="tx"/>
                    </a:ext>
                  </a:extLst>
                </a:hlinkClick>
              </a:rPr>
              <a:t>Christian Wiediger</a:t>
            </a:r>
            <a:r>
              <a:rPr lang="en-GB" sz="1000" dirty="0">
                <a:solidFill>
                  <a:schemeClr val="bg1"/>
                </a:solidFill>
              </a:rPr>
              <a:t> on </a:t>
            </a:r>
            <a:r>
              <a:rPr lang="en-GB" sz="1000" dirty="0">
                <a:solidFill>
                  <a:schemeClr val="bg1"/>
                </a:solidFill>
                <a:hlinkClick r:id="rId4">
                  <a:extLst>
                    <a:ext uri="{A12FA001-AC4F-418D-AE19-62706E023703}">
                      <ahyp:hlinkClr xmlns:ahyp="http://schemas.microsoft.com/office/drawing/2018/hyperlinkcolor" val="tx"/>
                    </a:ext>
                  </a:extLst>
                </a:hlinkClick>
              </a:rPr>
              <a:t>Unsplash</a:t>
            </a:r>
            <a:endParaRPr lang="en-GB" sz="1000" dirty="0">
              <a:solidFill>
                <a:schemeClr val="bg1"/>
              </a:solidFill>
              <a:effectLst/>
            </a:endParaRPr>
          </a:p>
        </p:txBody>
      </p:sp>
      <p:sp>
        <p:nvSpPr>
          <p:cNvPr id="9" name="TextBox 8">
            <a:extLst>
              <a:ext uri="{FF2B5EF4-FFF2-40B4-BE49-F238E27FC236}">
                <a16:creationId xmlns:a16="http://schemas.microsoft.com/office/drawing/2014/main" id="{3F7D545E-8846-3045-B17B-1AB6D33F0CC8}"/>
              </a:ext>
            </a:extLst>
          </p:cNvPr>
          <p:cNvSpPr txBox="1"/>
          <p:nvPr/>
        </p:nvSpPr>
        <p:spPr>
          <a:xfrm>
            <a:off x="2472219" y="1318189"/>
            <a:ext cx="6026466" cy="2349810"/>
          </a:xfrm>
          <a:prstGeom prst="rect">
            <a:avLst/>
          </a:prstGeom>
          <a:noFill/>
        </p:spPr>
        <p:txBody>
          <a:bodyPr wrap="square" rtlCol="0">
            <a:spAutoFit/>
          </a:bodyPr>
          <a:lstStyle/>
          <a:p>
            <a:pPr marL="285750" indent="-285750">
              <a:lnSpc>
                <a:spcPct val="120000"/>
              </a:lnSpc>
              <a:spcBef>
                <a:spcPts val="113"/>
              </a:spcBef>
              <a:spcAft>
                <a:spcPts val="225"/>
              </a:spcAft>
              <a:buFont typeface="Arial" panose="020B0604020202020204" pitchFamily="34" charset="0"/>
              <a:buChar char="•"/>
            </a:pPr>
            <a:r>
              <a:rPr lang="en-US" sz="2000" b="1" dirty="0">
                <a:solidFill>
                  <a:schemeClr val="tx2"/>
                </a:solidFill>
                <a:latin typeface="Century Gothic" panose="020B0502020202020204" pitchFamily="34" charset="0"/>
                <a:ea typeface="Roboto Medium" panose="02000000000000000000" pitchFamily="2" charset="0"/>
                <a:cs typeface="Arial" panose="020B0604020202020204" pitchFamily="34" charset="0"/>
              </a:rPr>
              <a:t>Proposers</a:t>
            </a:r>
            <a:r>
              <a:rPr lang="en-US" sz="2000" dirty="0">
                <a:solidFill>
                  <a:schemeClr val="tx2"/>
                </a:solidFill>
                <a:latin typeface="Century Gothic" panose="020B0502020202020204" pitchFamily="34" charset="0"/>
                <a:ea typeface="Roboto Medium" panose="02000000000000000000" pitchFamily="2" charset="0"/>
                <a:cs typeface="Arial" panose="020B0604020202020204" pitchFamily="34" charset="0"/>
              </a:rPr>
              <a:t>: 3 Keywords during submission + AI</a:t>
            </a:r>
          </a:p>
          <a:p>
            <a:pPr marL="285750" indent="-285750">
              <a:lnSpc>
                <a:spcPct val="120000"/>
              </a:lnSpc>
              <a:spcBef>
                <a:spcPts val="113"/>
              </a:spcBef>
              <a:spcAft>
                <a:spcPts val="225"/>
              </a:spcAft>
              <a:buFont typeface="Arial" panose="020B0604020202020204" pitchFamily="34" charset="0"/>
              <a:buChar char="•"/>
            </a:pPr>
            <a:r>
              <a:rPr lang="en-US" sz="2000" dirty="0">
                <a:solidFill>
                  <a:schemeClr val="tx2"/>
                </a:solidFill>
                <a:latin typeface="Century Gothic" panose="020B0502020202020204" pitchFamily="34" charset="0"/>
                <a:ea typeface="Roboto Medium" panose="02000000000000000000" pitchFamily="2" charset="0"/>
                <a:cs typeface="Arial" panose="020B0604020202020204" pitchFamily="34" charset="0"/>
              </a:rPr>
              <a:t>Allocation of proposals to evaluators by EIC AI-based IT platform maximizing affinity between proposal content and expert-evaluators profiles.</a:t>
            </a:r>
          </a:p>
          <a:p>
            <a:pPr marL="285750" indent="-285750">
              <a:lnSpc>
                <a:spcPct val="120000"/>
              </a:lnSpc>
              <a:spcBef>
                <a:spcPts val="113"/>
              </a:spcBef>
              <a:spcAft>
                <a:spcPts val="225"/>
              </a:spcAft>
              <a:buFont typeface="Arial" panose="020B0604020202020204" pitchFamily="34" charset="0"/>
              <a:buChar char="•"/>
            </a:pPr>
            <a:r>
              <a:rPr lang="en-US" sz="2000" b="1" dirty="0">
                <a:solidFill>
                  <a:schemeClr val="tx2"/>
                </a:solidFill>
                <a:latin typeface="Century Gothic" panose="020B0502020202020204" pitchFamily="34" charset="0"/>
                <a:ea typeface="Roboto Medium" panose="02000000000000000000" pitchFamily="2" charset="0"/>
                <a:cs typeface="Arial" panose="020B0604020202020204" pitchFamily="34" charset="0"/>
              </a:rPr>
              <a:t>Experts</a:t>
            </a:r>
            <a:r>
              <a:rPr lang="en-US" sz="2000" dirty="0">
                <a:solidFill>
                  <a:schemeClr val="tx2"/>
                </a:solidFill>
                <a:latin typeface="Century Gothic" panose="020B0502020202020204" pitchFamily="34" charset="0"/>
                <a:ea typeface="Roboto Medium" panose="02000000000000000000" pitchFamily="2" charset="0"/>
                <a:cs typeface="Arial" panose="020B0604020202020204" pitchFamily="34" charset="0"/>
              </a:rPr>
              <a:t>: 3 Keywords, 3 sub-keywords</a:t>
            </a:r>
          </a:p>
        </p:txBody>
      </p:sp>
      <p:pic>
        <p:nvPicPr>
          <p:cNvPr id="4" name="Picture 3" descr="Icon&#10;&#10;Description automatically generated">
            <a:extLst>
              <a:ext uri="{FF2B5EF4-FFF2-40B4-BE49-F238E27FC236}">
                <a16:creationId xmlns:a16="http://schemas.microsoft.com/office/drawing/2014/main" id="{9E1F6C9D-2098-8642-AEC3-11F3B7E4F209}"/>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771525" y="1474188"/>
            <a:ext cx="1412235" cy="1412235"/>
          </a:xfrm>
          <a:prstGeom prst="rect">
            <a:avLst/>
          </a:prstGeom>
        </p:spPr>
      </p:pic>
      <p:sp>
        <p:nvSpPr>
          <p:cNvPr id="3" name="Rectangle 2">
            <a:extLst>
              <a:ext uri="{FF2B5EF4-FFF2-40B4-BE49-F238E27FC236}">
                <a16:creationId xmlns:a16="http://schemas.microsoft.com/office/drawing/2014/main" id="{0E6688D2-0772-3648-9EEA-D483928DCC12}"/>
              </a:ext>
            </a:extLst>
          </p:cNvPr>
          <p:cNvSpPr/>
          <p:nvPr/>
        </p:nvSpPr>
        <p:spPr>
          <a:xfrm>
            <a:off x="0" y="3889402"/>
            <a:ext cx="9143999" cy="923330"/>
          </a:xfrm>
          <a:prstGeom prst="rect">
            <a:avLst/>
          </a:prstGeom>
          <a:solidFill>
            <a:schemeClr val="accent5">
              <a:lumMod val="50000"/>
            </a:schemeClr>
          </a:solidFill>
        </p:spPr>
        <p:txBody>
          <a:bodyPr wrap="square">
            <a:spAutoFit/>
          </a:bodyPr>
          <a:lstStyle/>
          <a:p>
            <a:pPr marL="357188"/>
            <a:r>
              <a:rPr lang="en-GB" dirty="0">
                <a:solidFill>
                  <a:schemeClr val="bg1"/>
                </a:solidFill>
                <a:latin typeface="+mj-lt"/>
              </a:rPr>
              <a:t>Identify keywords corresponding to innovation, service or product proposed as well as to the specific market or niche market targeted and to select the maximum number of main keywords and sub-keywords, you can.</a:t>
            </a:r>
            <a:endParaRPr lang="en-GB" dirty="0">
              <a:solidFill>
                <a:schemeClr val="bg1"/>
              </a:solidFill>
              <a:effectLst/>
              <a:latin typeface="+mj-lt"/>
            </a:endParaRPr>
          </a:p>
        </p:txBody>
      </p:sp>
    </p:spTree>
    <p:extLst>
      <p:ext uri="{BB962C8B-B14F-4D97-AF65-F5344CB8AC3E}">
        <p14:creationId xmlns:p14="http://schemas.microsoft.com/office/powerpoint/2010/main" val="2810443868"/>
      </p:ext>
    </p:extLst>
  </p:cSld>
  <p:clrMapOvr>
    <a:masterClrMapping/>
  </p:clrMapOvr>
  <mc:AlternateContent xmlns:mc="http://schemas.openxmlformats.org/markup-compatibility/2006" xmlns:p14="http://schemas.microsoft.com/office/powerpoint/2010/main">
    <mc:Choice Requires="p14">
      <p:transition spd="slow" p14:dur="2000" advTm="32314"/>
    </mc:Choice>
    <mc:Fallback xmlns="">
      <p:transition spd="slow" advTm="32314"/>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4230</TotalTime>
  <Words>1420</Words>
  <Application>Microsoft Macintosh PowerPoint</Application>
  <PresentationFormat>On-screen Show (16:10)</PresentationFormat>
  <Paragraphs>188</Paragraphs>
  <Slides>18</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-apple-system</vt:lpstr>
      <vt:lpstr>Arial</vt:lpstr>
      <vt:lpstr>Calibri</vt:lpstr>
      <vt:lpstr>Calibri Light</vt:lpstr>
      <vt:lpstr>Century Gothic</vt:lpstr>
      <vt:lpstr>Poppins SemiBold</vt:lpstr>
      <vt:lpstr>Office Theme</vt:lpstr>
      <vt:lpstr>EIC Accelerator</vt:lpstr>
      <vt:lpstr>Meet the instructor</vt:lpstr>
      <vt:lpstr>EIC Proposal Evaluation Jury Panel Interview</vt:lpstr>
      <vt:lpstr>EIC Proposal Evaluation Jury Panel Interview</vt:lpstr>
      <vt:lpstr>How many times? What happens with Resubmissions?</vt:lpstr>
      <vt:lpstr>Jury Panel Interview What is expected?</vt:lpstr>
      <vt:lpstr>Jury Panel Members Who does what?</vt:lpstr>
      <vt:lpstr>Pitch What we expect proposers to cover</vt:lpstr>
      <vt:lpstr>Who are the experts? Who is assessing your proposal?</vt:lpstr>
      <vt:lpstr>How it works Behind the curtains</vt:lpstr>
      <vt:lpstr>Jury Panel evaluation What Jurors study</vt:lpstr>
      <vt:lpstr>Jury Panel Interview Where we focus the most</vt:lpstr>
      <vt:lpstr>Jury Panel Interview II What questions do we ask?</vt:lpstr>
      <vt:lpstr>Jury Panel Interview III What answers we appreciate?</vt:lpstr>
      <vt:lpstr>Jury Panel Interview IV  Be prepared</vt:lpstr>
      <vt:lpstr>Q&amp;A Time to ask your questions!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Rules for Participation</dc:title>
  <dc:creator>Odysseas Spyroglou</dc:creator>
  <cp:lastModifiedBy>Odysseas Spyroglou</cp:lastModifiedBy>
  <cp:revision>241</cp:revision>
  <dcterms:created xsi:type="dcterms:W3CDTF">2020-08-26T07:31:48Z</dcterms:created>
  <dcterms:modified xsi:type="dcterms:W3CDTF">2021-09-05T14:47:55Z</dcterms:modified>
</cp:coreProperties>
</file>