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</p:sldMasterIdLst>
  <p:notesMasterIdLst>
    <p:notesMasterId r:id="rId12"/>
  </p:notesMasterIdLst>
  <p:sldIdLst>
    <p:sldId id="256" r:id="rId2"/>
    <p:sldId id="573" r:id="rId3"/>
    <p:sldId id="574" r:id="rId4"/>
    <p:sldId id="575" r:id="rId5"/>
    <p:sldId id="576" r:id="rId6"/>
    <p:sldId id="577" r:id="rId7"/>
    <p:sldId id="571" r:id="rId8"/>
    <p:sldId id="556" r:id="rId9"/>
    <p:sldId id="551" r:id="rId10"/>
    <p:sldId id="552" r:id="rId1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DF518E"/>
    <a:srgbClr val="F7C100"/>
    <a:srgbClr val="35A833"/>
    <a:srgbClr val="BA88B4"/>
    <a:srgbClr val="62C9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41"/>
    <p:restoredTop sz="77817"/>
  </p:normalViewPr>
  <p:slideViewPr>
    <p:cSldViewPr snapToGrid="0" snapToObjects="1">
      <p:cViewPr varScale="1">
        <p:scale>
          <a:sx n="59" d="100"/>
          <a:sy n="59" d="100"/>
        </p:scale>
        <p:origin x="-1580" y="-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28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65298-21C5-5347-8669-8121A81A6B1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CBDE2-13E3-3541-B9EC-E979C19A0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19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043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1pPr>
    <a:lvl2pPr marL="405216" algn="l" defTabSz="81043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2pPr>
    <a:lvl3pPr marL="810433" algn="l" defTabSz="81043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3pPr>
    <a:lvl4pPr marL="1215649" algn="l" defTabSz="81043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4pPr>
    <a:lvl5pPr marL="1620865" algn="l" defTabSz="81043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5pPr>
    <a:lvl6pPr marL="2026082" algn="l" defTabSz="81043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CBDE2-13E3-3541-B9EC-E979C19A01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676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00C-F899-1C4D-98F9-9CC575B40F59}" type="datetimeFigureOut">
              <a:rPr lang="x-none" smtClean="0"/>
              <a:pPr/>
              <a:t>15/09/2021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1E36-5C23-B441-A768-3E03CE601C28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673BEE96-DB44-0042-83B4-93E7661988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8262" y="5097775"/>
            <a:ext cx="1688123" cy="476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E04C702-C37D-8340-8C7D-435FC6F890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73309" y="5113650"/>
            <a:ext cx="351692" cy="465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90DF30D-FC08-5F44-9E46-3F1A27B787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51320" y="5092484"/>
            <a:ext cx="492369" cy="48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874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EAEE-05C3-9B46-BF3C-86B0692A5377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078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EAEE-05C3-9B46-BF3C-86B0692A5377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026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00C-F899-1C4D-98F9-9CC575B40F59}" type="datetimeFigureOut">
              <a:rPr lang="x-none" smtClean="0"/>
              <a:pPr/>
              <a:t>15/09/2021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21DB89F-7CA2-D24E-BD63-75BA4F1E32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8262" y="5097775"/>
            <a:ext cx="1688123" cy="476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A1382B-A6C6-ED4E-91FC-DDAC7C97A2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96154" y="5130948"/>
            <a:ext cx="351692" cy="465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7EB5E05-AE10-5A45-97EE-BC9D13E9A8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51320" y="5092484"/>
            <a:ext cx="492369" cy="486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DE14F4E-6D2E-4F45-ACAA-1BCA4A71A08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98955" y="37388"/>
            <a:ext cx="1098731" cy="64356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xmlns="" id="{676D3C04-4BF6-4C49-AFF9-F638C7B807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313" y="61167"/>
            <a:ext cx="1550718" cy="4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984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EAEE-05C3-9B46-BF3C-86B0692A5377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DDCFA1D-C2CC-2646-94D0-BA55FE5B34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98955" y="37388"/>
            <a:ext cx="1098731" cy="64356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27A6466-0CB9-8242-8AB3-CA263925FB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313" y="61167"/>
            <a:ext cx="1550718" cy="4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676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EAEE-05C3-9B46-BF3C-86B0692A5377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AA0796D-B6E7-8748-AAF0-2D69B872F9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98955" y="37388"/>
            <a:ext cx="1098731" cy="64356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CA991B44-86B5-8E41-950B-83C42B3BED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313" y="61167"/>
            <a:ext cx="1550718" cy="4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022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EAEE-05C3-9B46-BF3C-86B0692A5377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2F608D4-E2AC-C744-B643-D59A0F5B71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98955" y="37388"/>
            <a:ext cx="1098731" cy="64356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FF1CC66-FA1E-EC40-8563-E8C18C53A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313" y="61167"/>
            <a:ext cx="1550718" cy="4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332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EAEE-05C3-9B46-BF3C-86B0692A5377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709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EAEE-05C3-9B46-BF3C-86B0692A5377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871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EAEE-05C3-9B46-BF3C-86B0692A5377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547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EAEE-05C3-9B46-BF3C-86B0692A5377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A650-31EF-594A-A111-6B77A6C731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140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EEAEE-05C3-9B46-BF3C-86B0692A5377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A650-31EF-594A-A111-6B77A6C731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728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keyinh2020.e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turkeyinh2020.e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flag&#10;&#10;Description automatically generated with medium confidence">
            <a:extLst>
              <a:ext uri="{FF2B5EF4-FFF2-40B4-BE49-F238E27FC236}">
                <a16:creationId xmlns:a16="http://schemas.microsoft.com/office/drawing/2014/main" xmlns="" id="{1A1E3C76-36BA-AB48-8814-EF21C58DDA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12" y="27746"/>
            <a:ext cx="9139588" cy="498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376" y="1881220"/>
            <a:ext cx="7365999" cy="1475208"/>
          </a:xfrm>
        </p:spPr>
        <p:txBody>
          <a:bodyPr>
            <a:no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+mn-lt"/>
              </a:rPr>
              <a:t>Horizon </a:t>
            </a:r>
            <a:r>
              <a:rPr lang="en-GB" sz="4400" dirty="0" smtClean="0">
                <a:solidFill>
                  <a:schemeClr val="bg1"/>
                </a:solidFill>
                <a:latin typeface="+mn-lt"/>
              </a:rPr>
              <a:t>Europe &amp; </a:t>
            </a:r>
            <a:r>
              <a:rPr lang="en-GB" sz="4400" i="1" u="sng" dirty="0" smtClean="0">
                <a:solidFill>
                  <a:schemeClr val="bg1"/>
                </a:solidFill>
                <a:latin typeface="+mn-lt"/>
              </a:rPr>
              <a:t>EIC Accelerator</a:t>
            </a:r>
            <a:endParaRPr lang="en-US" sz="4400" i="1" u="sng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9C58550-2245-CD42-AF12-3676F13B8F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62376" y="-74710"/>
            <a:ext cx="1778000" cy="1153583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8DA60C6-033E-254B-A306-23182B94C4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67667" y="966924"/>
            <a:ext cx="1767417" cy="613833"/>
          </a:xfrm>
          <a:prstGeom prst="rect">
            <a:avLst/>
          </a:prstGeom>
        </p:spPr>
      </p:pic>
      <p:sp>
        <p:nvSpPr>
          <p:cNvPr id="19" name="Subtitle 3">
            <a:extLst>
              <a:ext uri="{FF2B5EF4-FFF2-40B4-BE49-F238E27FC236}">
                <a16:creationId xmlns:a16="http://schemas.microsoft.com/office/drawing/2014/main" xmlns="" id="{CAA9C3F4-A0B2-AE49-8656-6DE108FDD579}"/>
              </a:ext>
            </a:extLst>
          </p:cNvPr>
          <p:cNvSpPr txBox="1">
            <a:spLocks/>
          </p:cNvSpPr>
          <p:nvPr/>
        </p:nvSpPr>
        <p:spPr>
          <a:xfrm>
            <a:off x="1714500" y="3814009"/>
            <a:ext cx="5715000" cy="1089501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GB" sz="18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GB" sz="1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Project </a:t>
            </a:r>
            <a:r>
              <a:rPr lang="en-GB" sz="1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Writing Camp for SMEs (PWC6</a:t>
            </a:r>
            <a:r>
              <a:rPr lang="en-GB" sz="1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)</a:t>
            </a:r>
            <a:endParaRPr lang="en-GB" sz="16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GB" sz="1600" i="1" dirty="0" smtClean="0">
                <a:solidFill>
                  <a:schemeClr val="accent5">
                    <a:lumMod val="50000"/>
                  </a:schemeClr>
                </a:solidFill>
              </a:rPr>
              <a:t>Adamantios Koumpis</a:t>
            </a:r>
            <a:endParaRPr lang="en-GB" sz="1000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GB" sz="10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Ankara, </a:t>
            </a:r>
            <a:r>
              <a:rPr lang="en-GB" sz="10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1</a:t>
            </a:r>
            <a:r>
              <a:rPr lang="en-GB" sz="10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6 September 2021</a:t>
            </a:r>
            <a:endParaRPr lang="en-GB" sz="10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7BE264-E119-3142-B007-E2130EBAB9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24251" y="1604078"/>
            <a:ext cx="2571750" cy="25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EEFA283-40A5-294C-B6B6-F5743D525C44}"/>
              </a:ext>
            </a:extLst>
          </p:cNvPr>
          <p:cNvSpPr/>
          <p:nvPr/>
        </p:nvSpPr>
        <p:spPr>
          <a:xfrm>
            <a:off x="7381661" y="4702345"/>
            <a:ext cx="1705428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750" dirty="0">
                <a:solidFill>
                  <a:schemeClr val="bg1"/>
                </a:solidFill>
              </a:rPr>
              <a:t>Photo by Christian Lue on </a:t>
            </a:r>
            <a:r>
              <a:rPr lang="en-GB" sz="750" dirty="0" err="1">
                <a:solidFill>
                  <a:schemeClr val="bg1"/>
                </a:solidFill>
              </a:rPr>
              <a:t>Unsplash</a:t>
            </a:r>
            <a:endParaRPr lang="en-GB" sz="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55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933"/>
    </mc:Choice>
    <mc:Fallback>
      <p:transition spd="slow" advTm="2493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2.png">
            <a:extLst>
              <a:ext uri="{FF2B5EF4-FFF2-40B4-BE49-F238E27FC236}">
                <a16:creationId xmlns:a16="http://schemas.microsoft.com/office/drawing/2014/main" xmlns="" id="{B61AF78E-DBD9-CE45-A7BE-D9CA5300D1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348953"/>
            <a:ext cx="9144000" cy="637379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333">
            <a:extLst>
              <a:ext uri="{FF2B5EF4-FFF2-40B4-BE49-F238E27FC236}">
                <a16:creationId xmlns:a16="http://schemas.microsoft.com/office/drawing/2014/main" xmlns="" id="{D044DC55-34CB-5149-A16B-B0BA1FC164CC}"/>
              </a:ext>
            </a:extLst>
          </p:cNvPr>
          <p:cNvSpPr/>
          <p:nvPr/>
        </p:nvSpPr>
        <p:spPr>
          <a:xfrm>
            <a:off x="15875" y="1259998"/>
            <a:ext cx="9144000" cy="301777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99" rIns="38099">
            <a:normAutofit/>
          </a:bodyPr>
          <a:lstStyle/>
          <a:p>
            <a:pPr algn="ctr">
              <a:lnSpc>
                <a:spcPct val="90000"/>
              </a:lnSpc>
              <a:spcBef>
                <a:spcPts val="833"/>
              </a:spcBef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Contact:</a:t>
            </a:r>
            <a:endParaRPr sz="2000" dirty="0">
              <a:solidFill>
                <a:srgbClr val="888888"/>
              </a:solidFill>
            </a:endParaRPr>
          </a:p>
          <a:p>
            <a:pPr algn="ctr">
              <a:spcBef>
                <a:spcPts val="250"/>
              </a:spcBef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167" dirty="0">
              <a:solidFill>
                <a:schemeClr val="bg1"/>
              </a:solidFill>
              <a:latin typeface="+mj-lt"/>
            </a:endParaRPr>
          </a:p>
          <a:p>
            <a:pPr algn="ctr">
              <a:spcBef>
                <a:spcPts val="250"/>
              </a:spcBef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>
                <a:solidFill>
                  <a:schemeClr val="bg1"/>
                </a:solidFill>
                <a:latin typeface="+mj-lt"/>
              </a:rPr>
              <a:t>Office Address</a:t>
            </a:r>
            <a:endParaRPr sz="2667" dirty="0">
              <a:solidFill>
                <a:schemeClr val="bg1"/>
              </a:solidFill>
              <a:latin typeface="+mj-lt"/>
            </a:endParaRPr>
          </a:p>
          <a:p>
            <a:pPr algn="ctr">
              <a:spcBef>
                <a:spcPts val="250"/>
              </a:spcBef>
              <a:defRPr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>
                <a:solidFill>
                  <a:schemeClr val="bg1"/>
                </a:solidFill>
                <a:latin typeface="+mj-lt"/>
              </a:rPr>
              <a:t>Turkey in Horizon 2020 Project</a:t>
            </a:r>
            <a:endParaRPr sz="2667" dirty="0">
              <a:solidFill>
                <a:schemeClr val="bg1"/>
              </a:solidFill>
              <a:latin typeface="+mj-lt"/>
            </a:endParaRPr>
          </a:p>
          <a:p>
            <a:pPr algn="ctr">
              <a:spcBef>
                <a:spcPts val="250"/>
              </a:spcBef>
              <a:defRPr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Sokak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8/12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Akasya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Apt. 06680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Çankaya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/Ankara</a:t>
            </a:r>
          </a:p>
          <a:p>
            <a:pPr algn="ctr">
              <a:spcBef>
                <a:spcPts val="250"/>
              </a:spcBef>
              <a:defRPr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>
                <a:solidFill>
                  <a:schemeClr val="bg1"/>
                </a:solidFill>
                <a:latin typeface="+mj-lt"/>
              </a:rPr>
              <a:t>06520 Çankaya/Ankara,Turkey</a:t>
            </a:r>
          </a:p>
          <a:p>
            <a:pPr algn="ctr">
              <a:spcBef>
                <a:spcPts val="250"/>
              </a:spcBef>
              <a:defRPr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>
                <a:solidFill>
                  <a:schemeClr val="bg1"/>
                </a:solidFill>
                <a:latin typeface="+mj-lt"/>
              </a:rPr>
              <a:t>Tel: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+90 312 467 61 40</a:t>
            </a:r>
            <a:endParaRPr sz="2667" dirty="0">
              <a:solidFill>
                <a:schemeClr val="bg1"/>
              </a:solidFill>
              <a:latin typeface="+mj-lt"/>
            </a:endParaRPr>
          </a:p>
          <a:p>
            <a:pPr algn="ctr">
              <a:spcBef>
                <a:spcPts val="250"/>
              </a:spcBef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667" u="sng" dirty="0">
                <a:solidFill>
                  <a:schemeClr val="bg1"/>
                </a:solidFill>
                <a:uFill>
                  <a:solidFill>
                    <a:srgbClr val="F49100"/>
                  </a:solidFill>
                </a:u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http://www.turkeyinh2020.eu/</a:t>
            </a:r>
            <a:endParaRPr lang="en-US" sz="1667" u="sng" dirty="0">
              <a:solidFill>
                <a:schemeClr val="bg1"/>
              </a:solidFill>
              <a:uFill>
                <a:solidFill>
                  <a:srgbClr val="F49100"/>
                </a:solidFill>
              </a:uFill>
              <a:latin typeface="+mj-lt"/>
            </a:endParaRPr>
          </a:p>
          <a:p>
            <a:pPr algn="ctr">
              <a:spcBef>
                <a:spcPts val="250"/>
              </a:spcBef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>
                <a:solidFill>
                  <a:schemeClr val="bg1"/>
                </a:solidFill>
                <a:latin typeface="+mj-lt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info@TurkeyinH2020.eu</a:t>
            </a:r>
            <a:endParaRPr sz="1667" u="sng" dirty="0">
              <a:solidFill>
                <a:schemeClr val="bg1"/>
              </a:solidFill>
              <a:uFill>
                <a:solidFill>
                  <a:srgbClr val="F49100"/>
                </a:solidFill>
              </a:uFill>
              <a:latin typeface="+mj-lt"/>
            </a:endParaRPr>
          </a:p>
          <a:p>
            <a:pPr algn="ctr">
              <a:spcBef>
                <a:spcPts val="250"/>
              </a:spcBef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167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ctr">
              <a:spcBef>
                <a:spcPts val="250"/>
              </a:spcBef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167" u="sng" dirty="0">
              <a:solidFill>
                <a:srgbClr val="F49100"/>
              </a:solidFill>
              <a:uFill>
                <a:solidFill>
                  <a:srgbClr val="F49100"/>
                </a:solidFill>
              </a:u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>
              <a:spcBef>
                <a:spcPts val="250"/>
              </a:spcBef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167" u="sng" dirty="0">
              <a:solidFill>
                <a:srgbClr val="F49100"/>
              </a:solidFill>
              <a:uFill>
                <a:solidFill>
                  <a:srgbClr val="F49100"/>
                </a:solidFill>
              </a:u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144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189"/>
    </mc:Choice>
    <mc:Fallback>
      <p:transition spd="slow" advTm="418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 to cover: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EIC Accelerator First Stage</a:t>
            </a:r>
          </a:p>
          <a:p>
            <a:r>
              <a:rPr lang="en-GB" dirty="0" smtClean="0"/>
              <a:t>EIC Accelerator </a:t>
            </a:r>
            <a:r>
              <a:rPr lang="en-GB" dirty="0" smtClean="0"/>
              <a:t>Second Stage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7890" name="AutoShape 2" descr="Chinese water torture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892" name="AutoShape 4" descr="Chinese water torture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7894" name="Picture 6" descr="Chinese water torture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2874" y="1408907"/>
            <a:ext cx="2392342" cy="3938457"/>
          </a:xfrm>
          <a:prstGeom prst="rect">
            <a:avLst/>
          </a:prstGeom>
          <a:noFill/>
        </p:spPr>
      </p:pic>
      <p:pic>
        <p:nvPicPr>
          <p:cNvPr id="37896" name="Picture 8" descr="Chinese Torture High Res Stock Images | Shutterstock"/>
          <p:cNvPicPr>
            <a:picLocks noChangeAspect="1" noChangeArrowheads="1"/>
          </p:cNvPicPr>
          <p:nvPr/>
        </p:nvPicPr>
        <p:blipFill>
          <a:blip r:embed="rId3"/>
          <a:srcRect b="7292"/>
          <a:stretch>
            <a:fillRect/>
          </a:stretch>
        </p:blipFill>
        <p:spPr bwMode="auto">
          <a:xfrm>
            <a:off x="2280708" y="2480469"/>
            <a:ext cx="3324225" cy="2472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 in all…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road to hell is paved with good intentions…</a:t>
            </a:r>
            <a:endParaRPr lang="en-GB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933315"/>
            <a:ext cx="6196542" cy="303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aim to do today…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is a proposal writing camp – </a:t>
            </a:r>
            <a:r>
              <a:rPr lang="en-GB" b="1" i="1" dirty="0" smtClean="0"/>
              <a:t>not </a:t>
            </a:r>
            <a:r>
              <a:rPr lang="en-GB" dirty="0" smtClean="0"/>
              <a:t>some ‘Info Day’</a:t>
            </a:r>
          </a:p>
          <a:p>
            <a:r>
              <a:rPr lang="en-GB" dirty="0" smtClean="0"/>
              <a:t>We have to </a:t>
            </a:r>
            <a:r>
              <a:rPr lang="en-GB" b="1" i="1" dirty="0" smtClean="0"/>
              <a:t>not </a:t>
            </a:r>
            <a:r>
              <a:rPr lang="en-GB" dirty="0" smtClean="0"/>
              <a:t>stay in PowerPoint presentations but take a hands-on approach</a:t>
            </a:r>
          </a:p>
          <a:p>
            <a:r>
              <a:rPr lang="en-GB" dirty="0" smtClean="0"/>
              <a:t>Share experiences amongst us and </a:t>
            </a:r>
            <a:r>
              <a:rPr lang="en-GB" b="1" i="1" dirty="0" smtClean="0"/>
              <a:t>learn from each other</a:t>
            </a:r>
          </a:p>
          <a:p>
            <a:r>
              <a:rPr lang="en-GB" dirty="0" smtClean="0"/>
              <a:t>We all (both the panel and the participants) have accumulated experiences and stories to share – let’s do it!</a:t>
            </a:r>
          </a:p>
          <a:p>
            <a:r>
              <a:rPr lang="en-GB" dirty="0" smtClean="0"/>
              <a:t>Learning by doing (‘hands-on’) </a:t>
            </a:r>
            <a:r>
              <a:rPr lang="en-GB" dirty="0" err="1" smtClean="0"/>
              <a:t>vs</a:t>
            </a:r>
            <a:r>
              <a:rPr lang="en-GB" dirty="0" smtClean="0"/>
              <a:t> learning from being taught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did it…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7248" y="1521354"/>
            <a:ext cx="6958102" cy="29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6 - Ομάδα"/>
          <p:cNvGrpSpPr/>
          <p:nvPr/>
        </p:nvGrpSpPr>
        <p:grpSpPr>
          <a:xfrm>
            <a:off x="628650" y="1896506"/>
            <a:ext cx="7984235" cy="2584480"/>
            <a:chOff x="1159765" y="1811286"/>
            <a:chExt cx="7984235" cy="2584480"/>
          </a:xfrm>
        </p:grpSpPr>
        <p:pic>
          <p:nvPicPr>
            <p:cNvPr id="5529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9765" y="1811286"/>
              <a:ext cx="7984235" cy="2506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5 - Έλλειψη"/>
            <p:cNvSpPr/>
            <p:nvPr/>
          </p:nvSpPr>
          <p:spPr>
            <a:xfrm>
              <a:off x="3010836" y="3479179"/>
              <a:ext cx="992452" cy="916587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Lets collect some statistics…</a:t>
            </a:r>
            <a:endParaRPr lang="en-GB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Who has no experience?</a:t>
            </a:r>
          </a:p>
          <a:p>
            <a:r>
              <a:rPr lang="en-GB" dirty="0" smtClean="0"/>
              <a:t>Who has experience with H2020 SME Phase 1 and Phase 2?</a:t>
            </a:r>
          </a:p>
          <a:p>
            <a:r>
              <a:rPr lang="en-GB" dirty="0" smtClean="0"/>
              <a:t>Who has already some EIC Accelerator experience?</a:t>
            </a:r>
          </a:p>
          <a:p>
            <a:r>
              <a:rPr lang="en-GB" dirty="0" smtClean="0"/>
              <a:t>OK, then:</a:t>
            </a:r>
          </a:p>
          <a:p>
            <a:r>
              <a:rPr lang="en-GB" dirty="0" smtClean="0"/>
              <a:t>With First Stage?</a:t>
            </a:r>
          </a:p>
          <a:p>
            <a:r>
              <a:rPr lang="en-GB" dirty="0" smtClean="0"/>
              <a:t>With Second Stage?</a:t>
            </a:r>
          </a:p>
          <a:p>
            <a:r>
              <a:rPr lang="en-GB" dirty="0" smtClean="0"/>
              <a:t>Who heads for submission by October 6</a:t>
            </a:r>
            <a:r>
              <a:rPr lang="en-GB" baseline="30000" dirty="0" smtClean="0"/>
              <a:t>th</a:t>
            </a:r>
            <a:r>
              <a:rPr lang="en-GB" dirty="0" smtClean="0"/>
              <a:t>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follow-up questions contact me at: </a:t>
            </a:r>
            <a:endParaRPr lang="en-GB" dirty="0"/>
          </a:p>
        </p:txBody>
      </p:sp>
      <p:sp>
        <p:nvSpPr>
          <p:cNvPr id="4" name="3 - Υπότιτλος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adamantios.koumpis@gmail.com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esk, lit, light, dark&#10;&#10;Description automatically generated">
            <a:extLst>
              <a:ext uri="{FF2B5EF4-FFF2-40B4-BE49-F238E27FC236}">
                <a16:creationId xmlns:a16="http://schemas.microsoft.com/office/drawing/2014/main" xmlns="" id="{F0933305-50B5-F34D-88EF-13F4544826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9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576"/>
            <a:ext cx="5709424" cy="57094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CBBA43E1-6517-F946-9788-DB452E33DF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09424" y="1484020"/>
            <a:ext cx="2805926" cy="2117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C00000"/>
                </a:solidFill>
              </a:rPr>
              <a:t>Q&amp;A</a:t>
            </a:r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/>
            </a:r>
            <a:br>
              <a:rPr lang="en-US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</a:br>
            <a:r>
              <a:rPr lang="en-US" sz="1800" dirty="0">
                <a:latin typeface="Century Gothic" panose="020B0502020202020204" pitchFamily="34" charset="0"/>
                <a:cs typeface="Calibri"/>
              </a:rPr>
              <a:t>Time to ask your questions!</a:t>
            </a:r>
            <a:endParaRPr lang="en-US" sz="3333" dirty="0">
              <a:latin typeface="Century Gothic" panose="020B050202020202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57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3.png">
            <a:extLst>
              <a:ext uri="{FF2B5EF4-FFF2-40B4-BE49-F238E27FC236}">
                <a16:creationId xmlns:a16="http://schemas.microsoft.com/office/drawing/2014/main" xmlns="" id="{4D26ABC1-E30A-064D-BEF2-80AC483523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260916"/>
            <a:ext cx="9144000" cy="633046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338">
            <a:extLst>
              <a:ext uri="{FF2B5EF4-FFF2-40B4-BE49-F238E27FC236}">
                <a16:creationId xmlns:a16="http://schemas.microsoft.com/office/drawing/2014/main" xmlns="" id="{F2899E03-3E58-1D45-8463-58536607DCA3}"/>
              </a:ext>
            </a:extLst>
          </p:cNvPr>
          <p:cNvSpPr txBox="1">
            <a:spLocks/>
          </p:cNvSpPr>
          <p:nvPr/>
        </p:nvSpPr>
        <p:spPr>
          <a:xfrm>
            <a:off x="4824624" y="3171703"/>
            <a:ext cx="3474902" cy="951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Thank you!</a:t>
            </a:r>
          </a:p>
        </p:txBody>
      </p:sp>
      <p:sp>
        <p:nvSpPr>
          <p:cNvPr id="6" name="Shape 339">
            <a:extLst>
              <a:ext uri="{FF2B5EF4-FFF2-40B4-BE49-F238E27FC236}">
                <a16:creationId xmlns:a16="http://schemas.microsoft.com/office/drawing/2014/main" xmlns="" id="{1E1DC260-C0D5-AB41-87DC-DC1F0302AB63}"/>
              </a:ext>
            </a:extLst>
          </p:cNvPr>
          <p:cNvSpPr/>
          <p:nvPr/>
        </p:nvSpPr>
        <p:spPr>
          <a:xfrm>
            <a:off x="508361" y="2753134"/>
            <a:ext cx="4233097" cy="507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99" rIns="38099" anchor="ctr">
            <a:normAutofit lnSpcReduction="10000"/>
          </a:bodyPr>
          <a:lstStyle>
            <a:lvl1pPr algn="r">
              <a:lnSpc>
                <a:spcPct val="90000"/>
              </a:lnSpc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333"/>
              <a:t>Teşekkür ederim!</a:t>
            </a:r>
          </a:p>
        </p:txBody>
      </p:sp>
    </p:spTree>
    <p:extLst>
      <p:ext uri="{BB962C8B-B14F-4D97-AF65-F5344CB8AC3E}">
        <p14:creationId xmlns:p14="http://schemas.microsoft.com/office/powerpoint/2010/main" xmlns="" val="2222000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37"/>
    </mc:Choice>
    <mc:Fallback>
      <p:transition spd="slow" advTm="83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3545</TotalTime>
  <Words>229</Words>
  <Application>Microsoft Office PowerPoint</Application>
  <PresentationFormat>Προβολή στην οθόνη (16:10)</PresentationFormat>
  <Paragraphs>42</Paragraphs>
  <Slides>10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Office Theme</vt:lpstr>
      <vt:lpstr>Horizon Europe &amp; EIC Accelerator</vt:lpstr>
      <vt:lpstr>Topics to cover:</vt:lpstr>
      <vt:lpstr>All in all…</vt:lpstr>
      <vt:lpstr>What we aim to do today…</vt:lpstr>
      <vt:lpstr>Who did it…</vt:lpstr>
      <vt:lpstr>Lets collect some statistics…</vt:lpstr>
      <vt:lpstr>For follow-up questions contact me at: </vt:lpstr>
      <vt:lpstr>Q&amp;A Time to ask your questions!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for Participation</dc:title>
  <dc:creator>Odysseas Spyroglou</dc:creator>
  <cp:lastModifiedBy>Adamantios Koumpis</cp:lastModifiedBy>
  <cp:revision>214</cp:revision>
  <dcterms:created xsi:type="dcterms:W3CDTF">2020-08-26T07:31:48Z</dcterms:created>
  <dcterms:modified xsi:type="dcterms:W3CDTF">2021-09-15T21:16:04Z</dcterms:modified>
</cp:coreProperties>
</file>