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5715000" type="screen16x10"/>
  <p:notesSz cx="9144000" cy="571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48"/>
  </p:normalViewPr>
  <p:slideViewPr>
    <p:cSldViewPr>
      <p:cViewPr varScale="1">
        <p:scale>
          <a:sx n="93" d="100"/>
          <a:sy n="93" d="100"/>
        </p:scale>
        <p:origin x="1085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6451" y="221107"/>
            <a:ext cx="44510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1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1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1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389" y="5114318"/>
            <a:ext cx="1634656" cy="4382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96740" y="5131308"/>
            <a:ext cx="350520" cy="4648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24417" y="5106967"/>
            <a:ext cx="378407" cy="44487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755" y="113823"/>
            <a:ext cx="1329851" cy="42667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13191" y="114302"/>
            <a:ext cx="1011936" cy="6781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3377" y="191466"/>
            <a:ext cx="38572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0875" y="1768196"/>
            <a:ext cx="530225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ospyroglo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competitive-calls" TargetMode="External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eyinh2020.eu/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turkeyinh2020.e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mailto:g.chatzicostas@idi.ie" TargetMode="External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hyperlink" Target="mailto:o.spyroglou@idi.ie" TargetMode="External"/><Relationship Id="rId12" Type="http://schemas.openxmlformats.org/officeDocument/2006/relationships/hyperlink" Target="mailto:d.oflaz@idi.ie" TargetMode="External"/><Relationship Id="rId17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.sowden@idi.ie" TargetMode="External"/><Relationship Id="rId11" Type="http://schemas.openxmlformats.org/officeDocument/2006/relationships/hyperlink" Target="mailto:a.bakowski@idi.ie" TargetMode="External"/><Relationship Id="rId5" Type="http://schemas.openxmlformats.org/officeDocument/2006/relationships/hyperlink" Target="mailto:a.koumpis@idi.ie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8" Type="http://schemas.openxmlformats.org/officeDocument/2006/relationships/image" Target="../media/image33.png"/><Relationship Id="rId3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hyperlink" Target="https://ufukavrupa.org.tr/en/th2020II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/TurkeyinH2020II/" TargetMode="External"/><Relationship Id="rId5" Type="http://schemas.openxmlformats.org/officeDocument/2006/relationships/hyperlink" Target="http://helpdesk.turkeyinh2020.eu/" TargetMode="External"/><Relationship Id="rId4" Type="http://schemas.openxmlformats.org/officeDocument/2006/relationships/image" Target="../media/image6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914400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00" y="5715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3863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5097779"/>
            <a:ext cx="1688592" cy="4754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3879" y="5113020"/>
            <a:ext cx="350520" cy="466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0582" y="5093208"/>
            <a:ext cx="493775" cy="4861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" y="38"/>
            <a:ext cx="9139427" cy="49815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25066" y="1987753"/>
            <a:ext cx="6252210" cy="132151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415" marR="5080" indent="-6350" algn="ctr">
              <a:lnSpc>
                <a:spcPts val="4750"/>
              </a:lnSpc>
              <a:spcBef>
                <a:spcPts val="705"/>
              </a:spcBef>
            </a:pPr>
            <a:r>
              <a:rPr sz="4400" spc="-595" dirty="0">
                <a:solidFill>
                  <a:srgbClr val="FFFFFF"/>
                </a:solidFill>
                <a:latin typeface="+mn-lt"/>
              </a:rPr>
              <a:t>EIC</a:t>
            </a:r>
            <a:r>
              <a:rPr sz="4400" spc="-195" dirty="0">
                <a:solidFill>
                  <a:srgbClr val="FFFFFF"/>
                </a:solidFill>
                <a:latin typeface="+mn-lt"/>
              </a:rPr>
              <a:t> </a:t>
            </a:r>
            <a:r>
              <a:rPr sz="4400" spc="-170" dirty="0">
                <a:solidFill>
                  <a:srgbClr val="FFFFFF"/>
                </a:solidFill>
                <a:latin typeface="+mn-lt"/>
              </a:rPr>
              <a:t>Accelerator</a:t>
            </a:r>
            <a:r>
              <a:rPr sz="4400" spc="-190" dirty="0">
                <a:solidFill>
                  <a:srgbClr val="FFFFFF"/>
                </a:solidFill>
                <a:latin typeface="+mn-lt"/>
              </a:rPr>
              <a:t> Overview</a:t>
            </a:r>
            <a:r>
              <a:rPr sz="4400" spc="-195" dirty="0">
                <a:solidFill>
                  <a:srgbClr val="FFFFFF"/>
                </a:solidFill>
                <a:latin typeface="+mn-lt"/>
              </a:rPr>
              <a:t> </a:t>
            </a:r>
            <a:r>
              <a:rPr sz="4400" spc="5" dirty="0">
                <a:solidFill>
                  <a:srgbClr val="FFFFFF"/>
                </a:solidFill>
                <a:latin typeface="+mn-lt"/>
              </a:rPr>
              <a:t>&amp; </a:t>
            </a:r>
            <a:r>
              <a:rPr sz="4400" spc="-300" dirty="0">
                <a:solidFill>
                  <a:srgbClr val="FFFFFF"/>
                </a:solidFill>
                <a:latin typeface="+mn-lt"/>
              </a:rPr>
              <a:t>Turkey</a:t>
            </a:r>
            <a:r>
              <a:rPr sz="4400" spc="-245" dirty="0">
                <a:solidFill>
                  <a:srgbClr val="FFFFFF"/>
                </a:solidFill>
                <a:latin typeface="+mn-lt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+mn-lt"/>
              </a:rPr>
              <a:t>in</a:t>
            </a:r>
            <a:r>
              <a:rPr sz="4400" spc="-245" dirty="0">
                <a:solidFill>
                  <a:srgbClr val="FFFFFF"/>
                </a:solidFill>
                <a:latin typeface="+mn-lt"/>
              </a:rPr>
              <a:t> </a:t>
            </a:r>
            <a:r>
              <a:rPr sz="4400" spc="-280" dirty="0">
                <a:solidFill>
                  <a:srgbClr val="FFFFFF"/>
                </a:solidFill>
                <a:latin typeface="+mn-lt"/>
              </a:rPr>
              <a:t>H2020/HE</a:t>
            </a:r>
            <a:r>
              <a:rPr sz="4400" spc="-260" dirty="0">
                <a:solidFill>
                  <a:srgbClr val="FFFFFF"/>
                </a:solidFill>
                <a:latin typeface="+mn-lt"/>
              </a:rPr>
              <a:t> </a:t>
            </a:r>
            <a:r>
              <a:rPr sz="4400" spc="-114" dirty="0">
                <a:solidFill>
                  <a:srgbClr val="FFFFFF"/>
                </a:solidFill>
                <a:latin typeface="+mn-lt"/>
              </a:rPr>
              <a:t>Project</a:t>
            </a:r>
            <a:endParaRPr sz="4400" dirty="0">
              <a:latin typeface="+mn-l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24428" y="0"/>
            <a:ext cx="2571115" cy="1858010"/>
            <a:chOff x="3424428" y="0"/>
            <a:chExt cx="2571115" cy="18580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2172" y="0"/>
              <a:ext cx="1778507" cy="10683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8268" y="966216"/>
              <a:ext cx="1766315" cy="614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4428" y="1604772"/>
              <a:ext cx="2570988" cy="2529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124202" y="3922262"/>
            <a:ext cx="2732151" cy="7854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080" algn="ctr">
              <a:spcBef>
                <a:spcPts val="770"/>
              </a:spcBef>
            </a:pPr>
            <a:r>
              <a:rPr lang="en-US" spc="-10" dirty="0">
                <a:solidFill>
                  <a:srgbClr val="1F4E79"/>
                </a:solidFill>
                <a:latin typeface="+mj-lt"/>
                <a:cs typeface="Arial"/>
              </a:rPr>
              <a:t>PWC-7</a:t>
            </a:r>
            <a:endParaRPr dirty="0">
              <a:latin typeface="+mj-lt"/>
              <a:cs typeface="Arial"/>
            </a:endParaRPr>
          </a:p>
          <a:p>
            <a:pPr algn="ctr">
              <a:spcBef>
                <a:spcPts val="750"/>
              </a:spcBef>
            </a:pPr>
            <a:r>
              <a:rPr sz="2000" i="1" spc="-185" dirty="0">
                <a:solidFill>
                  <a:srgbClr val="1F4E79"/>
                </a:solidFill>
                <a:latin typeface="+mj-lt"/>
                <a:cs typeface="Arial"/>
              </a:rPr>
              <a:t>Odysseas</a:t>
            </a:r>
            <a:r>
              <a:rPr sz="2000" i="1" spc="-65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2000" i="1" spc="-114" dirty="0">
                <a:solidFill>
                  <a:srgbClr val="1F4E79"/>
                </a:solidFill>
                <a:latin typeface="+mj-lt"/>
                <a:cs typeface="Arial"/>
              </a:rPr>
              <a:t>Spyroglou,</a:t>
            </a:r>
            <a:r>
              <a:rPr sz="2000" i="1" spc="-75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2000" i="1" spc="-280" dirty="0">
                <a:solidFill>
                  <a:srgbClr val="1F4E79"/>
                </a:solidFill>
                <a:latin typeface="+mj-lt"/>
                <a:cs typeface="Arial"/>
              </a:rPr>
              <a:t>KE2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6412" y="4730294"/>
            <a:ext cx="1403985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750" spc="-35" dirty="0">
                <a:solidFill>
                  <a:srgbClr val="FFFFFF"/>
                </a:solidFill>
                <a:latin typeface="Arial"/>
                <a:cs typeface="Arial"/>
              </a:rPr>
              <a:t>Photo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40" dirty="0">
                <a:solidFill>
                  <a:srgbClr val="FFFFFF"/>
                </a:solidFill>
                <a:latin typeface="Arial"/>
                <a:cs typeface="Arial"/>
              </a:rPr>
              <a:t>Christian</a:t>
            </a:r>
            <a:r>
              <a:rPr sz="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70" dirty="0">
                <a:solidFill>
                  <a:srgbClr val="FFFFFF"/>
                </a:solidFill>
                <a:latin typeface="Arial"/>
                <a:cs typeface="Arial"/>
              </a:rPr>
              <a:t>Lue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30" dirty="0">
                <a:solidFill>
                  <a:srgbClr val="FFFFFF"/>
                </a:solidFill>
                <a:latin typeface="Arial"/>
                <a:cs typeface="Arial"/>
              </a:rPr>
              <a:t>Unsplash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7657" y="4517137"/>
            <a:ext cx="4276725" cy="421005"/>
          </a:xfrm>
          <a:custGeom>
            <a:avLst/>
            <a:gdLst/>
            <a:ahLst/>
            <a:cxnLst/>
            <a:rect l="l" t="t" r="r" b="b"/>
            <a:pathLst>
              <a:path w="4276725" h="421004">
                <a:moveTo>
                  <a:pt x="4276344" y="0"/>
                </a:moveTo>
                <a:lnTo>
                  <a:pt x="0" y="0"/>
                </a:lnTo>
                <a:lnTo>
                  <a:pt x="0" y="420623"/>
                </a:lnTo>
                <a:lnTo>
                  <a:pt x="4276344" y="420623"/>
                </a:lnTo>
                <a:lnTo>
                  <a:pt x="427634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7284" y="4563264"/>
            <a:ext cx="3647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25"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3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Europe:</a:t>
            </a:r>
            <a:r>
              <a:rPr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55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0" dirty="0">
                <a:solidFill>
                  <a:srgbClr val="FFFFFF"/>
                </a:solidFill>
                <a:latin typeface="Arial"/>
                <a:cs typeface="Arial"/>
              </a:rPr>
              <a:t>EU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3377" y="172319"/>
            <a:ext cx="3857244" cy="726866"/>
          </a:xfrm>
          <a:prstGeom prst="rect">
            <a:avLst/>
          </a:prstGeom>
        </p:spPr>
        <p:txBody>
          <a:bodyPr vert="horz" wrap="square" lIns="0" tIns="79756" rIns="0" bIns="0" rtlCol="0">
            <a:spAutoFit/>
          </a:bodyPr>
          <a:lstStyle/>
          <a:p>
            <a:pPr marL="5080" algn="ctr">
              <a:spcBef>
                <a:spcPts val="95"/>
              </a:spcBef>
            </a:pPr>
            <a:r>
              <a:rPr spc="70" dirty="0"/>
              <a:t>Commission</a:t>
            </a:r>
            <a:r>
              <a:rPr spc="15" dirty="0"/>
              <a:t> </a:t>
            </a:r>
            <a:r>
              <a:rPr spc="-10" dirty="0"/>
              <a:t>Priorities</a:t>
            </a:r>
          </a:p>
          <a:p>
            <a:pPr marL="1270" algn="ctr">
              <a:spcBef>
                <a:spcPts val="35"/>
              </a:spcBef>
            </a:pPr>
            <a:r>
              <a:rPr sz="1400" spc="55" dirty="0">
                <a:solidFill>
                  <a:srgbClr val="44536A"/>
                </a:solidFill>
              </a:rPr>
              <a:t>Where</a:t>
            </a:r>
            <a:r>
              <a:rPr sz="1400" dirty="0">
                <a:solidFill>
                  <a:srgbClr val="44536A"/>
                </a:solidFill>
              </a:rPr>
              <a:t> EC</a:t>
            </a:r>
            <a:r>
              <a:rPr sz="1400" spc="-10" dirty="0">
                <a:solidFill>
                  <a:srgbClr val="44536A"/>
                </a:solidFill>
              </a:rPr>
              <a:t> </a:t>
            </a:r>
            <a:r>
              <a:rPr sz="1400" spc="-90" dirty="0">
                <a:solidFill>
                  <a:srgbClr val="44536A"/>
                </a:solidFill>
              </a:rPr>
              <a:t>is</a:t>
            </a:r>
            <a:r>
              <a:rPr sz="1400" spc="-35" dirty="0">
                <a:solidFill>
                  <a:srgbClr val="44536A"/>
                </a:solidFill>
              </a:rPr>
              <a:t> </a:t>
            </a:r>
            <a:r>
              <a:rPr sz="1400" spc="100" dirty="0">
                <a:solidFill>
                  <a:srgbClr val="44536A"/>
                </a:solidFill>
              </a:rPr>
              <a:t>going</a:t>
            </a:r>
            <a:r>
              <a:rPr sz="1400" spc="-50" dirty="0">
                <a:solidFill>
                  <a:srgbClr val="44536A"/>
                </a:solidFill>
              </a:rPr>
              <a:t> </a:t>
            </a:r>
            <a:r>
              <a:rPr sz="1400" spc="105" dirty="0">
                <a:solidFill>
                  <a:srgbClr val="44536A"/>
                </a:solidFill>
              </a:rPr>
              <a:t>to</a:t>
            </a:r>
            <a:r>
              <a:rPr sz="1400" spc="-10" dirty="0">
                <a:solidFill>
                  <a:srgbClr val="44536A"/>
                </a:solidFill>
              </a:rPr>
              <a:t> </a:t>
            </a:r>
            <a:r>
              <a:rPr sz="1400" spc="60" dirty="0">
                <a:solidFill>
                  <a:srgbClr val="44536A"/>
                </a:solidFill>
              </a:rPr>
              <a:t>focus</a:t>
            </a:r>
            <a:r>
              <a:rPr sz="1400" spc="-50" dirty="0">
                <a:solidFill>
                  <a:srgbClr val="44536A"/>
                </a:solidFill>
              </a:rPr>
              <a:t> </a:t>
            </a:r>
            <a:r>
              <a:rPr sz="1400" spc="90" dirty="0">
                <a:solidFill>
                  <a:srgbClr val="44536A"/>
                </a:solidFill>
              </a:rPr>
              <a:t>the</a:t>
            </a:r>
            <a:r>
              <a:rPr sz="1400" dirty="0">
                <a:solidFill>
                  <a:srgbClr val="44536A"/>
                </a:solidFill>
              </a:rPr>
              <a:t> </a:t>
            </a:r>
            <a:r>
              <a:rPr sz="1400" spc="60" dirty="0">
                <a:solidFill>
                  <a:srgbClr val="44536A"/>
                </a:solidFill>
              </a:rPr>
              <a:t>next</a:t>
            </a:r>
            <a:r>
              <a:rPr sz="1400" spc="-5" dirty="0">
                <a:solidFill>
                  <a:srgbClr val="44536A"/>
                </a:solidFill>
              </a:rPr>
              <a:t> </a:t>
            </a:r>
            <a:r>
              <a:rPr sz="1400" dirty="0">
                <a:solidFill>
                  <a:srgbClr val="44536A"/>
                </a:solidFill>
              </a:rPr>
              <a:t>4</a:t>
            </a:r>
            <a:r>
              <a:rPr sz="1400" spc="-10" dirty="0">
                <a:solidFill>
                  <a:srgbClr val="44536A"/>
                </a:solidFill>
              </a:rPr>
              <a:t> years.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37161" y="2597609"/>
            <a:ext cx="10242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spc="-10" dirty="0">
                <a:solidFill>
                  <a:srgbClr val="525252"/>
                </a:solidFill>
                <a:latin typeface="Arial"/>
                <a:cs typeface="Arial"/>
              </a:rPr>
              <a:t>European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771" y="2611375"/>
            <a:ext cx="1002030" cy="204351"/>
          </a:xfrm>
          <a:prstGeom prst="rect">
            <a:avLst/>
          </a:prstGeom>
          <a:solidFill>
            <a:srgbClr val="61C8E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sz="1400" b="1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Deal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373" y="2816097"/>
            <a:ext cx="3599815" cy="435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spc="-60" dirty="0">
                <a:solidFill>
                  <a:srgbClr val="525252"/>
                </a:solidFill>
                <a:latin typeface="Arial"/>
                <a:cs typeface="Arial"/>
              </a:rPr>
              <a:t>First</a:t>
            </a:r>
            <a:r>
              <a:rPr sz="1200" spc="1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525252"/>
                </a:solidFill>
                <a:latin typeface="Arial"/>
                <a:cs typeface="Arial"/>
              </a:rPr>
              <a:t>Climate-</a:t>
            </a:r>
            <a:r>
              <a:rPr sz="1200" spc="50" dirty="0">
                <a:solidFill>
                  <a:srgbClr val="525252"/>
                </a:solidFill>
                <a:latin typeface="Arial"/>
                <a:cs typeface="Arial"/>
              </a:rPr>
              <a:t>neutral</a:t>
            </a:r>
            <a:r>
              <a:rPr sz="1200" spc="1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525252"/>
                </a:solidFill>
                <a:latin typeface="Arial"/>
                <a:cs typeface="Arial"/>
              </a:rPr>
              <a:t>continent,</a:t>
            </a:r>
            <a:r>
              <a:rPr sz="1200" spc="16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resource</a:t>
            </a:r>
            <a:r>
              <a:rPr sz="1200" spc="8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525252"/>
                </a:solidFill>
                <a:latin typeface="Arial"/>
                <a:cs typeface="Arial"/>
              </a:rPr>
              <a:t>efficient </a:t>
            </a:r>
            <a:r>
              <a:rPr sz="1200" spc="90" dirty="0">
                <a:solidFill>
                  <a:srgbClr val="525252"/>
                </a:solidFill>
                <a:latin typeface="Arial"/>
                <a:cs typeface="Arial"/>
              </a:rPr>
              <a:t>economy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161" y="3369309"/>
            <a:ext cx="12655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spc="-10" dirty="0">
                <a:solidFill>
                  <a:srgbClr val="525252"/>
                </a:solidFill>
                <a:latin typeface="Arial"/>
                <a:cs typeface="Arial"/>
              </a:rPr>
              <a:t>Europe</a:t>
            </a:r>
            <a:r>
              <a:rPr sz="1400" b="1" spc="-6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525252"/>
                </a:solidFill>
                <a:latin typeface="Arial"/>
                <a:cs typeface="Arial"/>
              </a:rPr>
              <a:t>fit</a:t>
            </a:r>
            <a:r>
              <a:rPr sz="1400" b="1" spc="-5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7563" y="3382519"/>
            <a:ext cx="553720" cy="216535"/>
          </a:xfrm>
          <a:prstGeom prst="rect">
            <a:avLst/>
          </a:prstGeom>
          <a:solidFill>
            <a:srgbClr val="61C8E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6555" y="3369309"/>
            <a:ext cx="3898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525252"/>
                </a:solidFill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373" y="3586545"/>
            <a:ext cx="3061335" cy="4654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spcBef>
                <a:spcPts val="390"/>
              </a:spcBef>
            </a:pPr>
            <a:r>
              <a:rPr sz="1200" spc="60" dirty="0">
                <a:solidFill>
                  <a:srgbClr val="525252"/>
                </a:solidFill>
                <a:latin typeface="Arial"/>
                <a:cs typeface="Arial"/>
              </a:rPr>
              <a:t>Empower</a:t>
            </a:r>
            <a:r>
              <a:rPr sz="1200" spc="-3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100" dirty="0">
                <a:solidFill>
                  <a:srgbClr val="525252"/>
                </a:solidFill>
                <a:latin typeface="Arial"/>
                <a:cs typeface="Arial"/>
              </a:rPr>
              <a:t>people</a:t>
            </a: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525252"/>
                </a:solidFill>
                <a:latin typeface="Arial"/>
                <a:cs typeface="Arial"/>
              </a:rPr>
              <a:t>with</a:t>
            </a:r>
            <a:r>
              <a:rPr sz="1200" spc="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100" dirty="0">
                <a:solidFill>
                  <a:srgbClr val="525252"/>
                </a:solidFill>
                <a:latin typeface="Arial"/>
                <a:cs typeface="Arial"/>
              </a:rPr>
              <a:t>new</a:t>
            </a:r>
            <a:r>
              <a:rPr sz="1200" spc="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525252"/>
                </a:solidFill>
                <a:latin typeface="Arial"/>
                <a:cs typeface="Arial"/>
              </a:rPr>
              <a:t>generation</a:t>
            </a:r>
            <a:r>
              <a:rPr sz="1200" spc="8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525252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spcBef>
                <a:spcPts val="295"/>
              </a:spcBef>
            </a:pPr>
            <a:r>
              <a:rPr sz="1200" spc="40" dirty="0">
                <a:solidFill>
                  <a:srgbClr val="525252"/>
                </a:solidFill>
                <a:latin typeface="Arial"/>
                <a:cs typeface="Arial"/>
              </a:rPr>
              <a:t>Technology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933" y="4153663"/>
            <a:ext cx="814069" cy="216535"/>
          </a:xfrm>
          <a:prstGeom prst="rect">
            <a:avLst/>
          </a:prstGeom>
          <a:solidFill>
            <a:srgbClr val="61C8E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Economy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70484" y="4140834"/>
            <a:ext cx="18268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srgbClr val="525252"/>
                </a:solidFill>
                <a:latin typeface="Arial"/>
                <a:cs typeface="Arial"/>
              </a:rPr>
              <a:t>that</a:t>
            </a:r>
            <a:r>
              <a:rPr sz="1400" b="1" spc="-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525252"/>
                </a:solidFill>
                <a:latin typeface="Arial"/>
                <a:cs typeface="Arial"/>
              </a:rPr>
              <a:t>works</a:t>
            </a:r>
            <a:r>
              <a:rPr sz="1400" b="1" spc="-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sz="1400" b="1" spc="-4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25252"/>
                </a:solidFill>
                <a:latin typeface="Arial"/>
                <a:cs typeface="Arial"/>
              </a:rPr>
              <a:t>People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371" y="4395317"/>
            <a:ext cx="349440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65" dirty="0">
                <a:solidFill>
                  <a:srgbClr val="525252"/>
                </a:solidFill>
                <a:latin typeface="Arial"/>
                <a:cs typeface="Arial"/>
              </a:rPr>
              <a:t>Attractive</a:t>
            </a:r>
            <a:r>
              <a:rPr sz="1200" spc="18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investment</a:t>
            </a:r>
            <a:r>
              <a:rPr sz="1200" spc="16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525252"/>
                </a:solidFill>
                <a:latin typeface="Arial"/>
                <a:cs typeface="Arial"/>
              </a:rPr>
              <a:t>environment,</a:t>
            </a:r>
            <a:r>
              <a:rPr sz="1200" spc="15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55" dirty="0">
                <a:solidFill>
                  <a:srgbClr val="525252"/>
                </a:solidFill>
                <a:latin typeface="Arial"/>
                <a:cs typeface="Arial"/>
              </a:rPr>
              <a:t>quality</a:t>
            </a:r>
            <a:r>
              <a:rPr sz="1200" spc="1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25252"/>
                </a:solidFill>
                <a:latin typeface="Arial"/>
                <a:cs typeface="Arial"/>
              </a:rPr>
              <a:t>jobs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0330" y="2611375"/>
            <a:ext cx="1412875" cy="204351"/>
          </a:xfrm>
          <a:prstGeom prst="rect">
            <a:avLst/>
          </a:prstGeom>
          <a:solidFill>
            <a:srgbClr val="61C8EC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680"/>
              </a:lnSpc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Stronger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Europe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1646" y="2597609"/>
            <a:ext cx="10401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525252"/>
                </a:solidFill>
                <a:latin typeface="Arial"/>
                <a:cs typeface="Arial"/>
              </a:rPr>
              <a:t>in</a:t>
            </a:r>
            <a:r>
              <a:rPr sz="1400" b="1" spc="-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sz="1400" b="1" spc="-1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25252"/>
                </a:solidFill>
                <a:latin typeface="Arial"/>
                <a:cs typeface="Arial"/>
              </a:rPr>
              <a:t>World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8518" y="2852673"/>
            <a:ext cx="35801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85" dirty="0">
                <a:solidFill>
                  <a:srgbClr val="525252"/>
                </a:solidFill>
                <a:latin typeface="Arial"/>
                <a:cs typeface="Arial"/>
              </a:rPr>
              <a:t>Champion</a:t>
            </a:r>
            <a:r>
              <a:rPr sz="1200" spc="17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multilateralism</a:t>
            </a:r>
            <a:r>
              <a:rPr sz="1200" spc="15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114" dirty="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sz="1200" spc="15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rules-</a:t>
            </a:r>
            <a:r>
              <a:rPr sz="1200" spc="75" dirty="0">
                <a:solidFill>
                  <a:srgbClr val="525252"/>
                </a:solidFill>
                <a:latin typeface="Arial"/>
                <a:cs typeface="Arial"/>
              </a:rPr>
              <a:t>based</a:t>
            </a:r>
            <a:r>
              <a:rPr sz="1200" spc="1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525252"/>
                </a:solidFill>
                <a:latin typeface="Arial"/>
                <a:cs typeface="Arial"/>
              </a:rPr>
              <a:t>order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6306" y="3149854"/>
            <a:ext cx="10712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spc="-10" dirty="0">
                <a:solidFill>
                  <a:srgbClr val="525252"/>
                </a:solidFill>
                <a:latin typeface="Arial"/>
                <a:cs typeface="Arial"/>
              </a:rPr>
              <a:t>Promoting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32349" y="3163063"/>
            <a:ext cx="1798955" cy="216535"/>
          </a:xfrm>
          <a:prstGeom prst="rect">
            <a:avLst/>
          </a:prstGeom>
          <a:solidFill>
            <a:srgbClr val="61C8EC"/>
          </a:solidFill>
        </p:spPr>
        <p:txBody>
          <a:bodyPr vert="horz" wrap="square" lIns="0" tIns="0" rIns="0" bIns="0" rtlCol="0">
            <a:spAutoFit/>
          </a:bodyPr>
          <a:lstStyle/>
          <a:p>
            <a:pPr marL="635"/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Life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8516" y="3404361"/>
            <a:ext cx="3272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45" dirty="0">
                <a:solidFill>
                  <a:srgbClr val="525252"/>
                </a:solidFill>
                <a:latin typeface="Arial"/>
                <a:cs typeface="Arial"/>
              </a:rPr>
              <a:t>Protection</a:t>
            </a:r>
            <a:r>
              <a:rPr sz="1200" spc="114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sz="1200" spc="5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rule</a:t>
            </a:r>
            <a:r>
              <a:rPr sz="1200" spc="1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sz="1200" spc="5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525252"/>
                </a:solidFill>
                <a:latin typeface="Arial"/>
                <a:cs typeface="Arial"/>
              </a:rPr>
              <a:t>law,</a:t>
            </a:r>
            <a:r>
              <a:rPr sz="1200" spc="2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justice,</a:t>
            </a:r>
            <a:r>
              <a:rPr sz="1200" spc="7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85" dirty="0">
                <a:solidFill>
                  <a:srgbClr val="525252"/>
                </a:solidFill>
                <a:latin typeface="Arial"/>
                <a:cs typeface="Arial"/>
              </a:rPr>
              <a:t>core</a:t>
            </a:r>
            <a:r>
              <a:rPr sz="1200" spc="4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25252"/>
                </a:solidFill>
                <a:latin typeface="Arial"/>
                <a:cs typeface="Arial"/>
              </a:rPr>
              <a:t>values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26306" y="3701239"/>
            <a:ext cx="13138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spc="55" dirty="0">
                <a:solidFill>
                  <a:srgbClr val="525252"/>
                </a:solidFill>
                <a:latin typeface="Arial"/>
                <a:cs typeface="Arial"/>
              </a:rPr>
              <a:t>New</a:t>
            </a:r>
            <a:r>
              <a:rPr sz="1400" b="1" spc="-4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25252"/>
                </a:solidFill>
                <a:latin typeface="Arial"/>
                <a:cs typeface="Arial"/>
              </a:rPr>
              <a:t>push</a:t>
            </a:r>
            <a:r>
              <a:rPr sz="1400" b="1" spc="-3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76188" y="3714752"/>
            <a:ext cx="1915160" cy="216535"/>
          </a:xfrm>
          <a:prstGeom prst="rect">
            <a:avLst/>
          </a:prstGeom>
          <a:solidFill>
            <a:srgbClr val="61C8EC"/>
          </a:solidFill>
        </p:spPr>
        <p:txBody>
          <a:bodyPr vert="horz" wrap="square" lIns="0" tIns="0" rIns="0" bIns="0" rtlCol="0">
            <a:spAutoFit/>
          </a:bodyPr>
          <a:lstStyle/>
          <a:p>
            <a:pPr marL="1270"/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European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Democracy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98518" y="3919854"/>
            <a:ext cx="2939415" cy="435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Bigger</a:t>
            </a:r>
            <a:r>
              <a:rPr sz="1200" spc="7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say</a:t>
            </a:r>
            <a:r>
              <a:rPr sz="1200" spc="60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sz="1200" spc="9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525252"/>
                </a:solidFill>
                <a:latin typeface="Arial"/>
                <a:cs typeface="Arial"/>
              </a:rPr>
              <a:t>European </a:t>
            </a:r>
            <a:r>
              <a:rPr sz="1200" dirty="0">
                <a:solidFill>
                  <a:srgbClr val="525252"/>
                </a:solidFill>
                <a:latin typeface="Arial"/>
                <a:cs typeface="Arial"/>
              </a:rPr>
              <a:t>citizens,</a:t>
            </a:r>
            <a:r>
              <a:rPr sz="1200" spc="95" dirty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525252"/>
                </a:solidFill>
                <a:latin typeface="Arial"/>
                <a:cs typeface="Arial"/>
              </a:rPr>
              <a:t>protect </a:t>
            </a:r>
            <a:r>
              <a:rPr sz="1200" spc="100" dirty="0">
                <a:solidFill>
                  <a:srgbClr val="525252"/>
                </a:solidFill>
                <a:latin typeface="Arial"/>
                <a:cs typeface="Arial"/>
              </a:rPr>
              <a:t>democracy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019555"/>
            <a:ext cx="9143999" cy="13517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5814" y="272922"/>
            <a:ext cx="499173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000" spc="65" dirty="0"/>
              <a:t>Structure</a:t>
            </a:r>
            <a:r>
              <a:rPr sz="3000" spc="35" dirty="0"/>
              <a:t> </a:t>
            </a:r>
            <a:r>
              <a:rPr sz="3000" spc="200" dirty="0"/>
              <a:t>of</a:t>
            </a:r>
            <a:r>
              <a:rPr sz="3000" spc="40" dirty="0"/>
              <a:t> </a:t>
            </a:r>
            <a:r>
              <a:rPr sz="3000" dirty="0"/>
              <a:t>Horizon</a:t>
            </a:r>
            <a:r>
              <a:rPr sz="3000" spc="40" dirty="0"/>
              <a:t> </a:t>
            </a:r>
            <a:r>
              <a:rPr sz="3000" spc="80" dirty="0"/>
              <a:t>Europe</a:t>
            </a:r>
            <a:endParaRPr sz="3000"/>
          </a:p>
          <a:p>
            <a:pPr algn="ctr">
              <a:spcBef>
                <a:spcPts val="25"/>
              </a:spcBef>
            </a:pPr>
            <a:r>
              <a:rPr sz="1500" spc="75" dirty="0">
                <a:solidFill>
                  <a:srgbClr val="000000"/>
                </a:solidFill>
              </a:rPr>
              <a:t>How</a:t>
            </a:r>
            <a:r>
              <a:rPr sz="1500" spc="10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Horizon</a:t>
            </a:r>
            <a:r>
              <a:rPr sz="1500" spc="85" dirty="0">
                <a:solidFill>
                  <a:srgbClr val="000000"/>
                </a:solidFill>
              </a:rPr>
              <a:t> </a:t>
            </a:r>
            <a:r>
              <a:rPr sz="1500" dirty="0">
                <a:solidFill>
                  <a:srgbClr val="000000"/>
                </a:solidFill>
              </a:rPr>
              <a:t>Europe</a:t>
            </a:r>
            <a:r>
              <a:rPr sz="1500" spc="95" dirty="0">
                <a:solidFill>
                  <a:srgbClr val="000000"/>
                </a:solidFill>
              </a:rPr>
              <a:t> </a:t>
            </a:r>
            <a:r>
              <a:rPr sz="1500" spc="-105" dirty="0">
                <a:solidFill>
                  <a:srgbClr val="000000"/>
                </a:solidFill>
              </a:rPr>
              <a:t>is</a:t>
            </a:r>
            <a:r>
              <a:rPr sz="1500" spc="80" dirty="0">
                <a:solidFill>
                  <a:srgbClr val="000000"/>
                </a:solidFill>
              </a:rPr>
              <a:t> </a:t>
            </a:r>
            <a:r>
              <a:rPr sz="1500" spc="60" dirty="0">
                <a:solidFill>
                  <a:srgbClr val="000000"/>
                </a:solidFill>
              </a:rPr>
              <a:t>organised</a:t>
            </a:r>
            <a:endParaRPr sz="1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536" y="1179667"/>
            <a:ext cx="8018991" cy="3869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8448" y="168910"/>
            <a:ext cx="5004435" cy="66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pc="-260" dirty="0"/>
              <a:t>HE</a:t>
            </a:r>
            <a:r>
              <a:rPr spc="45" dirty="0"/>
              <a:t> </a:t>
            </a:r>
            <a:r>
              <a:rPr dirty="0"/>
              <a:t>Key</a:t>
            </a:r>
            <a:r>
              <a:rPr spc="45" dirty="0"/>
              <a:t> </a:t>
            </a:r>
            <a:r>
              <a:rPr spc="105" dirty="0"/>
              <a:t>Strategic</a:t>
            </a:r>
            <a:r>
              <a:rPr spc="65" dirty="0"/>
              <a:t> </a:t>
            </a:r>
            <a:r>
              <a:rPr spc="85" dirty="0"/>
              <a:t>Orientations</a:t>
            </a:r>
          </a:p>
          <a:p>
            <a:pPr marL="2540" algn="ctr">
              <a:spcBef>
                <a:spcPts val="30"/>
              </a:spcBef>
            </a:pPr>
            <a:r>
              <a:rPr sz="1400" dirty="0">
                <a:solidFill>
                  <a:srgbClr val="44536A"/>
                </a:solidFill>
              </a:rPr>
              <a:t>Mirroring</a:t>
            </a:r>
            <a:r>
              <a:rPr sz="1400" spc="70" dirty="0">
                <a:solidFill>
                  <a:srgbClr val="44536A"/>
                </a:solidFill>
              </a:rPr>
              <a:t> </a:t>
            </a:r>
            <a:r>
              <a:rPr sz="1400" spc="65" dirty="0">
                <a:solidFill>
                  <a:srgbClr val="44536A"/>
                </a:solidFill>
              </a:rPr>
              <a:t>political</a:t>
            </a:r>
            <a:r>
              <a:rPr sz="1400" spc="90" dirty="0">
                <a:solidFill>
                  <a:srgbClr val="44536A"/>
                </a:solidFill>
              </a:rPr>
              <a:t> </a:t>
            </a:r>
            <a:r>
              <a:rPr sz="1400" dirty="0">
                <a:solidFill>
                  <a:srgbClr val="44536A"/>
                </a:solidFill>
              </a:rPr>
              <a:t>priorities</a:t>
            </a:r>
            <a:r>
              <a:rPr sz="1400" spc="25" dirty="0">
                <a:solidFill>
                  <a:srgbClr val="44536A"/>
                </a:solidFill>
              </a:rPr>
              <a:t> </a:t>
            </a:r>
            <a:r>
              <a:rPr sz="1400" spc="95" dirty="0">
                <a:solidFill>
                  <a:srgbClr val="44536A"/>
                </a:solidFill>
              </a:rPr>
              <a:t>of</a:t>
            </a:r>
            <a:r>
              <a:rPr sz="1400" spc="75" dirty="0">
                <a:solidFill>
                  <a:srgbClr val="44536A"/>
                </a:solidFill>
              </a:rPr>
              <a:t> </a:t>
            </a:r>
            <a:r>
              <a:rPr sz="1400" spc="90" dirty="0">
                <a:solidFill>
                  <a:srgbClr val="44536A"/>
                </a:solidFill>
              </a:rPr>
              <a:t>the</a:t>
            </a:r>
            <a:r>
              <a:rPr sz="1400" spc="95" dirty="0">
                <a:solidFill>
                  <a:srgbClr val="44536A"/>
                </a:solidFill>
              </a:rPr>
              <a:t> </a:t>
            </a:r>
            <a:r>
              <a:rPr sz="1400" spc="-25" dirty="0">
                <a:solidFill>
                  <a:srgbClr val="44536A"/>
                </a:solidFill>
              </a:rPr>
              <a:t>EU</a:t>
            </a:r>
            <a:endParaRPr sz="1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069" y="986027"/>
            <a:ext cx="6513567" cy="4114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8761" y="1071753"/>
            <a:ext cx="13150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4965">
              <a:spcBef>
                <a:spcPts val="95"/>
              </a:spcBef>
            </a:pPr>
            <a:r>
              <a:rPr sz="1600" b="1" spc="-204" dirty="0">
                <a:solidFill>
                  <a:srgbClr val="B987B4"/>
                </a:solidFill>
                <a:latin typeface="Arial"/>
                <a:cs typeface="Arial"/>
              </a:rPr>
              <a:t>A</a:t>
            </a:r>
            <a:r>
              <a:rPr sz="1600" b="1" spc="-85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240" dirty="0">
                <a:solidFill>
                  <a:srgbClr val="B987B4"/>
                </a:solidFill>
                <a:latin typeface="Arial"/>
                <a:cs typeface="Arial"/>
              </a:rPr>
              <a:t>//</a:t>
            </a:r>
            <a:r>
              <a:rPr sz="1600" b="1" spc="-75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-95" dirty="0">
                <a:solidFill>
                  <a:srgbClr val="B987B4"/>
                </a:solidFill>
                <a:latin typeface="Arial"/>
                <a:cs typeface="Arial"/>
              </a:rPr>
              <a:t>Digital </a:t>
            </a:r>
            <a:r>
              <a:rPr sz="1600" b="1" spc="-125" dirty="0">
                <a:solidFill>
                  <a:srgbClr val="B987B4"/>
                </a:solidFill>
                <a:latin typeface="Arial"/>
                <a:cs typeface="Arial"/>
              </a:rPr>
              <a:t>Transformation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323" y="3036265"/>
            <a:ext cx="1375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spcBef>
                <a:spcPts val="95"/>
              </a:spcBef>
            </a:pPr>
            <a:r>
              <a:rPr sz="1600" b="1" spc="-315" dirty="0">
                <a:solidFill>
                  <a:srgbClr val="B987B4"/>
                </a:solidFill>
                <a:latin typeface="Arial"/>
                <a:cs typeface="Arial"/>
              </a:rPr>
              <a:t>C</a:t>
            </a:r>
            <a:r>
              <a:rPr sz="1600" b="1" spc="-80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240" dirty="0">
                <a:solidFill>
                  <a:srgbClr val="B987B4"/>
                </a:solidFill>
                <a:latin typeface="Arial"/>
                <a:cs typeface="Arial"/>
              </a:rPr>
              <a:t>//</a:t>
            </a:r>
            <a:r>
              <a:rPr sz="1600" b="1" spc="-80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-120" dirty="0">
                <a:solidFill>
                  <a:srgbClr val="B987B4"/>
                </a:solidFill>
                <a:latin typeface="Arial"/>
                <a:cs typeface="Arial"/>
              </a:rPr>
              <a:t>Sustainable</a:t>
            </a:r>
            <a:endParaRPr sz="1600">
              <a:latin typeface="Arial"/>
              <a:cs typeface="Arial"/>
            </a:endParaRPr>
          </a:p>
          <a:p>
            <a:pPr marR="5080" algn="r">
              <a:spcBef>
                <a:spcPts val="5"/>
              </a:spcBef>
            </a:pPr>
            <a:r>
              <a:rPr sz="1600" b="1" spc="-20" dirty="0">
                <a:solidFill>
                  <a:srgbClr val="B987B4"/>
                </a:solidFill>
                <a:latin typeface="Arial"/>
                <a:cs typeface="Arial"/>
              </a:rPr>
              <a:t>Development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0858" y="978230"/>
            <a:ext cx="16357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270" dirty="0">
                <a:solidFill>
                  <a:srgbClr val="B987B4"/>
                </a:solidFill>
                <a:latin typeface="Arial"/>
                <a:cs typeface="Arial"/>
              </a:rPr>
              <a:t>B</a:t>
            </a:r>
            <a:r>
              <a:rPr sz="1600" b="1" spc="-85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240" dirty="0">
                <a:solidFill>
                  <a:srgbClr val="B987B4"/>
                </a:solidFill>
                <a:latin typeface="Arial"/>
                <a:cs typeface="Arial"/>
              </a:rPr>
              <a:t>//</a:t>
            </a:r>
            <a:r>
              <a:rPr sz="1600" b="1" spc="-80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B987B4"/>
                </a:solidFill>
                <a:latin typeface="Arial"/>
                <a:cs typeface="Arial"/>
              </a:rPr>
              <a:t>Environmental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600" b="1" spc="-10" dirty="0">
                <a:solidFill>
                  <a:srgbClr val="B987B4"/>
                </a:solidFill>
                <a:latin typeface="Arial"/>
                <a:cs typeface="Arial"/>
              </a:rPr>
              <a:t>Protection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0858" y="2985897"/>
            <a:ext cx="1450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60" dirty="0">
                <a:solidFill>
                  <a:srgbClr val="B987B4"/>
                </a:solidFill>
                <a:latin typeface="Arial"/>
                <a:cs typeface="Arial"/>
              </a:rPr>
              <a:t>D</a:t>
            </a:r>
            <a:r>
              <a:rPr sz="1600" b="1" spc="-50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240" dirty="0">
                <a:solidFill>
                  <a:srgbClr val="B987B4"/>
                </a:solidFill>
                <a:latin typeface="Arial"/>
                <a:cs typeface="Arial"/>
              </a:rPr>
              <a:t>//</a:t>
            </a:r>
            <a:r>
              <a:rPr sz="1600" b="1" spc="-60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B987B4"/>
                </a:solidFill>
                <a:latin typeface="Arial"/>
                <a:cs typeface="Arial"/>
              </a:rPr>
              <a:t>Resilience</a:t>
            </a:r>
            <a:r>
              <a:rPr sz="1600" b="1" spc="-70" dirty="0">
                <a:solidFill>
                  <a:srgbClr val="B987B4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B987B4"/>
                </a:solidFill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12700"/>
            <a:r>
              <a:rPr sz="1600" b="1" spc="-75" dirty="0">
                <a:solidFill>
                  <a:srgbClr val="B987B4"/>
                </a:solidFill>
                <a:latin typeface="Arial"/>
                <a:cs typeface="Arial"/>
              </a:rPr>
              <a:t>Inclusivness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8452" y="4585208"/>
            <a:ext cx="91630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spc="-30" dirty="0">
                <a:latin typeface="Arial"/>
                <a:cs typeface="Arial"/>
              </a:rPr>
              <a:t>Titles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30" dirty="0">
                <a:latin typeface="Arial"/>
                <a:cs typeface="Arial"/>
              </a:rPr>
              <a:t>outside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the</a:t>
            </a:r>
            <a:r>
              <a:rPr sz="700" spc="-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boxes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spc="-40" dirty="0">
                <a:latin typeface="Arial"/>
                <a:cs typeface="Arial"/>
              </a:rPr>
              <a:t>are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arbitrary,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perception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the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speaker.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2867" y="319532"/>
            <a:ext cx="3397250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dirty="0"/>
              <a:t>8</a:t>
            </a:r>
            <a:r>
              <a:rPr sz="3000" spc="-10" dirty="0"/>
              <a:t> </a:t>
            </a:r>
            <a:r>
              <a:rPr sz="3000" spc="60" dirty="0"/>
              <a:t>Horizontal</a:t>
            </a:r>
            <a:r>
              <a:rPr sz="3000" spc="-15" dirty="0"/>
              <a:t> </a:t>
            </a:r>
            <a:r>
              <a:rPr sz="3000" spc="-10" dirty="0"/>
              <a:t>Topics</a:t>
            </a:r>
            <a:endParaRPr sz="3000"/>
          </a:p>
          <a:p>
            <a:pPr marL="82550">
              <a:spcBef>
                <a:spcPts val="20"/>
              </a:spcBef>
            </a:pPr>
            <a:r>
              <a:rPr sz="1600" spc="-175" dirty="0">
                <a:solidFill>
                  <a:srgbClr val="000000"/>
                </a:solidFill>
              </a:rPr>
              <a:t>EU</a:t>
            </a:r>
            <a:r>
              <a:rPr sz="1600" spc="20" dirty="0">
                <a:solidFill>
                  <a:srgbClr val="000000"/>
                </a:solidFill>
              </a:rPr>
              <a:t> </a:t>
            </a:r>
            <a:r>
              <a:rPr sz="1600" spc="50" dirty="0">
                <a:solidFill>
                  <a:srgbClr val="000000"/>
                </a:solidFill>
              </a:rPr>
              <a:t>Funding</a:t>
            </a:r>
            <a:r>
              <a:rPr sz="1600" spc="30" dirty="0">
                <a:solidFill>
                  <a:srgbClr val="000000"/>
                </a:solidFill>
              </a:rPr>
              <a:t> </a:t>
            </a:r>
            <a:r>
              <a:rPr sz="1600" spc="135" dirty="0">
                <a:solidFill>
                  <a:srgbClr val="000000"/>
                </a:solidFill>
              </a:rPr>
              <a:t>Management</a:t>
            </a:r>
            <a:r>
              <a:rPr sz="1600" spc="15" dirty="0">
                <a:solidFill>
                  <a:srgbClr val="000000"/>
                </a:solidFill>
              </a:rPr>
              <a:t> </a:t>
            </a:r>
            <a:r>
              <a:rPr sz="1600" spc="70" dirty="0">
                <a:solidFill>
                  <a:srgbClr val="000000"/>
                </a:solidFill>
              </a:rPr>
              <a:t>Modes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6" y="1432625"/>
            <a:ext cx="3880068" cy="32201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5697" y="1765939"/>
            <a:ext cx="3444875" cy="211010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indent="-215265">
              <a:spcBef>
                <a:spcPts val="825"/>
              </a:spcBef>
              <a:buChar char="•"/>
              <a:tabLst>
                <a:tab pos="227965" algn="l"/>
              </a:tabLst>
            </a:pPr>
            <a:r>
              <a:rPr sz="2000" spc="85" dirty="0">
                <a:solidFill>
                  <a:srgbClr val="44536A"/>
                </a:solidFill>
                <a:latin typeface="Arial"/>
                <a:cs typeface="Arial"/>
              </a:rPr>
              <a:t>Relevant</a:t>
            </a:r>
            <a:r>
              <a:rPr sz="2000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65" dirty="0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44536A"/>
                </a:solidFill>
                <a:latin typeface="Arial"/>
                <a:cs typeface="Arial"/>
              </a:rPr>
              <a:t> all</a:t>
            </a:r>
            <a:endParaRPr sz="2000">
              <a:latin typeface="Arial"/>
              <a:cs typeface="Arial"/>
            </a:endParaRPr>
          </a:p>
          <a:p>
            <a:pPr marL="227329">
              <a:spcBef>
                <a:spcPts val="720"/>
              </a:spcBef>
            </a:pPr>
            <a:r>
              <a:rPr sz="2000" spc="150" dirty="0">
                <a:solidFill>
                  <a:srgbClr val="44536A"/>
                </a:solidFill>
                <a:latin typeface="Arial"/>
                <a:cs typeface="Arial"/>
              </a:rPr>
              <a:t>programme</a:t>
            </a:r>
            <a:r>
              <a:rPr sz="2000" spc="-2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44536A"/>
                </a:solidFill>
                <a:latin typeface="Arial"/>
                <a:cs typeface="Arial"/>
              </a:rPr>
              <a:t>components</a:t>
            </a:r>
            <a:endParaRPr sz="2000">
              <a:latin typeface="Arial"/>
              <a:cs typeface="Arial"/>
            </a:endParaRPr>
          </a:p>
          <a:p>
            <a:pPr marL="227329" indent="-215265">
              <a:spcBef>
                <a:spcPts val="1115"/>
              </a:spcBef>
              <a:buChar char="•"/>
              <a:tabLst>
                <a:tab pos="227965" algn="l"/>
              </a:tabLst>
            </a:pPr>
            <a:r>
              <a:rPr sz="2000" spc="95" dirty="0">
                <a:solidFill>
                  <a:srgbClr val="44536A"/>
                </a:solidFill>
                <a:latin typeface="Arial"/>
                <a:cs typeface="Arial"/>
              </a:rPr>
              <a:t>Identified</a:t>
            </a:r>
            <a:r>
              <a:rPr sz="2000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in</a:t>
            </a:r>
            <a:r>
              <a:rPr sz="2000" spc="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44536A"/>
                </a:solidFill>
                <a:latin typeface="Arial"/>
                <a:cs typeface="Arial"/>
              </a:rPr>
              <a:t>Strategic</a:t>
            </a: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4536A"/>
                </a:solidFill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 marL="227329" marR="603250" indent="-215265">
              <a:lnSpc>
                <a:spcPct val="130000"/>
              </a:lnSpc>
              <a:spcBef>
                <a:spcPts val="409"/>
              </a:spcBef>
              <a:buChar char="•"/>
              <a:tabLst>
                <a:tab pos="227965" algn="l"/>
              </a:tabLst>
            </a:pPr>
            <a:r>
              <a:rPr sz="2000" dirty="0">
                <a:solidFill>
                  <a:srgbClr val="44536A"/>
                </a:solidFill>
                <a:latin typeface="Arial"/>
                <a:cs typeface="Arial"/>
              </a:rPr>
              <a:t>Should</a:t>
            </a:r>
            <a:r>
              <a:rPr sz="2000" spc="114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204" dirty="0">
                <a:solidFill>
                  <a:srgbClr val="44536A"/>
                </a:solidFill>
                <a:latin typeface="Arial"/>
                <a:cs typeface="Arial"/>
              </a:rPr>
              <a:t>be</a:t>
            </a:r>
            <a:r>
              <a:rPr sz="2000" spc="9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44536A"/>
                </a:solidFill>
                <a:latin typeface="Arial"/>
                <a:cs typeface="Arial"/>
              </a:rPr>
              <a:t>addressed </a:t>
            </a:r>
            <a:r>
              <a:rPr sz="2000" spc="105" dirty="0">
                <a:solidFill>
                  <a:srgbClr val="44536A"/>
                </a:solidFill>
                <a:latin typeface="Arial"/>
                <a:cs typeface="Arial"/>
              </a:rPr>
              <a:t>appropriately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1097" y="141830"/>
            <a:ext cx="1032209" cy="497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28" y="111752"/>
            <a:ext cx="1378604" cy="4099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7617" y="370459"/>
            <a:ext cx="45885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-60" dirty="0"/>
              <a:t>EIC</a:t>
            </a:r>
            <a:r>
              <a:rPr sz="3300" spc="-80" dirty="0"/>
              <a:t> </a:t>
            </a:r>
            <a:r>
              <a:rPr sz="3300" spc="185" dirty="0"/>
              <a:t>Main</a:t>
            </a:r>
            <a:r>
              <a:rPr sz="3300" spc="-75" dirty="0"/>
              <a:t> </a:t>
            </a:r>
            <a:r>
              <a:rPr sz="3300" spc="200" dirty="0"/>
              <a:t>Components</a:t>
            </a:r>
            <a:endParaRPr sz="33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70" y="1660171"/>
            <a:ext cx="4653042" cy="28049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38473" y="954793"/>
            <a:ext cx="3674745" cy="460933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spcBef>
                <a:spcPts val="445"/>
              </a:spcBef>
            </a:pPr>
            <a:r>
              <a:rPr sz="1900" dirty="0">
                <a:solidFill>
                  <a:srgbClr val="538235"/>
                </a:solidFill>
                <a:latin typeface="+mn-lt"/>
                <a:cs typeface="Calibri Light" panose="020F0302020204030204" pitchFamily="34" charset="0"/>
              </a:rPr>
              <a:t>EIC PATHFINDER</a:t>
            </a:r>
            <a:endParaRPr sz="1900" dirty="0">
              <a:latin typeface="+mn-lt"/>
              <a:cs typeface="Calibri Light" panose="020F0302020204030204" pitchFamily="34" charset="0"/>
            </a:endParaRPr>
          </a:p>
          <a:p>
            <a:pPr marL="184785" marR="129539" indent="-172720">
              <a:lnSpc>
                <a:spcPct val="80000"/>
              </a:lnSpc>
              <a:spcBef>
                <a:spcPts val="80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+mn-lt"/>
                <a:cs typeface="Calibri Light" panose="020F0302020204030204" pitchFamily="34" charset="0"/>
              </a:rPr>
              <a:t>multi-disciplinary research teams, undertake visionary research with the potential to lead to technology breakthroughs. </a:t>
            </a:r>
            <a:r>
              <a:rPr sz="1900" dirty="0">
                <a:solidFill>
                  <a:srgbClr val="1F4E79"/>
                </a:solidFill>
                <a:latin typeface="+mn-lt"/>
                <a:cs typeface="Calibri Light" panose="020F0302020204030204" pitchFamily="34" charset="0"/>
              </a:rPr>
              <a:t>[350 million €]</a:t>
            </a:r>
            <a:endParaRPr sz="1900" dirty="0">
              <a:latin typeface="+mn-lt"/>
              <a:cs typeface="Calibri Light" panose="020F0302020204030204" pitchFamily="34" charset="0"/>
            </a:endParaRPr>
          </a:p>
          <a:p>
            <a:pPr marL="12700">
              <a:spcBef>
                <a:spcPts val="335"/>
              </a:spcBef>
            </a:pPr>
            <a:r>
              <a:rPr sz="1900" dirty="0">
                <a:solidFill>
                  <a:srgbClr val="006FC0"/>
                </a:solidFill>
                <a:latin typeface="+mn-lt"/>
                <a:cs typeface="Calibri Light" panose="020F0302020204030204" pitchFamily="34" charset="0"/>
              </a:rPr>
              <a:t>EIC TRANSITION</a:t>
            </a:r>
            <a:endParaRPr sz="1900" dirty="0">
              <a:latin typeface="+mn-lt"/>
              <a:cs typeface="Calibri Light" panose="020F0302020204030204" pitchFamily="34" charset="0"/>
            </a:endParaRPr>
          </a:p>
          <a:p>
            <a:pPr marL="184785" marR="5080" indent="-172720">
              <a:lnSpc>
                <a:spcPct val="80000"/>
              </a:lnSpc>
              <a:spcBef>
                <a:spcPts val="80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+mn-lt"/>
                <a:cs typeface="Calibri Light" panose="020F0302020204030204" pitchFamily="34" charset="0"/>
              </a:rPr>
              <a:t>funding to turn research results into innovation opportunities, worth</a:t>
            </a:r>
          </a:p>
          <a:p>
            <a:pPr marL="184785">
              <a:lnSpc>
                <a:spcPts val="1825"/>
              </a:lnSpc>
            </a:pPr>
            <a:r>
              <a:rPr sz="1900" dirty="0">
                <a:latin typeface="+mn-lt"/>
                <a:cs typeface="Calibri Light" panose="020F0302020204030204" pitchFamily="34" charset="0"/>
              </a:rPr>
              <a:t>€131 million. </a:t>
            </a:r>
            <a:r>
              <a:rPr sz="1900" dirty="0">
                <a:solidFill>
                  <a:srgbClr val="1F4E79"/>
                </a:solidFill>
                <a:latin typeface="+mn-lt"/>
                <a:cs typeface="Calibri Light" panose="020F0302020204030204" pitchFamily="34" charset="0"/>
              </a:rPr>
              <a:t>[131 million €]</a:t>
            </a:r>
            <a:endParaRPr sz="1900" dirty="0">
              <a:latin typeface="+mn-lt"/>
              <a:cs typeface="Calibri Light" panose="020F0302020204030204" pitchFamily="34" charset="0"/>
            </a:endParaRPr>
          </a:p>
          <a:p>
            <a:pPr marL="12700">
              <a:spcBef>
                <a:spcPts val="350"/>
              </a:spcBef>
            </a:pPr>
            <a:r>
              <a:rPr sz="1900" dirty="0">
                <a:latin typeface="+mn-lt"/>
                <a:cs typeface="Calibri Light" panose="020F0302020204030204" pitchFamily="34" charset="0"/>
              </a:rPr>
              <a:t>EIC ACCELERATOR</a:t>
            </a:r>
          </a:p>
          <a:p>
            <a:pPr marL="184785" marR="127000" indent="-172720">
              <a:lnSpc>
                <a:spcPct val="80000"/>
              </a:lnSpc>
              <a:spcBef>
                <a:spcPts val="795"/>
              </a:spcBef>
              <a:buChar char="•"/>
              <a:tabLst>
                <a:tab pos="185420" algn="l"/>
              </a:tabLst>
            </a:pPr>
            <a:r>
              <a:rPr sz="1900" dirty="0">
                <a:latin typeface="+mn-lt"/>
                <a:cs typeface="Calibri Light" panose="020F0302020204030204" pitchFamily="34" charset="0"/>
              </a:rPr>
              <a:t>start-ups and SMEs to develop and scale up high impact innovations with the potential to create new markets or disrupt existing ones. </a:t>
            </a:r>
            <a:r>
              <a:rPr sz="1900" dirty="0">
                <a:solidFill>
                  <a:srgbClr val="1F4E79"/>
                </a:solidFill>
                <a:latin typeface="+mn-lt"/>
                <a:cs typeface="Calibri Light" panose="020F0302020204030204" pitchFamily="34" charset="0"/>
              </a:rPr>
              <a:t>[1.61 billion €]</a:t>
            </a:r>
            <a:endParaRPr sz="1900" dirty="0">
              <a:latin typeface="+mn-lt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1097" y="141830"/>
            <a:ext cx="1032209" cy="497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28" y="111752"/>
            <a:ext cx="1378604" cy="4099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9479" y="370459"/>
            <a:ext cx="53003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-60" dirty="0"/>
              <a:t>EIC</a:t>
            </a:r>
            <a:r>
              <a:rPr sz="3300" spc="-65" dirty="0"/>
              <a:t> </a:t>
            </a:r>
            <a:r>
              <a:rPr sz="3300" spc="120" dirty="0"/>
              <a:t>Pathfinder</a:t>
            </a:r>
            <a:r>
              <a:rPr sz="3300" spc="-80" dirty="0"/>
              <a:t> </a:t>
            </a:r>
            <a:r>
              <a:rPr sz="3300" spc="130" dirty="0"/>
              <a:t>Challenges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435053" y="1264159"/>
            <a:ext cx="4241165" cy="39209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4785" marR="972185" indent="-172720">
              <a:lnSpc>
                <a:spcPts val="2160"/>
              </a:lnSpc>
              <a:spcBef>
                <a:spcPts val="375"/>
              </a:spcBef>
              <a:buChar char="•"/>
              <a:tabLst>
                <a:tab pos="185420" algn="l"/>
              </a:tabLst>
            </a:pPr>
            <a:r>
              <a:rPr sz="2000" spc="-130" dirty="0">
                <a:latin typeface="+mj-lt"/>
                <a:cs typeface="Arial"/>
              </a:rPr>
              <a:t>Carbon</a:t>
            </a:r>
            <a:r>
              <a:rPr sz="2000" spc="-90" dirty="0">
                <a:latin typeface="+mj-lt"/>
                <a:cs typeface="Arial"/>
              </a:rPr>
              <a:t> </a:t>
            </a:r>
            <a:r>
              <a:rPr sz="2000" spc="-75" dirty="0">
                <a:latin typeface="+mj-lt"/>
                <a:cs typeface="Arial"/>
              </a:rPr>
              <a:t>dioxide</a:t>
            </a:r>
            <a:r>
              <a:rPr sz="2000" spc="-80" dirty="0">
                <a:latin typeface="+mj-lt"/>
                <a:cs typeface="Arial"/>
              </a:rPr>
              <a:t> </a:t>
            </a:r>
            <a:r>
              <a:rPr sz="2000" spc="-110" dirty="0">
                <a:latin typeface="+mj-lt"/>
                <a:cs typeface="Arial"/>
              </a:rPr>
              <a:t>and</a:t>
            </a:r>
            <a:r>
              <a:rPr sz="2000" spc="-70" dirty="0">
                <a:latin typeface="+mj-lt"/>
                <a:cs typeface="Arial"/>
              </a:rPr>
              <a:t> </a:t>
            </a:r>
            <a:r>
              <a:rPr sz="2000" spc="-10" dirty="0">
                <a:latin typeface="+mj-lt"/>
                <a:cs typeface="Arial"/>
              </a:rPr>
              <a:t>nitrogen </a:t>
            </a:r>
            <a:r>
              <a:rPr sz="2000" spc="-95" dirty="0">
                <a:latin typeface="+mj-lt"/>
                <a:cs typeface="Arial"/>
              </a:rPr>
              <a:t>management</a:t>
            </a:r>
            <a:r>
              <a:rPr sz="2000" spc="-85" dirty="0">
                <a:latin typeface="+mj-lt"/>
                <a:cs typeface="Arial"/>
              </a:rPr>
              <a:t> </a:t>
            </a:r>
            <a:r>
              <a:rPr sz="2000" spc="-100" dirty="0">
                <a:latin typeface="+mj-lt"/>
                <a:cs typeface="Arial"/>
              </a:rPr>
              <a:t>and </a:t>
            </a:r>
            <a:r>
              <a:rPr sz="2000" spc="-60" dirty="0">
                <a:latin typeface="+mj-lt"/>
                <a:cs typeface="Arial"/>
              </a:rPr>
              <a:t>valorisation</a:t>
            </a:r>
            <a:endParaRPr sz="2000" dirty="0">
              <a:latin typeface="+mj-lt"/>
              <a:cs typeface="Arial"/>
            </a:endParaRPr>
          </a:p>
          <a:p>
            <a:pPr marL="184785" indent="-172720">
              <a:lnSpc>
                <a:spcPts val="2280"/>
              </a:lnSpc>
              <a:spcBef>
                <a:spcPts val="530"/>
              </a:spcBef>
              <a:buChar char="•"/>
              <a:tabLst>
                <a:tab pos="185420" algn="l"/>
              </a:tabLst>
            </a:pPr>
            <a:r>
              <a:rPr sz="2000" dirty="0">
                <a:latin typeface="+mj-lt"/>
                <a:cs typeface="Arial"/>
              </a:rPr>
              <a:t>Mid</a:t>
            </a:r>
            <a:r>
              <a:rPr sz="2000" spc="-100" dirty="0">
                <a:latin typeface="+mj-lt"/>
                <a:cs typeface="Arial"/>
              </a:rPr>
              <a:t> </a:t>
            </a:r>
            <a:r>
              <a:rPr sz="2000" dirty="0">
                <a:latin typeface="+mj-lt"/>
                <a:cs typeface="Arial"/>
              </a:rPr>
              <a:t>to</a:t>
            </a:r>
            <a:r>
              <a:rPr sz="2000" spc="-90" dirty="0">
                <a:latin typeface="+mj-lt"/>
                <a:cs typeface="Arial"/>
              </a:rPr>
              <a:t> </a:t>
            </a:r>
            <a:r>
              <a:rPr sz="2000" spc="-70" dirty="0">
                <a:latin typeface="+mj-lt"/>
                <a:cs typeface="Arial"/>
              </a:rPr>
              <a:t>long</a:t>
            </a:r>
            <a:r>
              <a:rPr sz="2000" spc="-110" dirty="0">
                <a:latin typeface="+mj-lt"/>
                <a:cs typeface="Arial"/>
              </a:rPr>
              <a:t> </a:t>
            </a:r>
            <a:r>
              <a:rPr sz="2000" spc="-20" dirty="0">
                <a:latin typeface="+mj-lt"/>
                <a:cs typeface="Arial"/>
              </a:rPr>
              <a:t>term</a:t>
            </a:r>
            <a:r>
              <a:rPr sz="2000" spc="-85" dirty="0">
                <a:latin typeface="+mj-lt"/>
                <a:cs typeface="Arial"/>
              </a:rPr>
              <a:t> </a:t>
            </a:r>
            <a:r>
              <a:rPr sz="2000" spc="-110" dirty="0">
                <a:latin typeface="+mj-lt"/>
                <a:cs typeface="Arial"/>
              </a:rPr>
              <a:t>and</a:t>
            </a:r>
            <a:r>
              <a:rPr sz="2000" spc="-90" dirty="0">
                <a:latin typeface="+mj-lt"/>
                <a:cs typeface="Arial"/>
              </a:rPr>
              <a:t> </a:t>
            </a:r>
            <a:r>
              <a:rPr sz="2000" spc="-10" dirty="0">
                <a:latin typeface="+mj-lt"/>
                <a:cs typeface="Arial"/>
              </a:rPr>
              <a:t>systems</a:t>
            </a:r>
            <a:endParaRPr sz="2000" dirty="0">
              <a:latin typeface="+mj-lt"/>
              <a:cs typeface="Arial"/>
            </a:endParaRPr>
          </a:p>
          <a:p>
            <a:pPr marL="184785">
              <a:lnSpc>
                <a:spcPts val="2280"/>
              </a:lnSpc>
            </a:pPr>
            <a:r>
              <a:rPr sz="2000" spc="-60" dirty="0">
                <a:latin typeface="+mj-lt"/>
                <a:cs typeface="Arial"/>
              </a:rPr>
              <a:t>integrated</a:t>
            </a:r>
            <a:r>
              <a:rPr sz="2000" spc="-65" dirty="0">
                <a:latin typeface="+mj-lt"/>
                <a:cs typeface="Arial"/>
              </a:rPr>
              <a:t> </a:t>
            </a:r>
            <a:r>
              <a:rPr sz="2000" spc="-100" dirty="0">
                <a:latin typeface="+mj-lt"/>
                <a:cs typeface="Arial"/>
              </a:rPr>
              <a:t>energy</a:t>
            </a:r>
            <a:r>
              <a:rPr sz="2000" spc="-90" dirty="0">
                <a:latin typeface="+mj-lt"/>
                <a:cs typeface="Arial"/>
              </a:rPr>
              <a:t> </a:t>
            </a:r>
            <a:r>
              <a:rPr sz="2000" spc="-10" dirty="0">
                <a:latin typeface="+mj-lt"/>
                <a:cs typeface="Arial"/>
              </a:rPr>
              <a:t>storage</a:t>
            </a:r>
            <a:endParaRPr sz="2000" dirty="0">
              <a:latin typeface="+mj-lt"/>
              <a:cs typeface="Arial"/>
            </a:endParaRPr>
          </a:p>
          <a:p>
            <a:pPr marL="184785" indent="-172720">
              <a:spcBef>
                <a:spcPts val="555"/>
              </a:spcBef>
              <a:buChar char="•"/>
              <a:tabLst>
                <a:tab pos="185420" algn="l"/>
              </a:tabLst>
            </a:pPr>
            <a:r>
              <a:rPr sz="2000" spc="-45" dirty="0">
                <a:latin typeface="+mj-lt"/>
                <a:cs typeface="Arial"/>
              </a:rPr>
              <a:t>Cardiogenomics</a:t>
            </a:r>
            <a:endParaRPr sz="2000" dirty="0">
              <a:latin typeface="+mj-lt"/>
              <a:cs typeface="Arial"/>
            </a:endParaRPr>
          </a:p>
          <a:p>
            <a:pPr marL="184785" marR="5080" indent="-172720">
              <a:lnSpc>
                <a:spcPts val="2160"/>
              </a:lnSpc>
              <a:spcBef>
                <a:spcPts val="835"/>
              </a:spcBef>
              <a:buChar char="•"/>
              <a:tabLst>
                <a:tab pos="185420" algn="l"/>
              </a:tabLst>
            </a:pPr>
            <a:r>
              <a:rPr sz="2000" spc="-145" dirty="0">
                <a:latin typeface="+mj-lt"/>
                <a:cs typeface="Arial"/>
              </a:rPr>
              <a:t>Towards</a:t>
            </a:r>
            <a:r>
              <a:rPr sz="2000" spc="-95" dirty="0">
                <a:latin typeface="+mj-lt"/>
                <a:cs typeface="Arial"/>
              </a:rPr>
              <a:t> </a:t>
            </a:r>
            <a:r>
              <a:rPr sz="2000" spc="-25" dirty="0">
                <a:latin typeface="+mj-lt"/>
                <a:cs typeface="Arial"/>
              </a:rPr>
              <a:t>the</a:t>
            </a:r>
            <a:r>
              <a:rPr sz="2000" spc="-95" dirty="0">
                <a:latin typeface="+mj-lt"/>
                <a:cs typeface="Arial"/>
              </a:rPr>
              <a:t> </a:t>
            </a:r>
            <a:r>
              <a:rPr sz="2000" spc="-90" dirty="0">
                <a:latin typeface="+mj-lt"/>
                <a:cs typeface="Arial"/>
              </a:rPr>
              <a:t>Healthcare </a:t>
            </a:r>
            <a:r>
              <a:rPr sz="2000" spc="-10" dirty="0">
                <a:latin typeface="+mj-lt"/>
                <a:cs typeface="Arial"/>
              </a:rPr>
              <a:t>Continuum: </a:t>
            </a:r>
            <a:r>
              <a:rPr sz="2000" spc="-85" dirty="0">
                <a:latin typeface="+mj-lt"/>
                <a:cs typeface="Arial"/>
              </a:rPr>
              <a:t>technologies</a:t>
            </a:r>
            <a:r>
              <a:rPr sz="2000" spc="-90" dirty="0">
                <a:latin typeface="+mj-lt"/>
                <a:cs typeface="Arial"/>
              </a:rPr>
              <a:t> </a:t>
            </a:r>
            <a:r>
              <a:rPr sz="2000" dirty="0">
                <a:latin typeface="+mj-lt"/>
                <a:cs typeface="Arial"/>
              </a:rPr>
              <a:t>to</a:t>
            </a:r>
            <a:r>
              <a:rPr sz="2000" spc="-75" dirty="0">
                <a:latin typeface="+mj-lt"/>
                <a:cs typeface="Arial"/>
              </a:rPr>
              <a:t> </a:t>
            </a:r>
            <a:r>
              <a:rPr sz="2000" spc="-60" dirty="0">
                <a:latin typeface="+mj-lt"/>
                <a:cs typeface="Arial"/>
              </a:rPr>
              <a:t>support</a:t>
            </a:r>
            <a:r>
              <a:rPr sz="2000" spc="-80" dirty="0">
                <a:latin typeface="+mj-lt"/>
                <a:cs typeface="Arial"/>
              </a:rPr>
              <a:t> </a:t>
            </a:r>
            <a:r>
              <a:rPr sz="2000" spc="-165" dirty="0">
                <a:latin typeface="+mj-lt"/>
                <a:cs typeface="Arial"/>
              </a:rPr>
              <a:t>a</a:t>
            </a:r>
            <a:r>
              <a:rPr sz="2000" spc="-85" dirty="0">
                <a:latin typeface="+mj-lt"/>
                <a:cs typeface="Arial"/>
              </a:rPr>
              <a:t> </a:t>
            </a:r>
            <a:r>
              <a:rPr sz="2000" spc="-80" dirty="0">
                <a:latin typeface="+mj-lt"/>
                <a:cs typeface="Arial"/>
              </a:rPr>
              <a:t>radical</a:t>
            </a:r>
            <a:r>
              <a:rPr sz="2000" spc="-70" dirty="0">
                <a:latin typeface="+mj-lt"/>
                <a:cs typeface="Arial"/>
              </a:rPr>
              <a:t> </a:t>
            </a:r>
            <a:r>
              <a:rPr sz="2000" spc="-10" dirty="0">
                <a:latin typeface="+mj-lt"/>
                <a:cs typeface="Arial"/>
              </a:rPr>
              <a:t>shift </a:t>
            </a:r>
            <a:r>
              <a:rPr sz="2000" spc="-25" dirty="0">
                <a:latin typeface="+mj-lt"/>
                <a:cs typeface="Arial"/>
              </a:rPr>
              <a:t>from</a:t>
            </a:r>
            <a:r>
              <a:rPr sz="2000" spc="-75" dirty="0">
                <a:latin typeface="+mj-lt"/>
                <a:cs typeface="Arial"/>
              </a:rPr>
              <a:t> </a:t>
            </a:r>
            <a:r>
              <a:rPr sz="2000" spc="-90" dirty="0">
                <a:latin typeface="+mj-lt"/>
                <a:cs typeface="Arial"/>
              </a:rPr>
              <a:t>episodic</a:t>
            </a:r>
            <a:r>
              <a:rPr sz="2000" spc="-75" dirty="0">
                <a:latin typeface="+mj-lt"/>
                <a:cs typeface="Arial"/>
              </a:rPr>
              <a:t> </a:t>
            </a:r>
            <a:r>
              <a:rPr sz="2000" dirty="0">
                <a:latin typeface="+mj-lt"/>
                <a:cs typeface="Arial"/>
              </a:rPr>
              <a:t>to</a:t>
            </a:r>
            <a:r>
              <a:rPr sz="2000" spc="-75" dirty="0">
                <a:latin typeface="+mj-lt"/>
                <a:cs typeface="Arial"/>
              </a:rPr>
              <a:t> </a:t>
            </a:r>
            <a:r>
              <a:rPr sz="2000" spc="-70" dirty="0">
                <a:latin typeface="+mj-lt"/>
                <a:cs typeface="Arial"/>
              </a:rPr>
              <a:t>continuous</a:t>
            </a:r>
            <a:r>
              <a:rPr sz="2000" spc="-110" dirty="0">
                <a:latin typeface="+mj-lt"/>
                <a:cs typeface="Arial"/>
              </a:rPr>
              <a:t> </a:t>
            </a:r>
            <a:r>
              <a:rPr sz="2000" spc="-65" dirty="0">
                <a:latin typeface="+mj-lt"/>
                <a:cs typeface="Arial"/>
              </a:rPr>
              <a:t>healthcare</a:t>
            </a:r>
            <a:endParaRPr sz="2000" dirty="0">
              <a:latin typeface="+mj-lt"/>
              <a:cs typeface="Arial"/>
            </a:endParaRPr>
          </a:p>
          <a:p>
            <a:pPr marL="184785" indent="-172720">
              <a:spcBef>
                <a:spcPts val="535"/>
              </a:spcBef>
              <a:buChar char="•"/>
              <a:tabLst>
                <a:tab pos="185420" algn="l"/>
              </a:tabLst>
            </a:pPr>
            <a:r>
              <a:rPr sz="2000" spc="-160" dirty="0">
                <a:latin typeface="+mj-lt"/>
                <a:cs typeface="Arial"/>
              </a:rPr>
              <a:t>DNA-</a:t>
            </a:r>
            <a:r>
              <a:rPr sz="2000" spc="-135" dirty="0">
                <a:latin typeface="+mj-lt"/>
                <a:cs typeface="Arial"/>
              </a:rPr>
              <a:t>based</a:t>
            </a:r>
            <a:r>
              <a:rPr sz="2000" spc="-95" dirty="0">
                <a:latin typeface="+mj-lt"/>
                <a:cs typeface="Arial"/>
              </a:rPr>
              <a:t> </a:t>
            </a:r>
            <a:r>
              <a:rPr sz="2000" spc="-45" dirty="0">
                <a:latin typeface="+mj-lt"/>
                <a:cs typeface="Arial"/>
              </a:rPr>
              <a:t>digital</a:t>
            </a:r>
            <a:r>
              <a:rPr sz="2000" spc="-75" dirty="0">
                <a:latin typeface="+mj-lt"/>
                <a:cs typeface="Arial"/>
              </a:rPr>
              <a:t> </a:t>
            </a:r>
            <a:r>
              <a:rPr sz="2000" spc="-90" dirty="0">
                <a:latin typeface="+mj-lt"/>
                <a:cs typeface="Arial"/>
              </a:rPr>
              <a:t>data</a:t>
            </a:r>
            <a:r>
              <a:rPr sz="2000" spc="-70" dirty="0">
                <a:latin typeface="+mj-lt"/>
                <a:cs typeface="Arial"/>
              </a:rPr>
              <a:t> </a:t>
            </a:r>
            <a:r>
              <a:rPr sz="2000" spc="-10" dirty="0">
                <a:latin typeface="+mj-lt"/>
                <a:cs typeface="Arial"/>
              </a:rPr>
              <a:t>storage</a:t>
            </a:r>
            <a:endParaRPr sz="2000" dirty="0">
              <a:latin typeface="+mj-lt"/>
              <a:cs typeface="Arial"/>
            </a:endParaRPr>
          </a:p>
          <a:p>
            <a:pPr marL="184785" marR="339725" indent="-172720">
              <a:lnSpc>
                <a:spcPts val="2160"/>
              </a:lnSpc>
              <a:spcBef>
                <a:spcPts val="825"/>
              </a:spcBef>
              <a:buChar char="•"/>
              <a:tabLst>
                <a:tab pos="185420" algn="l"/>
              </a:tabLst>
            </a:pPr>
            <a:r>
              <a:rPr sz="2000" spc="-50" dirty="0">
                <a:latin typeface="+mj-lt"/>
                <a:cs typeface="Arial"/>
              </a:rPr>
              <a:t>Alternative</a:t>
            </a:r>
            <a:r>
              <a:rPr sz="2000" spc="-40" dirty="0">
                <a:latin typeface="+mj-lt"/>
                <a:cs typeface="Arial"/>
              </a:rPr>
              <a:t> </a:t>
            </a:r>
            <a:r>
              <a:rPr sz="2000" spc="-114" dirty="0">
                <a:latin typeface="+mj-lt"/>
                <a:cs typeface="Arial"/>
              </a:rPr>
              <a:t>approaches</a:t>
            </a:r>
            <a:r>
              <a:rPr sz="2000" spc="-90" dirty="0">
                <a:latin typeface="+mj-lt"/>
                <a:cs typeface="Arial"/>
              </a:rPr>
              <a:t> </a:t>
            </a:r>
            <a:r>
              <a:rPr sz="2000" dirty="0">
                <a:latin typeface="+mj-lt"/>
                <a:cs typeface="Arial"/>
              </a:rPr>
              <a:t>to</a:t>
            </a:r>
            <a:r>
              <a:rPr sz="2000" spc="-75" dirty="0">
                <a:latin typeface="+mj-lt"/>
                <a:cs typeface="Arial"/>
              </a:rPr>
              <a:t> </a:t>
            </a:r>
            <a:r>
              <a:rPr sz="2000" spc="-65" dirty="0">
                <a:latin typeface="+mj-lt"/>
                <a:cs typeface="Arial"/>
              </a:rPr>
              <a:t>Quantum </a:t>
            </a:r>
            <a:r>
              <a:rPr sz="2000" spc="-45" dirty="0">
                <a:latin typeface="+mj-lt"/>
                <a:cs typeface="Arial"/>
              </a:rPr>
              <a:t>Information</a:t>
            </a:r>
            <a:r>
              <a:rPr sz="2000" spc="-40" dirty="0">
                <a:latin typeface="+mj-lt"/>
                <a:cs typeface="Arial"/>
              </a:rPr>
              <a:t> Processing, </a:t>
            </a:r>
            <a:r>
              <a:rPr sz="2000" spc="-90" dirty="0">
                <a:latin typeface="+mj-lt"/>
                <a:cs typeface="Arial"/>
              </a:rPr>
              <a:t>Communication,</a:t>
            </a:r>
            <a:r>
              <a:rPr sz="2000" spc="-70" dirty="0">
                <a:latin typeface="+mj-lt"/>
                <a:cs typeface="Arial"/>
              </a:rPr>
              <a:t> </a:t>
            </a:r>
            <a:r>
              <a:rPr sz="2000" spc="-110" dirty="0">
                <a:latin typeface="+mj-lt"/>
                <a:cs typeface="Arial"/>
              </a:rPr>
              <a:t>and</a:t>
            </a:r>
            <a:r>
              <a:rPr sz="2000" spc="-40" dirty="0">
                <a:latin typeface="+mj-lt"/>
                <a:cs typeface="Arial"/>
              </a:rPr>
              <a:t> </a:t>
            </a:r>
            <a:r>
              <a:rPr sz="2000" spc="-10" dirty="0">
                <a:latin typeface="+mj-lt"/>
                <a:cs typeface="Arial"/>
              </a:rPr>
              <a:t>Sensing</a:t>
            </a:r>
            <a:endParaRPr sz="2000" dirty="0">
              <a:latin typeface="+mj-lt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2741" y="1818210"/>
            <a:ext cx="4017196" cy="2133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1097" y="141830"/>
            <a:ext cx="1032209" cy="497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28" y="111752"/>
            <a:ext cx="1378604" cy="4099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39875" y="370459"/>
            <a:ext cx="50615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-60" dirty="0"/>
              <a:t>EIC</a:t>
            </a:r>
            <a:r>
              <a:rPr sz="3300" spc="-114" dirty="0"/>
              <a:t> </a:t>
            </a:r>
            <a:r>
              <a:rPr sz="3300" dirty="0"/>
              <a:t>Transition</a:t>
            </a:r>
            <a:r>
              <a:rPr sz="3300" spc="-135" dirty="0"/>
              <a:t> </a:t>
            </a:r>
            <a:r>
              <a:rPr sz="3300" spc="130" dirty="0"/>
              <a:t>Challenges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777036" y="1447241"/>
            <a:ext cx="5050790" cy="29616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4785" marR="800100" indent="-172720">
              <a:lnSpc>
                <a:spcPts val="3030"/>
              </a:lnSpc>
              <a:spcBef>
                <a:spcPts val="475"/>
              </a:spcBef>
              <a:buChar char="•"/>
              <a:tabLst>
                <a:tab pos="185420" algn="l"/>
              </a:tabLst>
            </a:pPr>
            <a:r>
              <a:rPr sz="2800" spc="-175" dirty="0">
                <a:latin typeface="+mj-lt"/>
                <a:cs typeface="Arial"/>
              </a:rPr>
              <a:t>Green</a:t>
            </a:r>
            <a:r>
              <a:rPr sz="2800" spc="-114" dirty="0">
                <a:latin typeface="+mj-lt"/>
                <a:cs typeface="Arial"/>
              </a:rPr>
              <a:t> </a:t>
            </a:r>
            <a:r>
              <a:rPr sz="2800" spc="-70" dirty="0">
                <a:latin typeface="+mj-lt"/>
                <a:cs typeface="Arial"/>
              </a:rPr>
              <a:t>digital</a:t>
            </a:r>
            <a:r>
              <a:rPr sz="2800" spc="-95" dirty="0">
                <a:latin typeface="+mj-lt"/>
                <a:cs typeface="Arial"/>
              </a:rPr>
              <a:t> </a:t>
            </a:r>
            <a:r>
              <a:rPr sz="2800" spc="-170" dirty="0">
                <a:latin typeface="+mj-lt"/>
                <a:cs typeface="Arial"/>
              </a:rPr>
              <a:t>devices</a:t>
            </a:r>
            <a:r>
              <a:rPr sz="2800" spc="-95" dirty="0">
                <a:latin typeface="+mj-lt"/>
                <a:cs typeface="Arial"/>
              </a:rPr>
              <a:t> </a:t>
            </a:r>
            <a:r>
              <a:rPr sz="2800" spc="-10" dirty="0">
                <a:latin typeface="+mj-lt"/>
                <a:cs typeface="Arial"/>
              </a:rPr>
              <a:t>for</a:t>
            </a:r>
            <a:r>
              <a:rPr sz="2800" spc="-120" dirty="0">
                <a:latin typeface="+mj-lt"/>
                <a:cs typeface="Arial"/>
              </a:rPr>
              <a:t> </a:t>
            </a:r>
            <a:r>
              <a:rPr sz="2800" spc="-25" dirty="0">
                <a:latin typeface="+mj-lt"/>
                <a:cs typeface="Arial"/>
              </a:rPr>
              <a:t>the </a:t>
            </a:r>
            <a:r>
              <a:rPr sz="2800" spc="-10" dirty="0">
                <a:latin typeface="+mj-lt"/>
                <a:cs typeface="Arial"/>
              </a:rPr>
              <a:t>future</a:t>
            </a:r>
            <a:endParaRPr sz="2800" dirty="0">
              <a:latin typeface="+mj-lt"/>
              <a:cs typeface="Arial"/>
            </a:endParaRPr>
          </a:p>
          <a:p>
            <a:pPr marL="184785" marR="5080" indent="-172720">
              <a:lnSpc>
                <a:spcPts val="3030"/>
              </a:lnSpc>
              <a:spcBef>
                <a:spcPts val="795"/>
              </a:spcBef>
              <a:buChar char="•"/>
              <a:tabLst>
                <a:tab pos="185420" algn="l"/>
              </a:tabLst>
            </a:pPr>
            <a:r>
              <a:rPr sz="2800" spc="-229" dirty="0">
                <a:latin typeface="+mj-lt"/>
                <a:cs typeface="Arial"/>
              </a:rPr>
              <a:t>Process</a:t>
            </a:r>
            <a:r>
              <a:rPr sz="2800" spc="-85" dirty="0">
                <a:latin typeface="+mj-lt"/>
                <a:cs typeface="Arial"/>
              </a:rPr>
              <a:t> </a:t>
            </a:r>
            <a:r>
              <a:rPr sz="2800" spc="-150" dirty="0">
                <a:latin typeface="+mj-lt"/>
                <a:cs typeface="Arial"/>
              </a:rPr>
              <a:t>and</a:t>
            </a:r>
            <a:r>
              <a:rPr sz="2800" spc="-85" dirty="0">
                <a:latin typeface="+mj-lt"/>
                <a:cs typeface="Arial"/>
              </a:rPr>
              <a:t> </a:t>
            </a:r>
            <a:r>
              <a:rPr sz="2800" spc="-175" dirty="0">
                <a:latin typeface="+mj-lt"/>
                <a:cs typeface="Arial"/>
              </a:rPr>
              <a:t>system</a:t>
            </a:r>
            <a:r>
              <a:rPr sz="2800" spc="-100" dirty="0">
                <a:latin typeface="+mj-lt"/>
                <a:cs typeface="Arial"/>
              </a:rPr>
              <a:t> </a:t>
            </a:r>
            <a:r>
              <a:rPr sz="2800" spc="-60" dirty="0">
                <a:latin typeface="+mj-lt"/>
                <a:cs typeface="Arial"/>
              </a:rPr>
              <a:t>integration</a:t>
            </a:r>
            <a:r>
              <a:rPr sz="2800" spc="-100" dirty="0">
                <a:latin typeface="+mj-lt"/>
                <a:cs typeface="Arial"/>
              </a:rPr>
              <a:t> </a:t>
            </a:r>
            <a:r>
              <a:rPr sz="2800" spc="-25" dirty="0">
                <a:latin typeface="+mj-lt"/>
                <a:cs typeface="Arial"/>
              </a:rPr>
              <a:t>of </a:t>
            </a:r>
            <a:r>
              <a:rPr sz="2800" spc="-150" dirty="0">
                <a:latin typeface="+mj-lt"/>
                <a:cs typeface="Arial"/>
              </a:rPr>
              <a:t>clean</a:t>
            </a:r>
            <a:r>
              <a:rPr sz="2800" spc="-130" dirty="0">
                <a:latin typeface="+mj-lt"/>
                <a:cs typeface="Arial"/>
              </a:rPr>
              <a:t> </a:t>
            </a:r>
            <a:r>
              <a:rPr sz="2800" spc="-135" dirty="0">
                <a:latin typeface="+mj-lt"/>
                <a:cs typeface="Arial"/>
              </a:rPr>
              <a:t>energy</a:t>
            </a:r>
            <a:r>
              <a:rPr sz="2800" spc="-120" dirty="0">
                <a:latin typeface="+mj-lt"/>
                <a:cs typeface="Arial"/>
              </a:rPr>
              <a:t> </a:t>
            </a:r>
            <a:r>
              <a:rPr sz="2800" spc="-30" dirty="0">
                <a:latin typeface="+mj-lt"/>
                <a:cs typeface="Arial"/>
              </a:rPr>
              <a:t>technologies</a:t>
            </a:r>
            <a:endParaRPr sz="2800" dirty="0">
              <a:latin typeface="+mj-lt"/>
              <a:cs typeface="Arial"/>
            </a:endParaRPr>
          </a:p>
          <a:p>
            <a:pPr marL="184785" marR="405765" indent="-172720">
              <a:lnSpc>
                <a:spcPct val="90000"/>
              </a:lnSpc>
              <a:spcBef>
                <a:spcPts val="750"/>
              </a:spcBef>
              <a:buChar char="•"/>
              <a:tabLst>
                <a:tab pos="185420" algn="l"/>
              </a:tabLst>
            </a:pPr>
            <a:r>
              <a:rPr sz="2800" spc="-275" dirty="0">
                <a:latin typeface="+mj-lt"/>
                <a:cs typeface="Arial"/>
              </a:rPr>
              <a:t>RNA-</a:t>
            </a:r>
            <a:r>
              <a:rPr sz="2800" spc="-195" dirty="0">
                <a:latin typeface="+mj-lt"/>
                <a:cs typeface="Arial"/>
              </a:rPr>
              <a:t>based</a:t>
            </a:r>
            <a:r>
              <a:rPr sz="2800" spc="-70" dirty="0">
                <a:latin typeface="+mj-lt"/>
                <a:cs typeface="Arial"/>
              </a:rPr>
              <a:t> </a:t>
            </a:r>
            <a:r>
              <a:rPr sz="2800" spc="-110" dirty="0">
                <a:latin typeface="+mj-lt"/>
                <a:cs typeface="Arial"/>
              </a:rPr>
              <a:t>therapies</a:t>
            </a:r>
            <a:r>
              <a:rPr sz="2800" spc="-95" dirty="0">
                <a:latin typeface="+mj-lt"/>
                <a:cs typeface="Arial"/>
              </a:rPr>
              <a:t> </a:t>
            </a:r>
            <a:r>
              <a:rPr sz="2800" spc="-25" dirty="0">
                <a:latin typeface="+mj-lt"/>
                <a:cs typeface="Arial"/>
              </a:rPr>
              <a:t>and </a:t>
            </a:r>
            <a:r>
              <a:rPr sz="2800" spc="-140" dirty="0">
                <a:latin typeface="+mj-lt"/>
                <a:cs typeface="Arial"/>
              </a:rPr>
              <a:t>diagnostics</a:t>
            </a:r>
            <a:r>
              <a:rPr sz="2800" spc="-100" dirty="0">
                <a:latin typeface="+mj-lt"/>
                <a:cs typeface="Arial"/>
              </a:rPr>
              <a:t> </a:t>
            </a:r>
            <a:r>
              <a:rPr sz="2800" spc="-10" dirty="0">
                <a:latin typeface="+mj-lt"/>
                <a:cs typeface="Arial"/>
              </a:rPr>
              <a:t>for</a:t>
            </a:r>
            <a:r>
              <a:rPr sz="2800" spc="-140" dirty="0">
                <a:latin typeface="+mj-lt"/>
                <a:cs typeface="Arial"/>
              </a:rPr>
              <a:t> </a:t>
            </a:r>
            <a:r>
              <a:rPr sz="2800" spc="-145" dirty="0">
                <a:latin typeface="+mj-lt"/>
                <a:cs typeface="Arial"/>
              </a:rPr>
              <a:t>complex</a:t>
            </a:r>
            <a:r>
              <a:rPr sz="2800" spc="-110" dirty="0">
                <a:latin typeface="+mj-lt"/>
                <a:cs typeface="Arial"/>
              </a:rPr>
              <a:t> </a:t>
            </a:r>
            <a:r>
              <a:rPr sz="2800" spc="-20" dirty="0">
                <a:latin typeface="+mj-lt"/>
                <a:cs typeface="Arial"/>
              </a:rPr>
              <a:t>or</a:t>
            </a:r>
            <a:r>
              <a:rPr sz="2800" spc="-140" dirty="0">
                <a:latin typeface="+mj-lt"/>
                <a:cs typeface="Arial"/>
              </a:rPr>
              <a:t> </a:t>
            </a:r>
            <a:r>
              <a:rPr sz="2800" spc="-45" dirty="0">
                <a:latin typeface="+mj-lt"/>
                <a:cs typeface="Arial"/>
              </a:rPr>
              <a:t>rare </a:t>
            </a:r>
            <a:r>
              <a:rPr sz="2800" spc="-110" dirty="0">
                <a:latin typeface="+mj-lt"/>
                <a:cs typeface="Arial"/>
              </a:rPr>
              <a:t>genetic</a:t>
            </a:r>
            <a:r>
              <a:rPr sz="2800" spc="-130" dirty="0">
                <a:latin typeface="+mj-lt"/>
                <a:cs typeface="Arial"/>
              </a:rPr>
              <a:t> </a:t>
            </a:r>
            <a:r>
              <a:rPr sz="2800" spc="-85" dirty="0">
                <a:latin typeface="+mj-lt"/>
                <a:cs typeface="Arial"/>
              </a:rPr>
              <a:t>diseases</a:t>
            </a:r>
            <a:endParaRPr sz="2800" dirty="0">
              <a:latin typeface="+mj-lt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F5F77-29CE-A9F8-ECCD-9B74332C3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2118436"/>
            <a:ext cx="2650233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1097" y="141830"/>
            <a:ext cx="1032209" cy="497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028" y="111752"/>
            <a:ext cx="1378604" cy="40996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5742" y="370459"/>
            <a:ext cx="56502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-60" dirty="0"/>
              <a:t>EIC</a:t>
            </a:r>
            <a:r>
              <a:rPr sz="3300" spc="-85" dirty="0"/>
              <a:t> </a:t>
            </a:r>
            <a:r>
              <a:rPr sz="3300" spc="215" dirty="0"/>
              <a:t>Accelerator</a:t>
            </a:r>
            <a:r>
              <a:rPr sz="3300" spc="-95" dirty="0"/>
              <a:t> </a:t>
            </a:r>
            <a:r>
              <a:rPr sz="3300" spc="130" dirty="0"/>
              <a:t>Challenges</a:t>
            </a:r>
            <a:endParaRPr sz="3300"/>
          </a:p>
        </p:txBody>
      </p:sp>
      <p:sp>
        <p:nvSpPr>
          <p:cNvPr id="5" name="object 5"/>
          <p:cNvSpPr txBox="1"/>
          <p:nvPr/>
        </p:nvSpPr>
        <p:spPr>
          <a:xfrm>
            <a:off x="702360" y="988128"/>
            <a:ext cx="7080884" cy="43002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7180" indent="-285115">
              <a:spcBef>
                <a:spcPts val="42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spc="-160" dirty="0">
                <a:solidFill>
                  <a:srgbClr val="1F4E79"/>
                </a:solidFill>
                <a:latin typeface="+mj-lt"/>
                <a:cs typeface="Arial"/>
              </a:rPr>
              <a:t>Technologies</a:t>
            </a:r>
            <a:r>
              <a:rPr sz="1600" b="1" spc="-5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90" dirty="0">
                <a:solidFill>
                  <a:srgbClr val="1F4E79"/>
                </a:solidFill>
                <a:latin typeface="+mj-lt"/>
                <a:cs typeface="Arial"/>
              </a:rPr>
              <a:t>for</a:t>
            </a:r>
            <a:r>
              <a:rPr sz="1600" b="1" spc="-5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145" dirty="0">
                <a:solidFill>
                  <a:srgbClr val="1F4E79"/>
                </a:solidFill>
                <a:latin typeface="+mj-lt"/>
                <a:cs typeface="Arial"/>
              </a:rPr>
              <a:t>Open</a:t>
            </a:r>
            <a:r>
              <a:rPr sz="1600" b="1" spc="-3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130" dirty="0">
                <a:solidFill>
                  <a:srgbClr val="1F4E79"/>
                </a:solidFill>
                <a:latin typeface="+mj-lt"/>
                <a:cs typeface="Arial"/>
              </a:rPr>
              <a:t>Strategic</a:t>
            </a:r>
            <a:r>
              <a:rPr sz="1600" b="1" spc="-4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+mj-lt"/>
                <a:cs typeface="Arial"/>
              </a:rPr>
              <a:t>Autonomy</a:t>
            </a:r>
            <a:endParaRPr sz="1600" dirty="0">
              <a:latin typeface="+mj-lt"/>
              <a:cs typeface="Arial"/>
            </a:endParaRPr>
          </a:p>
          <a:p>
            <a:pPr marL="640080" lvl="1" indent="-285115">
              <a:spcBef>
                <a:spcPts val="265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70" dirty="0">
                <a:latin typeface="+mj-lt"/>
                <a:cs typeface="Arial"/>
              </a:rPr>
              <a:t>Components,</a:t>
            </a:r>
            <a:r>
              <a:rPr sz="1300" dirty="0">
                <a:latin typeface="+mj-lt"/>
                <a:cs typeface="Arial"/>
              </a:rPr>
              <a:t> </a:t>
            </a:r>
            <a:r>
              <a:rPr sz="1300" spc="-60" dirty="0">
                <a:latin typeface="+mj-lt"/>
                <a:cs typeface="Arial"/>
              </a:rPr>
              <a:t>technologies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100" dirty="0">
                <a:latin typeface="+mj-lt"/>
                <a:cs typeface="Arial"/>
              </a:rPr>
              <a:t>systems</a:t>
            </a:r>
            <a:r>
              <a:rPr sz="1300" spc="-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for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20" dirty="0">
                <a:latin typeface="+mj-lt"/>
                <a:cs typeface="Arial"/>
              </a:rPr>
              <a:t>the </a:t>
            </a:r>
            <a:r>
              <a:rPr sz="1300" spc="-55" dirty="0">
                <a:latin typeface="+mj-lt"/>
                <a:cs typeface="Arial"/>
              </a:rPr>
              <a:t>pharmaceutical</a:t>
            </a:r>
            <a:r>
              <a:rPr sz="1300" spc="-10" dirty="0">
                <a:latin typeface="+mj-lt"/>
                <a:cs typeface="Arial"/>
              </a:rPr>
              <a:t> industry;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4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70" dirty="0">
                <a:latin typeface="+mj-lt"/>
                <a:cs typeface="Arial"/>
              </a:rPr>
              <a:t>Strategic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55" dirty="0">
                <a:latin typeface="+mj-lt"/>
                <a:cs typeface="Arial"/>
              </a:rPr>
              <a:t>healthcare</a:t>
            </a:r>
            <a:r>
              <a:rPr sz="1300" spc="-20" dirty="0">
                <a:latin typeface="+mj-lt"/>
                <a:cs typeface="Arial"/>
              </a:rPr>
              <a:t> </a:t>
            </a:r>
            <a:r>
              <a:rPr sz="1300" spc="-55" dirty="0">
                <a:latin typeface="+mj-lt"/>
                <a:cs typeface="Arial"/>
              </a:rPr>
              <a:t>technologies</a:t>
            </a:r>
            <a:r>
              <a:rPr sz="1300" spc="15" dirty="0">
                <a:latin typeface="+mj-lt"/>
                <a:cs typeface="Arial"/>
              </a:rPr>
              <a:t> </a:t>
            </a:r>
            <a:r>
              <a:rPr sz="1300" spc="-45" dirty="0">
                <a:latin typeface="+mj-lt"/>
                <a:cs typeface="Arial"/>
              </a:rPr>
              <a:t>(cell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20" dirty="0">
                <a:latin typeface="+mj-lt"/>
                <a:cs typeface="Arial"/>
              </a:rPr>
              <a:t> </a:t>
            </a:r>
            <a:r>
              <a:rPr sz="1300" spc="-90" dirty="0">
                <a:latin typeface="+mj-lt"/>
                <a:cs typeface="Arial"/>
              </a:rPr>
              <a:t>gene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therapies,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120" dirty="0">
                <a:latin typeface="+mj-lt"/>
                <a:cs typeface="Arial"/>
              </a:rPr>
              <a:t>(RNA)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95" dirty="0">
                <a:latin typeface="+mj-lt"/>
                <a:cs typeface="Arial"/>
              </a:rPr>
              <a:t>based</a:t>
            </a:r>
            <a:r>
              <a:rPr sz="1300" spc="-20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therapies)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75" dirty="0">
                <a:latin typeface="+mj-lt"/>
                <a:cs typeface="Arial"/>
              </a:rPr>
              <a:t>Sustainable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45" dirty="0">
                <a:latin typeface="+mj-lt"/>
                <a:cs typeface="Arial"/>
              </a:rPr>
              <a:t> innovative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approaches,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30" dirty="0">
                <a:latin typeface="+mj-lt"/>
                <a:cs typeface="Arial"/>
              </a:rPr>
              <a:t>critical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raw</a:t>
            </a:r>
            <a:r>
              <a:rPr sz="1300" spc="-6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materials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(CRM)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5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80" dirty="0">
                <a:latin typeface="+mj-lt"/>
                <a:cs typeface="Arial"/>
              </a:rPr>
              <a:t>New</a:t>
            </a:r>
            <a:r>
              <a:rPr sz="1300" spc="-60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applications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dirty="0">
                <a:latin typeface="+mj-lt"/>
                <a:cs typeface="Arial"/>
              </a:rPr>
              <a:t>of</a:t>
            </a:r>
            <a:r>
              <a:rPr sz="1300" spc="-40" dirty="0">
                <a:latin typeface="+mj-lt"/>
                <a:cs typeface="Arial"/>
              </a:rPr>
              <a:t> quantum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technologies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140" dirty="0">
                <a:latin typeface="+mj-lt"/>
                <a:cs typeface="Arial"/>
              </a:rPr>
              <a:t>Edge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spc="-45" dirty="0">
                <a:latin typeface="+mj-lt"/>
                <a:cs typeface="Arial"/>
              </a:rPr>
              <a:t>computing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applications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50" dirty="0">
                <a:latin typeface="+mj-lt"/>
                <a:cs typeface="Arial"/>
              </a:rPr>
              <a:t>Innovative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applications</a:t>
            </a:r>
            <a:r>
              <a:rPr sz="1300" spc="-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making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100" dirty="0">
                <a:latin typeface="+mj-lt"/>
                <a:cs typeface="Arial"/>
              </a:rPr>
              <a:t>use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dirty="0">
                <a:latin typeface="+mj-lt"/>
                <a:cs typeface="Arial"/>
              </a:rPr>
              <a:t>of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60" dirty="0">
                <a:latin typeface="+mj-lt"/>
                <a:cs typeface="Arial"/>
              </a:rPr>
              <a:t>data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85" dirty="0">
                <a:latin typeface="+mj-lt"/>
                <a:cs typeface="Arial"/>
              </a:rPr>
              <a:t>signals</a:t>
            </a:r>
            <a:r>
              <a:rPr sz="1300" spc="-20" dirty="0">
                <a:latin typeface="+mj-lt"/>
                <a:cs typeface="Arial"/>
              </a:rPr>
              <a:t> from</a:t>
            </a:r>
            <a:r>
              <a:rPr sz="1300" spc="-50" dirty="0">
                <a:latin typeface="+mj-lt"/>
                <a:cs typeface="Arial"/>
              </a:rPr>
              <a:t> </a:t>
            </a:r>
            <a:r>
              <a:rPr sz="1300" spc="-180" dirty="0">
                <a:latin typeface="+mj-lt"/>
                <a:cs typeface="Arial"/>
              </a:rPr>
              <a:t>EU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110" dirty="0">
                <a:latin typeface="+mj-lt"/>
                <a:cs typeface="Arial"/>
              </a:rPr>
              <a:t>space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infrastructures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54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55" dirty="0">
                <a:latin typeface="+mj-lt"/>
                <a:cs typeface="Arial"/>
              </a:rPr>
              <a:t>Development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dirty="0">
                <a:latin typeface="+mj-lt"/>
                <a:cs typeface="Arial"/>
              </a:rPr>
              <a:t>of</a:t>
            </a:r>
            <a:r>
              <a:rPr sz="1300" spc="-50" dirty="0">
                <a:latin typeface="+mj-lt"/>
                <a:cs typeface="Arial"/>
              </a:rPr>
              <a:t> </a:t>
            </a:r>
            <a:r>
              <a:rPr sz="1300" spc="-100" dirty="0">
                <a:latin typeface="+mj-lt"/>
                <a:cs typeface="Arial"/>
              </a:rPr>
              <a:t>space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technologies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50" dirty="0">
                <a:latin typeface="+mj-lt"/>
                <a:cs typeface="Arial"/>
              </a:rPr>
              <a:t>Critical security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55" dirty="0">
                <a:latin typeface="+mj-lt"/>
                <a:cs typeface="Arial"/>
              </a:rPr>
              <a:t>technologies</a:t>
            </a:r>
            <a:r>
              <a:rPr sz="1300" spc="-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for</a:t>
            </a:r>
            <a:r>
              <a:rPr sz="1300" spc="-50" dirty="0">
                <a:latin typeface="+mj-lt"/>
                <a:cs typeface="Arial"/>
              </a:rPr>
              <a:t> </a:t>
            </a:r>
            <a:r>
              <a:rPr sz="1300" spc="-80" dirty="0">
                <a:latin typeface="+mj-lt"/>
                <a:cs typeface="Arial"/>
              </a:rPr>
              <a:t>secure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communication,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60" dirty="0">
                <a:latin typeface="+mj-lt"/>
                <a:cs typeface="Arial"/>
              </a:rPr>
              <a:t>data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security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30" dirty="0">
                <a:latin typeface="+mj-lt"/>
                <a:cs typeface="Arial"/>
              </a:rPr>
              <a:t>protection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dirty="0">
                <a:latin typeface="+mj-lt"/>
                <a:cs typeface="Arial"/>
              </a:rPr>
              <a:t>of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borders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85" dirty="0">
                <a:latin typeface="+mj-lt"/>
                <a:cs typeface="Arial"/>
              </a:rPr>
              <a:t>Technologies</a:t>
            </a:r>
            <a:r>
              <a:rPr sz="1300" spc="-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for</a:t>
            </a:r>
            <a:r>
              <a:rPr sz="1300" spc="-45" dirty="0">
                <a:latin typeface="+mj-lt"/>
                <a:cs typeface="Arial"/>
              </a:rPr>
              <a:t> innovative</a:t>
            </a:r>
            <a:r>
              <a:rPr sz="1300" spc="-10" dirty="0">
                <a:latin typeface="+mj-lt"/>
                <a:cs typeface="Arial"/>
              </a:rPr>
              <a:t> </a:t>
            </a:r>
            <a:r>
              <a:rPr sz="1300" spc="-40" dirty="0">
                <a:latin typeface="+mj-lt"/>
                <a:cs typeface="Arial"/>
              </a:rPr>
              <a:t>financial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55" dirty="0">
                <a:latin typeface="+mj-lt"/>
                <a:cs typeface="Arial"/>
              </a:rPr>
              <a:t>payment</a:t>
            </a:r>
            <a:r>
              <a:rPr sz="1300" spc="-20" dirty="0">
                <a:latin typeface="+mj-lt"/>
                <a:cs typeface="Arial"/>
              </a:rPr>
              <a:t> </a:t>
            </a:r>
            <a:r>
              <a:rPr sz="1300" spc="-40" dirty="0">
                <a:latin typeface="+mj-lt"/>
                <a:cs typeface="Arial"/>
              </a:rPr>
              <a:t>infrastructures</a:t>
            </a:r>
            <a:r>
              <a:rPr sz="1300" spc="-10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services</a:t>
            </a:r>
            <a:endParaRPr sz="1300" dirty="0">
              <a:latin typeface="+mj-lt"/>
              <a:cs typeface="Arial"/>
            </a:endParaRPr>
          </a:p>
          <a:p>
            <a:pPr marL="297180" indent="-285115">
              <a:spcBef>
                <a:spcPts val="6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spc="-160" dirty="0">
                <a:solidFill>
                  <a:srgbClr val="1F4E79"/>
                </a:solidFill>
                <a:latin typeface="+mj-lt"/>
                <a:cs typeface="Arial"/>
              </a:rPr>
              <a:t>Technologies</a:t>
            </a:r>
            <a:r>
              <a:rPr sz="1600" b="1" spc="-5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85" dirty="0">
                <a:solidFill>
                  <a:srgbClr val="1F4E79"/>
                </a:solidFill>
                <a:latin typeface="+mj-lt"/>
                <a:cs typeface="Arial"/>
              </a:rPr>
              <a:t>for</a:t>
            </a:r>
            <a:r>
              <a:rPr sz="1600" b="1" spc="-4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90" dirty="0">
                <a:solidFill>
                  <a:srgbClr val="1F4E79"/>
                </a:solidFill>
                <a:latin typeface="+mj-lt"/>
                <a:cs typeface="Arial"/>
              </a:rPr>
              <a:t>‘Fit</a:t>
            </a:r>
            <a:r>
              <a:rPr sz="1600" b="1" spc="-45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85" dirty="0">
                <a:solidFill>
                  <a:srgbClr val="1F4E79"/>
                </a:solidFill>
                <a:latin typeface="+mj-lt"/>
                <a:cs typeface="Arial"/>
              </a:rPr>
              <a:t>for</a:t>
            </a:r>
            <a:r>
              <a:rPr sz="1600" b="1" spc="-40" dirty="0">
                <a:solidFill>
                  <a:srgbClr val="1F4E79"/>
                </a:solidFill>
                <a:latin typeface="+mj-lt"/>
                <a:cs typeface="Arial"/>
              </a:rPr>
              <a:t> </a:t>
            </a:r>
            <a:r>
              <a:rPr sz="1600" b="1" spc="-25" dirty="0">
                <a:solidFill>
                  <a:srgbClr val="1F4E79"/>
                </a:solidFill>
                <a:latin typeface="+mj-lt"/>
                <a:cs typeface="Arial"/>
              </a:rPr>
              <a:t>55’</a:t>
            </a:r>
            <a:endParaRPr sz="1600" dirty="0">
              <a:latin typeface="+mj-lt"/>
              <a:cs typeface="Arial"/>
            </a:endParaRPr>
          </a:p>
          <a:p>
            <a:pPr marL="640080" lvl="1" indent="-285115">
              <a:spcBef>
                <a:spcPts val="254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65" dirty="0">
                <a:latin typeface="+mj-lt"/>
                <a:cs typeface="Arial"/>
              </a:rPr>
              <a:t>Higher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clean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spc="-65" dirty="0">
                <a:latin typeface="+mj-lt"/>
                <a:cs typeface="Arial"/>
              </a:rPr>
              <a:t>energy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conversion</a:t>
            </a:r>
            <a:r>
              <a:rPr sz="1300" spc="-20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25" dirty="0">
                <a:latin typeface="+mj-lt"/>
                <a:cs typeface="Arial"/>
              </a:rPr>
              <a:t> use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5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60" dirty="0">
                <a:latin typeface="+mj-lt"/>
                <a:cs typeface="Arial"/>
              </a:rPr>
              <a:t>Decarbonisation</a:t>
            </a:r>
            <a:r>
              <a:rPr sz="1300" dirty="0">
                <a:latin typeface="+mj-lt"/>
                <a:cs typeface="Arial"/>
              </a:rPr>
              <a:t> of</a:t>
            </a:r>
            <a:r>
              <a:rPr sz="1300" spc="-1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hard-</a:t>
            </a:r>
            <a:r>
              <a:rPr sz="1300" spc="-10" dirty="0">
                <a:latin typeface="+mj-lt"/>
                <a:cs typeface="Arial"/>
              </a:rPr>
              <a:t>to-</a:t>
            </a:r>
            <a:r>
              <a:rPr sz="1300" spc="-65" dirty="0">
                <a:latin typeface="+mj-lt"/>
                <a:cs typeface="Arial"/>
              </a:rPr>
              <a:t>abate</a:t>
            </a:r>
            <a:r>
              <a:rPr sz="1300" spc="-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industries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90" dirty="0">
                <a:latin typeface="+mj-lt"/>
                <a:cs typeface="Arial"/>
              </a:rPr>
              <a:t>Energy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efficiency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safety</a:t>
            </a:r>
            <a:r>
              <a:rPr sz="1300" spc="-10" dirty="0">
                <a:latin typeface="+mj-lt"/>
                <a:cs typeface="Arial"/>
              </a:rPr>
              <a:t> </a:t>
            </a:r>
            <a:r>
              <a:rPr sz="1300" spc="-20" dirty="0">
                <a:latin typeface="+mj-lt"/>
                <a:cs typeface="Arial"/>
              </a:rPr>
              <a:t>in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the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dirty="0">
                <a:latin typeface="+mj-lt"/>
                <a:cs typeface="Arial"/>
              </a:rPr>
              <a:t>built</a:t>
            </a:r>
            <a:r>
              <a:rPr sz="1300" spc="-30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environment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90" dirty="0">
                <a:latin typeface="+mj-lt"/>
                <a:cs typeface="Arial"/>
              </a:rPr>
              <a:t>Zero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65" dirty="0">
                <a:latin typeface="+mj-lt"/>
                <a:cs typeface="Arial"/>
              </a:rPr>
              <a:t>emission</a:t>
            </a:r>
            <a:r>
              <a:rPr sz="1300" spc="-20" dirty="0">
                <a:latin typeface="+mj-lt"/>
                <a:cs typeface="Arial"/>
              </a:rPr>
              <a:t> mobility </a:t>
            </a:r>
            <a:r>
              <a:rPr sz="1300" spc="-10" dirty="0">
                <a:latin typeface="+mj-lt"/>
                <a:cs typeface="Arial"/>
              </a:rPr>
              <a:t>solutions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54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65" dirty="0">
                <a:latin typeface="+mj-lt"/>
                <a:cs typeface="Arial"/>
              </a:rPr>
              <a:t>Climate</a:t>
            </a:r>
            <a:r>
              <a:rPr sz="1300" spc="-55" dirty="0">
                <a:latin typeface="+mj-lt"/>
                <a:cs typeface="Arial"/>
              </a:rPr>
              <a:t> </a:t>
            </a:r>
            <a:r>
              <a:rPr sz="1300" spc="-25" dirty="0">
                <a:latin typeface="+mj-lt"/>
                <a:cs typeface="Arial"/>
              </a:rPr>
              <a:t>neutrality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in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the</a:t>
            </a:r>
            <a:r>
              <a:rPr sz="1300" spc="-45" dirty="0">
                <a:latin typeface="+mj-lt"/>
                <a:cs typeface="Arial"/>
              </a:rPr>
              <a:t> </a:t>
            </a:r>
            <a:r>
              <a:rPr sz="1300" spc="-50" dirty="0">
                <a:latin typeface="+mj-lt"/>
                <a:cs typeface="Arial"/>
              </a:rPr>
              <a:t>land </a:t>
            </a:r>
            <a:r>
              <a:rPr sz="1300" spc="-25" dirty="0">
                <a:latin typeface="+mj-lt"/>
                <a:cs typeface="Arial"/>
              </a:rPr>
              <a:t>use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70" dirty="0">
                <a:latin typeface="+mj-lt"/>
                <a:cs typeface="Arial"/>
              </a:rPr>
              <a:t>Water,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135" dirty="0">
                <a:latin typeface="+mj-lt"/>
                <a:cs typeface="Arial"/>
              </a:rPr>
              <a:t>gas</a:t>
            </a:r>
            <a:r>
              <a:rPr sz="1300" spc="-25" dirty="0">
                <a:latin typeface="+mj-lt"/>
                <a:cs typeface="Arial"/>
              </a:rPr>
              <a:t> </a:t>
            </a:r>
            <a:r>
              <a:rPr sz="1300" spc="-70" dirty="0">
                <a:latin typeface="+mj-lt"/>
                <a:cs typeface="Arial"/>
              </a:rPr>
              <a:t>and</a:t>
            </a:r>
            <a:r>
              <a:rPr sz="1300" spc="-40" dirty="0">
                <a:latin typeface="+mj-lt"/>
                <a:cs typeface="Arial"/>
              </a:rPr>
              <a:t> </a:t>
            </a:r>
            <a:r>
              <a:rPr sz="1300" spc="-30" dirty="0">
                <a:latin typeface="+mj-lt"/>
                <a:cs typeface="Arial"/>
              </a:rPr>
              <a:t>indoor</a:t>
            </a:r>
            <a:r>
              <a:rPr sz="1300" spc="-20" dirty="0">
                <a:latin typeface="+mj-lt"/>
                <a:cs typeface="Arial"/>
              </a:rPr>
              <a:t> </a:t>
            </a:r>
            <a:r>
              <a:rPr sz="1300" spc="-35" dirty="0">
                <a:latin typeface="+mj-lt"/>
                <a:cs typeface="Arial"/>
              </a:rPr>
              <a:t>air </a:t>
            </a:r>
            <a:r>
              <a:rPr sz="1300" spc="-40" dirty="0">
                <a:latin typeface="+mj-lt"/>
                <a:cs typeface="Arial"/>
              </a:rPr>
              <a:t>management/monitoring</a:t>
            </a:r>
            <a:r>
              <a:rPr sz="1300" spc="1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systems</a:t>
            </a:r>
            <a:endParaRPr sz="1300" dirty="0">
              <a:latin typeface="+mj-lt"/>
              <a:cs typeface="Arial"/>
            </a:endParaRPr>
          </a:p>
          <a:p>
            <a:pPr marL="640080" lvl="1" indent="-285115">
              <a:spcBef>
                <a:spcPts val="240"/>
              </a:spcBef>
              <a:buChar char="•"/>
              <a:tabLst>
                <a:tab pos="640080" algn="l"/>
                <a:tab pos="640715" algn="l"/>
              </a:tabLst>
            </a:pPr>
            <a:r>
              <a:rPr sz="1300" spc="-85" dirty="0">
                <a:latin typeface="+mj-lt"/>
                <a:cs typeface="Arial"/>
              </a:rPr>
              <a:t>Green</a:t>
            </a:r>
            <a:r>
              <a:rPr sz="1300" spc="-50" dirty="0">
                <a:latin typeface="+mj-lt"/>
                <a:cs typeface="Arial"/>
              </a:rPr>
              <a:t> </a:t>
            </a:r>
            <a:r>
              <a:rPr sz="1300" spc="-30" dirty="0">
                <a:latin typeface="+mj-lt"/>
                <a:cs typeface="Arial"/>
              </a:rPr>
              <a:t>digital</a:t>
            </a:r>
            <a:r>
              <a:rPr sz="1300" spc="-35" dirty="0">
                <a:latin typeface="+mj-lt"/>
                <a:cs typeface="Arial"/>
              </a:rPr>
              <a:t> </a:t>
            </a:r>
            <a:r>
              <a:rPr sz="1300" spc="-10" dirty="0">
                <a:latin typeface="+mj-lt"/>
                <a:cs typeface="Arial"/>
              </a:rPr>
              <a:t>technologies</a:t>
            </a:r>
            <a:endParaRPr sz="13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1226" y="1426463"/>
            <a:ext cx="6022975" cy="3482340"/>
            <a:chOff x="1411224" y="1426463"/>
            <a:chExt cx="6022975" cy="3482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224" y="1426463"/>
              <a:ext cx="6022574" cy="3482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51447" y="1962912"/>
              <a:ext cx="0" cy="2623820"/>
            </a:xfrm>
            <a:custGeom>
              <a:avLst/>
              <a:gdLst/>
              <a:ahLst/>
              <a:cxnLst/>
              <a:rect l="l" t="t" r="r" b="b"/>
              <a:pathLst>
                <a:path h="2623820">
                  <a:moveTo>
                    <a:pt x="0" y="0"/>
                  </a:moveTo>
                  <a:lnTo>
                    <a:pt x="0" y="2623794"/>
                  </a:lnTo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43172" y="3183636"/>
              <a:ext cx="2176145" cy="228600"/>
            </a:xfrm>
            <a:custGeom>
              <a:avLst/>
              <a:gdLst/>
              <a:ahLst/>
              <a:cxnLst/>
              <a:rect l="l" t="t" r="r" b="b"/>
              <a:pathLst>
                <a:path w="2176145" h="228600">
                  <a:moveTo>
                    <a:pt x="1947417" y="0"/>
                  </a:moveTo>
                  <a:lnTo>
                    <a:pt x="1947417" y="228600"/>
                  </a:lnTo>
                  <a:lnTo>
                    <a:pt x="2099817" y="152400"/>
                  </a:lnTo>
                  <a:lnTo>
                    <a:pt x="1985517" y="152400"/>
                  </a:lnTo>
                  <a:lnTo>
                    <a:pt x="1985517" y="76200"/>
                  </a:lnTo>
                  <a:lnTo>
                    <a:pt x="2099817" y="76200"/>
                  </a:lnTo>
                  <a:lnTo>
                    <a:pt x="1947417" y="0"/>
                  </a:lnTo>
                  <a:close/>
                </a:path>
                <a:path w="2176145" h="228600">
                  <a:moveTo>
                    <a:pt x="1947417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1947417" y="152400"/>
                  </a:lnTo>
                  <a:lnTo>
                    <a:pt x="1947417" y="76200"/>
                  </a:lnTo>
                  <a:close/>
                </a:path>
                <a:path w="2176145" h="228600">
                  <a:moveTo>
                    <a:pt x="2099817" y="76200"/>
                  </a:moveTo>
                  <a:lnTo>
                    <a:pt x="1985517" y="76200"/>
                  </a:lnTo>
                  <a:lnTo>
                    <a:pt x="1985517" y="152400"/>
                  </a:lnTo>
                  <a:lnTo>
                    <a:pt x="2099817" y="152400"/>
                  </a:lnTo>
                  <a:lnTo>
                    <a:pt x="2176017" y="114300"/>
                  </a:lnTo>
                  <a:lnTo>
                    <a:pt x="2099817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9894" y="609980"/>
            <a:ext cx="628459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dirty="0"/>
              <a:t>The</a:t>
            </a:r>
            <a:r>
              <a:rPr sz="3300" spc="-85" dirty="0"/>
              <a:t> </a:t>
            </a:r>
            <a:r>
              <a:rPr sz="3300" spc="185" dirty="0"/>
              <a:t>funding</a:t>
            </a:r>
            <a:r>
              <a:rPr sz="3300" spc="-85" dirty="0"/>
              <a:t> </a:t>
            </a:r>
            <a:r>
              <a:rPr sz="3300" spc="400" dirty="0"/>
              <a:t>gap</a:t>
            </a:r>
            <a:r>
              <a:rPr sz="3300" spc="-75" dirty="0"/>
              <a:t> </a:t>
            </a:r>
            <a:r>
              <a:rPr sz="3300" spc="-60" dirty="0"/>
              <a:t>EIC</a:t>
            </a:r>
            <a:r>
              <a:rPr sz="3300" spc="-85" dirty="0"/>
              <a:t> </a:t>
            </a:r>
            <a:r>
              <a:rPr sz="3300" spc="55" dirty="0"/>
              <a:t>addresses</a:t>
            </a:r>
            <a:endParaRPr sz="3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425" y="551181"/>
            <a:ext cx="5170805" cy="72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pc="220" dirty="0"/>
              <a:t>Get</a:t>
            </a:r>
            <a:r>
              <a:rPr spc="-30" dirty="0"/>
              <a:t> </a:t>
            </a:r>
            <a:r>
              <a:rPr spc="180" dirty="0"/>
              <a:t>ready</a:t>
            </a:r>
            <a:r>
              <a:rPr spc="-25" dirty="0"/>
              <a:t> </a:t>
            </a:r>
            <a:r>
              <a:rPr spc="85" dirty="0"/>
              <a:t>for</a:t>
            </a:r>
            <a:r>
              <a:rPr spc="-35" dirty="0"/>
              <a:t> </a:t>
            </a:r>
            <a:r>
              <a:rPr spc="-50" dirty="0"/>
              <a:t>EIC</a:t>
            </a:r>
            <a:r>
              <a:rPr spc="-30" dirty="0"/>
              <a:t> </a:t>
            </a:r>
            <a:r>
              <a:rPr spc="170" dirty="0"/>
              <a:t>Accelerator</a:t>
            </a:r>
          </a:p>
          <a:p>
            <a:pPr algn="ctr">
              <a:spcBef>
                <a:spcPts val="30"/>
              </a:spcBef>
            </a:pPr>
            <a:r>
              <a:rPr sz="1800" spc="90" dirty="0">
                <a:solidFill>
                  <a:srgbClr val="001F5F"/>
                </a:solidFill>
              </a:rPr>
              <a:t>How</a:t>
            </a:r>
            <a:r>
              <a:rPr sz="1800" spc="5" dirty="0">
                <a:solidFill>
                  <a:srgbClr val="001F5F"/>
                </a:solidFill>
              </a:rPr>
              <a:t> </a:t>
            </a:r>
            <a:r>
              <a:rPr sz="1800" spc="130" dirty="0">
                <a:solidFill>
                  <a:srgbClr val="001F5F"/>
                </a:solidFill>
              </a:rPr>
              <a:t>to</a:t>
            </a:r>
            <a:r>
              <a:rPr sz="1800" dirty="0">
                <a:solidFill>
                  <a:srgbClr val="001F5F"/>
                </a:solidFill>
              </a:rPr>
              <a:t> </a:t>
            </a:r>
            <a:r>
              <a:rPr sz="1800" spc="114" dirty="0">
                <a:solidFill>
                  <a:srgbClr val="001F5F"/>
                </a:solidFill>
              </a:rPr>
              <a:t>prepare</a:t>
            </a:r>
            <a:r>
              <a:rPr sz="1800" spc="20" dirty="0">
                <a:solidFill>
                  <a:srgbClr val="001F5F"/>
                </a:solidFill>
              </a:rPr>
              <a:t> </a:t>
            </a:r>
            <a:r>
              <a:rPr sz="1800" spc="55" dirty="0">
                <a:solidFill>
                  <a:srgbClr val="001F5F"/>
                </a:solidFill>
              </a:rPr>
              <a:t>for</a:t>
            </a:r>
            <a:r>
              <a:rPr sz="1800" spc="-10" dirty="0">
                <a:solidFill>
                  <a:srgbClr val="001F5F"/>
                </a:solidFill>
              </a:rPr>
              <a:t> </a:t>
            </a:r>
            <a:r>
              <a:rPr sz="1800" spc="-25" dirty="0">
                <a:solidFill>
                  <a:srgbClr val="001F5F"/>
                </a:solidFill>
              </a:rPr>
              <a:t>HE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23445" y="2603557"/>
            <a:ext cx="2402205" cy="153311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spcBef>
                <a:spcPts val="755"/>
              </a:spcBef>
            </a:pPr>
            <a:r>
              <a:rPr sz="1500" b="1" spc="-30" dirty="0">
                <a:solidFill>
                  <a:srgbClr val="44536A"/>
                </a:solidFill>
                <a:latin typeface="Arial"/>
                <a:cs typeface="Arial"/>
              </a:rPr>
              <a:t>Study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44536A"/>
                </a:solidFill>
                <a:latin typeface="Arial"/>
                <a:cs typeface="Arial"/>
              </a:rPr>
              <a:t>the 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Documents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40" dirty="0">
                <a:solidFill>
                  <a:srgbClr val="44536A"/>
                </a:solidFill>
                <a:latin typeface="Arial"/>
                <a:cs typeface="Arial"/>
              </a:rPr>
              <a:t>EIC</a:t>
            </a:r>
            <a:r>
              <a:rPr sz="1500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4536A"/>
                </a:solidFill>
                <a:latin typeface="Arial"/>
                <a:cs typeface="Arial"/>
              </a:rPr>
              <a:t>Work</a:t>
            </a:r>
            <a:r>
              <a:rPr sz="1500" spc="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4536A"/>
                </a:solidFill>
                <a:latin typeface="Arial"/>
                <a:cs typeface="Arial"/>
              </a:rPr>
              <a:t>Programme</a:t>
            </a:r>
            <a:endParaRPr sz="1500">
              <a:latin typeface="Arial"/>
              <a:cs typeface="Arial"/>
            </a:endParaRPr>
          </a:p>
          <a:p>
            <a:pPr marL="299085">
              <a:spcBef>
                <a:spcPts val="360"/>
              </a:spcBef>
            </a:pPr>
            <a:r>
              <a:rPr sz="1500" spc="-20" dirty="0">
                <a:solidFill>
                  <a:srgbClr val="44536A"/>
                </a:solidFill>
                <a:latin typeface="Arial"/>
                <a:cs typeface="Arial"/>
              </a:rPr>
              <a:t>2022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40" dirty="0">
                <a:solidFill>
                  <a:srgbClr val="44536A"/>
                </a:solidFill>
                <a:latin typeface="Arial"/>
                <a:cs typeface="Arial"/>
              </a:rPr>
              <a:t>EIC</a:t>
            </a:r>
            <a:r>
              <a:rPr sz="1500" spc="-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44536A"/>
                </a:solidFill>
                <a:latin typeface="Arial"/>
                <a:cs typeface="Arial"/>
              </a:rPr>
              <a:t>Accelerator</a:t>
            </a:r>
            <a:r>
              <a:rPr sz="1500" spc="-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44536A"/>
                </a:solidFill>
                <a:latin typeface="Arial"/>
                <a:cs typeface="Arial"/>
              </a:rPr>
              <a:t>Guide</a:t>
            </a:r>
            <a:endParaRPr sz="1500">
              <a:latin typeface="Arial"/>
              <a:cs typeface="Arial"/>
            </a:endParaRPr>
          </a:p>
          <a:p>
            <a:pPr marL="299085">
              <a:spcBef>
                <a:spcPts val="360"/>
              </a:spcBef>
            </a:pPr>
            <a:r>
              <a:rPr sz="1500" dirty="0">
                <a:solidFill>
                  <a:srgbClr val="44536A"/>
                </a:solidFill>
                <a:latin typeface="Arial"/>
                <a:cs typeface="Arial"/>
              </a:rPr>
              <a:t>for</a:t>
            </a:r>
            <a:r>
              <a:rPr sz="1500" spc="13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70" dirty="0">
                <a:solidFill>
                  <a:srgbClr val="44536A"/>
                </a:solidFill>
                <a:latin typeface="Arial"/>
                <a:cs typeface="Arial"/>
              </a:rPr>
              <a:t>Applicants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9680" y="2605785"/>
            <a:ext cx="13633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Learn</a:t>
            </a:r>
            <a:r>
              <a:rPr sz="1500" b="1" spc="-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44536A"/>
                </a:solidFill>
                <a:latin typeface="Arial"/>
                <a:cs typeface="Arial"/>
              </a:rPr>
              <a:t>tools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9680" y="2834385"/>
            <a:ext cx="2350135" cy="193129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99085" indent="-287020">
              <a:spcBef>
                <a:spcPts val="7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60" dirty="0">
                <a:solidFill>
                  <a:srgbClr val="44536A"/>
                </a:solidFill>
                <a:latin typeface="Arial"/>
                <a:cs typeface="Arial"/>
              </a:rPr>
              <a:t>Lean</a:t>
            </a:r>
            <a:r>
              <a:rPr sz="1500" spc="-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44536A"/>
                </a:solidFill>
                <a:latin typeface="Arial"/>
                <a:cs typeface="Arial"/>
              </a:rPr>
              <a:t>Methodology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45" dirty="0">
                <a:solidFill>
                  <a:srgbClr val="44536A"/>
                </a:solidFill>
                <a:latin typeface="Arial"/>
                <a:cs typeface="Arial"/>
              </a:rPr>
              <a:t>Business</a:t>
            </a:r>
            <a:r>
              <a:rPr sz="1500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44536A"/>
                </a:solidFill>
                <a:latin typeface="Arial"/>
                <a:cs typeface="Arial"/>
              </a:rPr>
              <a:t>Modeling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44536A"/>
                </a:solidFill>
                <a:latin typeface="Arial"/>
                <a:cs typeface="Arial"/>
              </a:rPr>
              <a:t>Tech</a:t>
            </a:r>
            <a:r>
              <a:rPr sz="1500" spc="8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10" dirty="0">
                <a:solidFill>
                  <a:srgbClr val="44536A"/>
                </a:solidFill>
                <a:latin typeface="Arial"/>
                <a:cs typeface="Arial"/>
              </a:rPr>
              <a:t>Adoption</a:t>
            </a:r>
            <a:r>
              <a:rPr sz="1500" spc="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44536A"/>
                </a:solidFill>
                <a:latin typeface="Arial"/>
                <a:cs typeface="Arial"/>
              </a:rPr>
              <a:t>Cycles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-45" dirty="0">
                <a:solidFill>
                  <a:srgbClr val="44536A"/>
                </a:solidFill>
                <a:latin typeface="Arial"/>
                <a:cs typeface="Arial"/>
              </a:rPr>
              <a:t>Business</a:t>
            </a:r>
            <a:r>
              <a:rPr sz="1500" spc="-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44536A"/>
                </a:solidFill>
                <a:latin typeface="Arial"/>
                <a:cs typeface="Arial"/>
              </a:rPr>
              <a:t>Plan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114" dirty="0">
                <a:solidFill>
                  <a:srgbClr val="44536A"/>
                </a:solidFill>
                <a:latin typeface="Arial"/>
                <a:cs typeface="Arial"/>
              </a:rPr>
              <a:t>Data</a:t>
            </a:r>
            <a:r>
              <a:rPr sz="1500" spc="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20" dirty="0">
                <a:solidFill>
                  <a:srgbClr val="44536A"/>
                </a:solidFill>
                <a:latin typeface="Arial"/>
                <a:cs typeface="Arial"/>
              </a:rPr>
              <a:t>management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50" dirty="0">
                <a:solidFill>
                  <a:srgbClr val="44536A"/>
                </a:solidFill>
                <a:latin typeface="Arial"/>
                <a:cs typeface="Arial"/>
              </a:rPr>
              <a:t>Financial</a:t>
            </a:r>
            <a:r>
              <a:rPr sz="1500" spc="-20" dirty="0">
                <a:solidFill>
                  <a:srgbClr val="44536A"/>
                </a:solidFill>
                <a:latin typeface="Arial"/>
                <a:cs typeface="Arial"/>
              </a:rPr>
              <a:t> Plan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2193" y="2605785"/>
            <a:ext cx="122237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60" dirty="0">
                <a:solidFill>
                  <a:srgbClr val="44536A"/>
                </a:solidFill>
                <a:latin typeface="Arial"/>
                <a:cs typeface="Arial"/>
              </a:rPr>
              <a:t>Start</a:t>
            </a:r>
            <a:r>
              <a:rPr sz="1500" b="1" spc="-1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44536A"/>
                </a:solidFill>
                <a:latin typeface="Arial"/>
                <a:cs typeface="Arial"/>
              </a:rPr>
              <a:t>building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62193" y="2872485"/>
            <a:ext cx="2027555" cy="54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2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44536A"/>
                </a:solidFill>
                <a:latin typeface="Arial"/>
                <a:cs typeface="Arial"/>
              </a:rPr>
              <a:t>Study</a:t>
            </a:r>
            <a:r>
              <a:rPr sz="1500" spc="6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sz="1500" spc="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95" dirty="0">
                <a:solidFill>
                  <a:srgbClr val="44536A"/>
                </a:solidFill>
                <a:latin typeface="Arial"/>
                <a:cs typeface="Arial"/>
              </a:rPr>
              <a:t>new </a:t>
            </a:r>
            <a:r>
              <a:rPr sz="1500" dirty="0">
                <a:solidFill>
                  <a:srgbClr val="44536A"/>
                </a:solidFill>
                <a:latin typeface="Arial"/>
                <a:cs typeface="Arial"/>
              </a:rPr>
              <a:t>Proposal</a:t>
            </a:r>
            <a:r>
              <a:rPr sz="1500" spc="27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4536A"/>
                </a:solidFill>
                <a:latin typeface="Arial"/>
                <a:cs typeface="Arial"/>
              </a:rPr>
              <a:t>Template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9394" y="3420366"/>
            <a:ext cx="1585595" cy="9639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99085" indent="-287020">
              <a:spcBef>
                <a:spcPts val="765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75" dirty="0">
                <a:solidFill>
                  <a:srgbClr val="44536A"/>
                </a:solidFill>
                <a:latin typeface="Arial"/>
                <a:cs typeface="Arial"/>
              </a:rPr>
              <a:t>Ideation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90" dirty="0">
                <a:solidFill>
                  <a:srgbClr val="44536A"/>
                </a:solidFill>
                <a:latin typeface="Arial"/>
                <a:cs typeface="Arial"/>
              </a:rPr>
              <a:t>Development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70" dirty="0">
                <a:solidFill>
                  <a:srgbClr val="44536A"/>
                </a:solidFill>
                <a:latin typeface="Arial"/>
                <a:cs typeface="Arial"/>
              </a:rPr>
              <a:t>Go2Market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2193" y="4358058"/>
            <a:ext cx="2357755" cy="65151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99085" indent="-287020">
              <a:spcBef>
                <a:spcPts val="765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spc="60" dirty="0">
                <a:solidFill>
                  <a:srgbClr val="44536A"/>
                </a:solidFill>
                <a:latin typeface="Arial"/>
                <a:cs typeface="Arial"/>
              </a:rPr>
              <a:t>Prepare</a:t>
            </a:r>
            <a:r>
              <a:rPr sz="1500" spc="1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44536A"/>
                </a:solidFill>
                <a:latin typeface="Arial"/>
                <a:cs typeface="Arial"/>
              </a:rPr>
              <a:t>your</a:t>
            </a:r>
            <a:r>
              <a:rPr sz="1500" spc="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35" dirty="0">
                <a:solidFill>
                  <a:srgbClr val="44536A"/>
                </a:solidFill>
                <a:latin typeface="Arial"/>
                <a:cs typeface="Arial"/>
              </a:rPr>
              <a:t>concept</a:t>
            </a:r>
            <a:endParaRPr sz="1500">
              <a:latin typeface="Arial"/>
              <a:cs typeface="Arial"/>
            </a:endParaRPr>
          </a:p>
          <a:p>
            <a:pPr marL="299085" indent="-287020">
              <a:spcBef>
                <a:spcPts val="660"/>
              </a:spcBef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44536A"/>
                </a:solidFill>
                <a:latin typeface="Arial"/>
                <a:cs typeface="Arial"/>
              </a:rPr>
              <a:t>Submit</a:t>
            </a:r>
            <a:r>
              <a:rPr sz="1500" spc="10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sz="1500" spc="8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44536A"/>
                </a:solidFill>
                <a:latin typeface="Arial"/>
                <a:cs typeface="Arial"/>
              </a:rPr>
              <a:t>proposal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279" y="1582067"/>
            <a:ext cx="877512" cy="8775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0382" y="1565434"/>
            <a:ext cx="935735" cy="9107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7866" y="1575849"/>
            <a:ext cx="668483" cy="998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886" y="261950"/>
            <a:ext cx="38398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275" dirty="0"/>
              <a:t>Meet</a:t>
            </a:r>
            <a:r>
              <a:rPr sz="3300" dirty="0"/>
              <a:t> </a:t>
            </a:r>
            <a:r>
              <a:rPr sz="3300" spc="225" dirty="0"/>
              <a:t>the</a:t>
            </a:r>
            <a:r>
              <a:rPr sz="3300" dirty="0"/>
              <a:t> </a:t>
            </a:r>
            <a:r>
              <a:rPr sz="3300" spc="65" dirty="0"/>
              <a:t>instructor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297431" y="1739632"/>
            <a:ext cx="4543425" cy="25190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785" indent="-172720">
              <a:spcBef>
                <a:spcPts val="265"/>
              </a:spcBef>
              <a:buFont typeface="Arial"/>
              <a:buChar char="•"/>
              <a:tabLst>
                <a:tab pos="185420" algn="l"/>
              </a:tabLst>
            </a:pPr>
            <a:r>
              <a:rPr sz="1350" b="1" spc="-85" dirty="0">
                <a:solidFill>
                  <a:srgbClr val="51637D"/>
                </a:solidFill>
                <a:latin typeface="Arial"/>
                <a:cs typeface="Arial"/>
              </a:rPr>
              <a:t>Innovation</a:t>
            </a:r>
            <a:r>
              <a:rPr sz="1350" b="1" spc="-7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00" dirty="0">
                <a:solidFill>
                  <a:srgbClr val="51637D"/>
                </a:solidFill>
                <a:latin typeface="Arial"/>
                <a:cs typeface="Arial"/>
              </a:rPr>
              <a:t>consultant</a:t>
            </a:r>
            <a:r>
              <a:rPr sz="1350" b="1" spc="-8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51637D"/>
                </a:solidFill>
                <a:latin typeface="Arial"/>
                <a:cs typeface="Arial"/>
              </a:rPr>
              <a:t>with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00" dirty="0">
                <a:solidFill>
                  <a:srgbClr val="51637D"/>
                </a:solidFill>
                <a:latin typeface="Arial"/>
                <a:cs typeface="Arial"/>
              </a:rPr>
              <a:t>engineering</a:t>
            </a:r>
            <a:r>
              <a:rPr sz="1350" spc="-100" dirty="0">
                <a:solidFill>
                  <a:srgbClr val="51637D"/>
                </a:solidFill>
                <a:latin typeface="Arial"/>
                <a:cs typeface="Arial"/>
              </a:rPr>
              <a:t>,</a:t>
            </a:r>
            <a:r>
              <a:rPr sz="1350" spc="-7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50" dirty="0">
                <a:solidFill>
                  <a:srgbClr val="51637D"/>
                </a:solidFill>
                <a:latin typeface="Arial"/>
                <a:cs typeface="Arial"/>
              </a:rPr>
              <a:t>ICT</a:t>
            </a:r>
            <a:r>
              <a:rPr sz="1350" b="1" spc="-5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70" dirty="0">
                <a:solidFill>
                  <a:srgbClr val="51637D"/>
                </a:solidFill>
                <a:latin typeface="Arial"/>
                <a:cs typeface="Arial"/>
              </a:rPr>
              <a:t>and</a:t>
            </a:r>
            <a:r>
              <a:rPr sz="1350" spc="-1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51637D"/>
                </a:solidFill>
                <a:latin typeface="Arial"/>
                <a:cs typeface="Arial"/>
              </a:rPr>
              <a:t>financial</a:t>
            </a:r>
            <a:endParaRPr sz="1350">
              <a:latin typeface="Arial"/>
              <a:cs typeface="Arial"/>
            </a:endParaRPr>
          </a:p>
          <a:p>
            <a:pPr marL="184785">
              <a:spcBef>
                <a:spcPts val="165"/>
              </a:spcBef>
            </a:pPr>
            <a:r>
              <a:rPr sz="1350" spc="-10" dirty="0">
                <a:solidFill>
                  <a:srgbClr val="51637D"/>
                </a:solidFill>
                <a:latin typeface="Arial"/>
                <a:cs typeface="Arial"/>
              </a:rPr>
              <a:t>background.</a:t>
            </a:r>
            <a:endParaRPr sz="135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595"/>
              </a:spcBef>
              <a:buChar char="•"/>
              <a:tabLst>
                <a:tab pos="185420" algn="l"/>
              </a:tabLst>
            </a:pPr>
            <a:r>
              <a:rPr sz="1350" spc="-80" dirty="0">
                <a:solidFill>
                  <a:srgbClr val="51637D"/>
                </a:solidFill>
                <a:latin typeface="Arial"/>
                <a:cs typeface="Arial"/>
              </a:rPr>
              <a:t>Over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70" dirty="0">
                <a:solidFill>
                  <a:srgbClr val="51637D"/>
                </a:solidFill>
                <a:latin typeface="Arial"/>
                <a:cs typeface="Arial"/>
              </a:rPr>
              <a:t>20</a:t>
            </a:r>
            <a:r>
              <a:rPr sz="1350" b="1" spc="-5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20" dirty="0">
                <a:solidFill>
                  <a:srgbClr val="51637D"/>
                </a:solidFill>
                <a:latin typeface="Arial"/>
                <a:cs typeface="Arial"/>
              </a:rPr>
              <a:t>years</a:t>
            </a:r>
            <a:r>
              <a:rPr sz="1350" b="1" spc="-9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65" dirty="0">
                <a:solidFill>
                  <a:srgbClr val="51637D"/>
                </a:solidFill>
                <a:latin typeface="Arial"/>
                <a:cs typeface="Arial"/>
              </a:rPr>
              <a:t>of</a:t>
            </a:r>
            <a:r>
              <a:rPr sz="1350" b="1" spc="-6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00" dirty="0">
                <a:solidFill>
                  <a:srgbClr val="51637D"/>
                </a:solidFill>
                <a:latin typeface="Arial"/>
                <a:cs typeface="Arial"/>
              </a:rPr>
              <a:t>working</a:t>
            </a:r>
            <a:r>
              <a:rPr sz="1350" b="1" spc="-8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05" dirty="0">
                <a:solidFill>
                  <a:srgbClr val="51637D"/>
                </a:solidFill>
                <a:latin typeface="Arial"/>
                <a:cs typeface="Arial"/>
              </a:rPr>
              <a:t>experience</a:t>
            </a:r>
            <a:r>
              <a:rPr sz="1350" b="1" spc="-8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51637D"/>
                </a:solidFill>
                <a:latin typeface="Arial"/>
                <a:cs typeface="Arial"/>
              </a:rPr>
              <a:t>in</a:t>
            </a:r>
            <a:r>
              <a:rPr sz="1350" spc="-5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85" dirty="0">
                <a:solidFill>
                  <a:srgbClr val="51637D"/>
                </a:solidFill>
                <a:latin typeface="Arial"/>
                <a:cs typeface="Arial"/>
              </a:rPr>
              <a:t>EU</a:t>
            </a:r>
            <a:r>
              <a:rPr sz="1350" spc="-6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funded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51637D"/>
                </a:solidFill>
                <a:latin typeface="Arial"/>
                <a:cs typeface="Arial"/>
              </a:rPr>
              <a:t>projects: </a:t>
            </a:r>
            <a:r>
              <a:rPr sz="1350" spc="-50" dirty="0">
                <a:solidFill>
                  <a:srgbClr val="51637D"/>
                </a:solidFill>
                <a:latin typeface="Arial"/>
                <a:cs typeface="Arial"/>
              </a:rPr>
              <a:t>preparing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70" dirty="0">
                <a:solidFill>
                  <a:srgbClr val="51637D"/>
                </a:solidFill>
                <a:latin typeface="Arial"/>
                <a:cs typeface="Arial"/>
              </a:rPr>
              <a:t>proposals,</a:t>
            </a:r>
            <a:r>
              <a:rPr sz="1350" spc="-5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building</a:t>
            </a:r>
            <a:r>
              <a:rPr sz="1350" spc="-2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50" dirty="0">
                <a:solidFill>
                  <a:srgbClr val="51637D"/>
                </a:solidFill>
                <a:latin typeface="Arial"/>
                <a:cs typeface="Arial"/>
              </a:rPr>
              <a:t>consortia</a:t>
            </a:r>
            <a:r>
              <a:rPr sz="1350" spc="-6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70" dirty="0">
                <a:solidFill>
                  <a:srgbClr val="51637D"/>
                </a:solidFill>
                <a:latin typeface="Arial"/>
                <a:cs typeface="Arial"/>
              </a:rPr>
              <a:t>and</a:t>
            </a:r>
            <a:r>
              <a:rPr sz="1350" spc="-4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75" dirty="0">
                <a:solidFill>
                  <a:srgbClr val="51637D"/>
                </a:solidFill>
                <a:latin typeface="Arial"/>
                <a:cs typeface="Arial"/>
              </a:rPr>
              <a:t>managing</a:t>
            </a:r>
            <a:r>
              <a:rPr sz="1350" spc="-4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51637D"/>
                </a:solidFill>
                <a:latin typeface="Arial"/>
                <a:cs typeface="Arial"/>
              </a:rPr>
              <a:t>projects 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under</a:t>
            </a:r>
            <a:r>
              <a:rPr sz="1350" spc="-4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35" dirty="0">
                <a:solidFill>
                  <a:srgbClr val="51637D"/>
                </a:solidFill>
                <a:latin typeface="Arial"/>
                <a:cs typeface="Arial"/>
              </a:rPr>
              <a:t>FP7,</a:t>
            </a:r>
            <a:r>
              <a:rPr sz="1350" spc="-5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85" dirty="0">
                <a:solidFill>
                  <a:srgbClr val="51637D"/>
                </a:solidFill>
                <a:latin typeface="Arial"/>
                <a:cs typeface="Arial"/>
              </a:rPr>
              <a:t>CIP,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65" dirty="0">
                <a:solidFill>
                  <a:srgbClr val="51637D"/>
                </a:solidFill>
                <a:latin typeface="Arial"/>
                <a:cs typeface="Arial"/>
              </a:rPr>
              <a:t>COSME,</a:t>
            </a:r>
            <a:r>
              <a:rPr sz="1350" spc="-6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80" dirty="0">
                <a:solidFill>
                  <a:srgbClr val="51637D"/>
                </a:solidFill>
                <a:latin typeface="Arial"/>
                <a:cs typeface="Arial"/>
              </a:rPr>
              <a:t>INTERREG,</a:t>
            </a:r>
            <a:r>
              <a:rPr sz="1350" spc="-5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14" dirty="0">
                <a:solidFill>
                  <a:srgbClr val="51637D"/>
                </a:solidFill>
                <a:latin typeface="Arial"/>
                <a:cs typeface="Arial"/>
              </a:rPr>
              <a:t>MED,</a:t>
            </a:r>
            <a:r>
              <a:rPr sz="1350" spc="-8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90" dirty="0">
                <a:solidFill>
                  <a:srgbClr val="51637D"/>
                </a:solidFill>
                <a:latin typeface="Arial"/>
                <a:cs typeface="Arial"/>
              </a:rPr>
              <a:t>H2020</a:t>
            </a:r>
            <a:r>
              <a:rPr sz="1350" spc="-5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75" dirty="0">
                <a:solidFill>
                  <a:srgbClr val="51637D"/>
                </a:solidFill>
                <a:latin typeface="Arial"/>
                <a:cs typeface="Arial"/>
              </a:rPr>
              <a:t>and</a:t>
            </a:r>
            <a:r>
              <a:rPr sz="1350" spc="-6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51637D"/>
                </a:solidFill>
                <a:latin typeface="Arial"/>
                <a:cs typeface="Arial"/>
              </a:rPr>
              <a:t>more.</a:t>
            </a:r>
            <a:endParaRPr sz="1350">
              <a:latin typeface="Arial"/>
              <a:cs typeface="Arial"/>
            </a:endParaRPr>
          </a:p>
          <a:p>
            <a:pPr marL="184785" marR="375920" indent="-172720">
              <a:lnSpc>
                <a:spcPct val="109600"/>
              </a:lnSpc>
              <a:spcBef>
                <a:spcPts val="615"/>
              </a:spcBef>
              <a:buChar char="•"/>
              <a:tabLst>
                <a:tab pos="185420" algn="l"/>
              </a:tabLst>
            </a:pPr>
            <a:r>
              <a:rPr sz="1350" spc="-90" dirty="0">
                <a:solidFill>
                  <a:srgbClr val="51637D"/>
                </a:solidFill>
                <a:latin typeface="Arial"/>
                <a:cs typeface="Arial"/>
              </a:rPr>
              <a:t>Specialise</a:t>
            </a:r>
            <a:r>
              <a:rPr sz="1350" spc="-2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51637D"/>
                </a:solidFill>
                <a:latin typeface="Arial"/>
                <a:cs typeface="Arial"/>
              </a:rPr>
              <a:t>in</a:t>
            </a:r>
            <a:r>
              <a:rPr sz="1350" spc="-2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95" dirty="0">
                <a:solidFill>
                  <a:srgbClr val="51637D"/>
                </a:solidFill>
                <a:latin typeface="Arial"/>
                <a:cs typeface="Arial"/>
              </a:rPr>
              <a:t>Project</a:t>
            </a:r>
            <a:r>
              <a:rPr sz="1350" b="1" spc="-8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90" dirty="0">
                <a:solidFill>
                  <a:srgbClr val="51637D"/>
                </a:solidFill>
                <a:latin typeface="Arial"/>
                <a:cs typeface="Arial"/>
              </a:rPr>
              <a:t>Management</a:t>
            </a:r>
            <a:r>
              <a:rPr sz="1350" b="1" spc="-6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51637D"/>
                </a:solidFill>
                <a:latin typeface="Arial"/>
                <a:cs typeface="Arial"/>
              </a:rPr>
              <a:t>&amp;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75" dirty="0">
                <a:solidFill>
                  <a:srgbClr val="51637D"/>
                </a:solidFill>
                <a:latin typeface="Arial"/>
                <a:cs typeface="Arial"/>
              </a:rPr>
              <a:t>Quality</a:t>
            </a:r>
            <a:r>
              <a:rPr sz="1350" spc="-75" dirty="0">
                <a:solidFill>
                  <a:srgbClr val="51637D"/>
                </a:solidFill>
                <a:latin typeface="Arial"/>
                <a:cs typeface="Arial"/>
              </a:rPr>
              <a:t>, </a:t>
            </a:r>
            <a:r>
              <a:rPr sz="1350" b="1" spc="-50" dirty="0">
                <a:solidFill>
                  <a:srgbClr val="51637D"/>
                </a:solidFill>
                <a:latin typeface="Arial"/>
                <a:cs typeface="Arial"/>
              </a:rPr>
              <a:t>Intellectual </a:t>
            </a:r>
            <a:r>
              <a:rPr sz="1350" b="1" spc="-90" dirty="0">
                <a:solidFill>
                  <a:srgbClr val="51637D"/>
                </a:solidFill>
                <a:latin typeface="Arial"/>
                <a:cs typeface="Arial"/>
              </a:rPr>
              <a:t>Property </a:t>
            </a:r>
            <a:r>
              <a:rPr sz="1350" spc="-70" dirty="0">
                <a:solidFill>
                  <a:srgbClr val="51637D"/>
                </a:solidFill>
                <a:latin typeface="Arial"/>
                <a:cs typeface="Arial"/>
              </a:rPr>
              <a:t>and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55" dirty="0">
                <a:solidFill>
                  <a:srgbClr val="51637D"/>
                </a:solidFill>
                <a:latin typeface="Arial"/>
                <a:cs typeface="Arial"/>
              </a:rPr>
              <a:t>reengineering</a:t>
            </a:r>
            <a:r>
              <a:rPr sz="1350" spc="-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40" dirty="0">
                <a:solidFill>
                  <a:srgbClr val="51637D"/>
                </a:solidFill>
                <a:latin typeface="Arial"/>
                <a:cs typeface="Arial"/>
              </a:rPr>
              <a:t>business</a:t>
            </a:r>
            <a:r>
              <a:rPr sz="1350" b="1" spc="-8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30" dirty="0">
                <a:solidFill>
                  <a:srgbClr val="51637D"/>
                </a:solidFill>
                <a:latin typeface="Arial"/>
                <a:cs typeface="Arial"/>
              </a:rPr>
              <a:t>processes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  <a:p>
            <a:pPr marL="184785" marR="209550" indent="-172720">
              <a:lnSpc>
                <a:spcPct val="110000"/>
              </a:lnSpc>
              <a:spcBef>
                <a:spcPts val="610"/>
              </a:spcBef>
              <a:buChar char="•"/>
              <a:tabLst>
                <a:tab pos="185420" algn="l"/>
              </a:tabLst>
            </a:pPr>
            <a:r>
              <a:rPr sz="1350" spc="-90" dirty="0">
                <a:solidFill>
                  <a:srgbClr val="51637D"/>
                </a:solidFill>
                <a:latin typeface="Arial"/>
                <a:cs typeface="Arial"/>
              </a:rPr>
              <a:t>Designed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70" dirty="0">
                <a:solidFill>
                  <a:srgbClr val="51637D"/>
                </a:solidFill>
                <a:latin typeface="Arial"/>
                <a:cs typeface="Arial"/>
              </a:rPr>
              <a:t>and</a:t>
            </a:r>
            <a:r>
              <a:rPr sz="1350" spc="-2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50" dirty="0">
                <a:solidFill>
                  <a:srgbClr val="51637D"/>
                </a:solidFill>
                <a:latin typeface="Arial"/>
                <a:cs typeface="Arial"/>
              </a:rPr>
              <a:t>delivered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more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than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80" dirty="0">
                <a:solidFill>
                  <a:srgbClr val="51637D"/>
                </a:solidFill>
                <a:latin typeface="Arial"/>
                <a:cs typeface="Arial"/>
              </a:rPr>
              <a:t>300</a:t>
            </a:r>
            <a:r>
              <a:rPr sz="1350" b="1" spc="-2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85" dirty="0">
                <a:solidFill>
                  <a:srgbClr val="51637D"/>
                </a:solidFill>
                <a:latin typeface="Arial"/>
                <a:cs typeface="Arial"/>
              </a:rPr>
              <a:t>training</a:t>
            </a:r>
            <a:r>
              <a:rPr sz="1350" b="1" spc="-8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155" dirty="0">
                <a:solidFill>
                  <a:srgbClr val="51637D"/>
                </a:solidFill>
                <a:latin typeface="Arial"/>
                <a:cs typeface="Arial"/>
              </a:rPr>
              <a:t>sessions</a:t>
            </a:r>
            <a:r>
              <a:rPr sz="1350" b="1" spc="-6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51637D"/>
                </a:solidFill>
                <a:latin typeface="Arial"/>
                <a:cs typeface="Arial"/>
              </a:rPr>
              <a:t>on </a:t>
            </a:r>
            <a:r>
              <a:rPr sz="1350" b="1" spc="-85" dirty="0">
                <a:solidFill>
                  <a:srgbClr val="51637D"/>
                </a:solidFill>
                <a:latin typeface="Arial"/>
                <a:cs typeface="Arial"/>
              </a:rPr>
              <a:t>Innovation</a:t>
            </a:r>
            <a:r>
              <a:rPr sz="1350" b="1" spc="-7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60" dirty="0">
                <a:solidFill>
                  <a:srgbClr val="51637D"/>
                </a:solidFill>
                <a:latin typeface="Arial"/>
                <a:cs typeface="Arial"/>
              </a:rPr>
              <a:t>Management,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45" dirty="0">
                <a:solidFill>
                  <a:srgbClr val="51637D"/>
                </a:solidFill>
                <a:latin typeface="Arial"/>
                <a:cs typeface="Arial"/>
              </a:rPr>
              <a:t>IPR,</a:t>
            </a:r>
            <a:r>
              <a:rPr sz="1350" spc="-2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55" dirty="0">
                <a:solidFill>
                  <a:srgbClr val="51637D"/>
                </a:solidFill>
                <a:latin typeface="Arial"/>
                <a:cs typeface="Arial"/>
              </a:rPr>
              <a:t>Entrepreneurship,</a:t>
            </a:r>
            <a:r>
              <a:rPr sz="1350" spc="2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51637D"/>
                </a:solidFill>
                <a:latin typeface="Arial"/>
                <a:cs typeface="Arial"/>
              </a:rPr>
              <a:t>Proposal 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Writing,</a:t>
            </a:r>
            <a:r>
              <a:rPr sz="1350" spc="-3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55" dirty="0">
                <a:solidFill>
                  <a:srgbClr val="51637D"/>
                </a:solidFill>
                <a:latin typeface="Arial"/>
                <a:cs typeface="Arial"/>
              </a:rPr>
              <a:t>Project</a:t>
            </a:r>
            <a:r>
              <a:rPr sz="1350" spc="-2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60" dirty="0">
                <a:solidFill>
                  <a:srgbClr val="51637D"/>
                </a:solidFill>
                <a:latin typeface="Arial"/>
                <a:cs typeface="Arial"/>
              </a:rPr>
              <a:t>Management,</a:t>
            </a:r>
            <a:r>
              <a:rPr sz="1350" spc="-30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45" dirty="0">
                <a:solidFill>
                  <a:srgbClr val="51637D"/>
                </a:solidFill>
                <a:latin typeface="Arial"/>
                <a:cs typeface="Arial"/>
              </a:rPr>
              <a:t>financial</a:t>
            </a:r>
            <a:r>
              <a:rPr sz="1350" spc="-15" dirty="0">
                <a:solidFill>
                  <a:srgbClr val="51637D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51637D"/>
                </a:solidFill>
                <a:latin typeface="Arial"/>
                <a:cs typeface="Arial"/>
              </a:rPr>
              <a:t>administration.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2344" y="986411"/>
            <a:ext cx="5540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44536A"/>
                </a:solidFill>
                <a:latin typeface="Arial"/>
                <a:cs typeface="Arial"/>
              </a:rPr>
              <a:t>Odysseas</a:t>
            </a:r>
            <a:r>
              <a:rPr spc="1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44536A"/>
                </a:solidFill>
                <a:latin typeface="Arial"/>
                <a:cs typeface="Arial"/>
              </a:rPr>
              <a:t>Spyroglou</a:t>
            </a:r>
            <a:endParaRPr>
              <a:latin typeface="Arial"/>
              <a:cs typeface="Arial"/>
            </a:endParaRPr>
          </a:p>
          <a:p>
            <a:pPr marL="12700"/>
            <a:r>
              <a:rPr dirty="0">
                <a:solidFill>
                  <a:srgbClr val="44536A"/>
                </a:solidFill>
                <a:latin typeface="Arial"/>
                <a:cs typeface="Arial"/>
              </a:rPr>
              <a:t>Team</a:t>
            </a:r>
            <a:r>
              <a:rPr spc="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pc="85" dirty="0">
                <a:solidFill>
                  <a:srgbClr val="44536A"/>
                </a:solidFill>
                <a:latin typeface="Arial"/>
                <a:cs typeface="Arial"/>
              </a:rPr>
              <a:t>Leader</a:t>
            </a:r>
            <a:r>
              <a:rPr spc="7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pc="285" dirty="0">
                <a:solidFill>
                  <a:srgbClr val="44536A"/>
                </a:solidFill>
                <a:latin typeface="Arial"/>
                <a:cs typeface="Arial"/>
              </a:rPr>
              <a:t>/</a:t>
            </a:r>
            <a:r>
              <a:rPr spc="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4536A"/>
                </a:solidFill>
                <a:latin typeface="Arial"/>
                <a:cs typeface="Arial"/>
              </a:rPr>
              <a:t>Key</a:t>
            </a:r>
            <a:r>
              <a:rPr spc="5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4536A"/>
                </a:solidFill>
                <a:latin typeface="Arial"/>
                <a:cs typeface="Arial"/>
              </a:rPr>
              <a:t>Expert</a:t>
            </a:r>
            <a:r>
              <a:rPr spc="4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4536A"/>
                </a:solidFill>
                <a:latin typeface="Arial"/>
                <a:cs typeface="Arial"/>
              </a:rPr>
              <a:t>2.</a:t>
            </a:r>
            <a:r>
              <a:rPr spc="5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pc="60" dirty="0">
                <a:solidFill>
                  <a:srgbClr val="44536A"/>
                </a:solidFill>
                <a:latin typeface="Arial"/>
                <a:cs typeface="Arial"/>
              </a:rPr>
              <a:t>Legal,</a:t>
            </a:r>
            <a:r>
              <a:rPr spc="55" dirty="0">
                <a:solidFill>
                  <a:srgbClr val="44536A"/>
                </a:solidFill>
                <a:latin typeface="Arial"/>
                <a:cs typeface="Arial"/>
              </a:rPr>
              <a:t> Financial</a:t>
            </a:r>
            <a:r>
              <a:rPr spc="2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pc="155" dirty="0">
                <a:solidFill>
                  <a:srgbClr val="44536A"/>
                </a:solidFill>
                <a:latin typeface="Arial"/>
                <a:cs typeface="Arial"/>
              </a:rPr>
              <a:t>&amp;</a:t>
            </a:r>
            <a:r>
              <a:rPr spc="4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44536A"/>
                </a:solidFill>
                <a:latin typeface="Arial"/>
                <a:cs typeface="Arial"/>
              </a:rPr>
              <a:t>IPR</a:t>
            </a:r>
            <a:endParaRPr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7648" y="4623815"/>
            <a:ext cx="161544" cy="1615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88157" y="4650437"/>
            <a:ext cx="12954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u="sng" spc="-3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Arial"/>
                <a:cs typeface="Arial"/>
                <a:hlinkClick r:id="rId3"/>
              </a:rPr>
              <a:t>linkedin.com/in/ospyroglou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" y="1685546"/>
            <a:ext cx="1379220" cy="14173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11922" y="1757883"/>
            <a:ext cx="887094" cy="2031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5" dirty="0">
                <a:solidFill>
                  <a:srgbClr val="2D75B6"/>
                </a:solidFill>
                <a:latin typeface="Arial"/>
                <a:cs typeface="Arial"/>
              </a:rPr>
              <a:t>20+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pc="-10" dirty="0">
                <a:solidFill>
                  <a:srgbClr val="2D75B6"/>
                </a:solidFill>
                <a:latin typeface="Arial"/>
                <a:cs typeface="Arial"/>
              </a:rPr>
              <a:t>Years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410"/>
              </a:spcBef>
            </a:pPr>
            <a:r>
              <a:rPr b="1" spc="-25" dirty="0">
                <a:solidFill>
                  <a:srgbClr val="2D75B6"/>
                </a:solidFill>
                <a:latin typeface="Arial"/>
                <a:cs typeface="Arial"/>
              </a:rPr>
              <a:t>60+</a:t>
            </a:r>
            <a:endParaRPr>
              <a:latin typeface="Arial"/>
              <a:cs typeface="Arial"/>
            </a:endParaRPr>
          </a:p>
          <a:p>
            <a:pPr marL="12700"/>
            <a:r>
              <a:rPr spc="-10" dirty="0">
                <a:solidFill>
                  <a:srgbClr val="2D75B6"/>
                </a:solidFill>
                <a:latin typeface="Arial"/>
                <a:cs typeface="Arial"/>
              </a:rPr>
              <a:t>Projects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415"/>
              </a:spcBef>
            </a:pPr>
            <a:r>
              <a:rPr b="1" spc="-20" dirty="0">
                <a:solidFill>
                  <a:srgbClr val="2D75B6"/>
                </a:solidFill>
                <a:latin typeface="Arial"/>
                <a:cs typeface="Arial"/>
              </a:rPr>
              <a:t>90m+</a:t>
            </a:r>
            <a:endParaRPr>
              <a:latin typeface="Arial"/>
              <a:cs typeface="Arial"/>
            </a:endParaRPr>
          </a:p>
          <a:p>
            <a:pPr marL="12700"/>
            <a:r>
              <a:rPr spc="-10" dirty="0">
                <a:solidFill>
                  <a:srgbClr val="2D75B6"/>
                </a:solidFill>
                <a:latin typeface="Arial"/>
                <a:cs typeface="Arial"/>
              </a:rPr>
              <a:t>Funds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1062227"/>
            <a:ext cx="6243828" cy="374751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3363" y="4302963"/>
            <a:ext cx="184975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https://ec.europa.eu/info/funding-</a:t>
            </a:r>
            <a:r>
              <a:rPr sz="1000" spc="-1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tenders/opportunities/portal/scree</a:t>
            </a:r>
            <a:r>
              <a:rPr sz="1000" spc="-25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1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n/opportunities/competitive-</a:t>
            </a:r>
            <a:r>
              <a:rPr sz="1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calls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9926" y="155905"/>
            <a:ext cx="4721860" cy="73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spcBef>
                <a:spcPts val="95"/>
              </a:spcBef>
            </a:pPr>
            <a:r>
              <a:rPr spc="114" dirty="0"/>
              <a:t>Opportunities</a:t>
            </a:r>
            <a:r>
              <a:rPr dirty="0"/>
              <a:t> </a:t>
            </a:r>
            <a:r>
              <a:rPr spc="85" dirty="0"/>
              <a:t>for</a:t>
            </a:r>
            <a:r>
              <a:rPr spc="-10" dirty="0"/>
              <a:t> </a:t>
            </a:r>
            <a:r>
              <a:rPr spc="-20" dirty="0"/>
              <a:t>SMEs</a:t>
            </a:r>
          </a:p>
          <a:p>
            <a:pPr algn="ctr">
              <a:spcBef>
                <a:spcPts val="30"/>
              </a:spcBef>
            </a:pPr>
            <a:r>
              <a:rPr sz="1800" spc="114" dirty="0">
                <a:solidFill>
                  <a:srgbClr val="001F5F"/>
                </a:solidFill>
              </a:rPr>
              <a:t>Competitive</a:t>
            </a:r>
            <a:r>
              <a:rPr sz="1800" spc="40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calls</a:t>
            </a:r>
            <a:r>
              <a:rPr sz="1800" spc="45" dirty="0">
                <a:solidFill>
                  <a:srgbClr val="001F5F"/>
                </a:solidFill>
              </a:rPr>
              <a:t> </a:t>
            </a:r>
            <a:r>
              <a:rPr sz="1800" spc="170" dirty="0">
                <a:solidFill>
                  <a:srgbClr val="001F5F"/>
                </a:solidFill>
              </a:rPr>
              <a:t>and</a:t>
            </a:r>
            <a:r>
              <a:rPr sz="1800" spc="90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calls</a:t>
            </a:r>
            <a:r>
              <a:rPr sz="1800" spc="45" dirty="0">
                <a:solidFill>
                  <a:srgbClr val="001F5F"/>
                </a:solidFill>
              </a:rPr>
              <a:t> </a:t>
            </a:r>
            <a:r>
              <a:rPr sz="1800" spc="55" dirty="0">
                <a:solidFill>
                  <a:srgbClr val="001F5F"/>
                </a:solidFill>
              </a:rPr>
              <a:t>for </a:t>
            </a:r>
            <a:r>
              <a:rPr sz="1800" spc="60" dirty="0">
                <a:solidFill>
                  <a:srgbClr val="001F5F"/>
                </a:solidFill>
              </a:rPr>
              <a:t>third</a:t>
            </a:r>
            <a:r>
              <a:rPr sz="1800" spc="75" dirty="0">
                <a:solidFill>
                  <a:srgbClr val="001F5F"/>
                </a:solidFill>
              </a:rPr>
              <a:t> </a:t>
            </a:r>
            <a:r>
              <a:rPr sz="1800" spc="40" dirty="0">
                <a:solidFill>
                  <a:srgbClr val="001F5F"/>
                </a:solidFill>
              </a:rPr>
              <a:t>parties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6094"/>
            <a:ext cx="5708903" cy="57089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89169" y="1917490"/>
            <a:ext cx="1787525" cy="11836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spcBef>
                <a:spcPts val="415"/>
              </a:spcBef>
            </a:pPr>
            <a:r>
              <a:rPr sz="3600" spc="-285" dirty="0"/>
              <a:t>Q&amp;A</a:t>
            </a:r>
            <a:endParaRPr sz="3600"/>
          </a:p>
          <a:p>
            <a:pPr marL="12700" marR="5080">
              <a:spcBef>
                <a:spcPts val="160"/>
              </a:spcBef>
            </a:pPr>
            <a:r>
              <a:rPr sz="1800" dirty="0">
                <a:solidFill>
                  <a:srgbClr val="000000"/>
                </a:solidFill>
              </a:rPr>
              <a:t>Time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130" dirty="0">
                <a:solidFill>
                  <a:srgbClr val="000000"/>
                </a:solidFill>
              </a:rPr>
              <a:t>to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ask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35" dirty="0">
                <a:solidFill>
                  <a:srgbClr val="000000"/>
                </a:solidFill>
              </a:rPr>
              <a:t>your </a:t>
            </a:r>
            <a:r>
              <a:rPr sz="1800" spc="-10" dirty="0">
                <a:solidFill>
                  <a:srgbClr val="000000"/>
                </a:solidFill>
              </a:rPr>
              <a:t>questions!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14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1848" y="1254963"/>
            <a:ext cx="9747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</a:rPr>
              <a:t>Contact: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20875" y="1591378"/>
            <a:ext cx="5302250" cy="238578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3655" algn="ctr">
              <a:spcBef>
                <a:spcPts val="400"/>
              </a:spcBef>
            </a:pPr>
            <a:r>
              <a:rPr spc="-90" dirty="0"/>
              <a:t>Office</a:t>
            </a:r>
            <a:r>
              <a:rPr spc="-125" dirty="0"/>
              <a:t> </a:t>
            </a:r>
            <a:r>
              <a:rPr spc="-10" dirty="0"/>
              <a:t>Address</a:t>
            </a:r>
          </a:p>
          <a:p>
            <a:pPr marL="31750" algn="ctr">
              <a:spcBef>
                <a:spcPts val="300"/>
              </a:spcBef>
            </a:pPr>
            <a:r>
              <a:rPr i="1" spc="-170" dirty="0"/>
              <a:t>Turkey</a:t>
            </a:r>
            <a:r>
              <a:rPr i="1" spc="-100" dirty="0"/>
              <a:t> </a:t>
            </a:r>
            <a:r>
              <a:rPr i="1" spc="-55" dirty="0"/>
              <a:t>in</a:t>
            </a:r>
            <a:r>
              <a:rPr i="1" spc="-100" dirty="0"/>
              <a:t> </a:t>
            </a:r>
            <a:r>
              <a:rPr i="1" spc="-114" dirty="0"/>
              <a:t>Horizon</a:t>
            </a:r>
            <a:r>
              <a:rPr i="1" spc="-80" dirty="0"/>
              <a:t> </a:t>
            </a:r>
            <a:r>
              <a:rPr i="1" spc="-105" dirty="0"/>
              <a:t>2020</a:t>
            </a:r>
            <a:r>
              <a:rPr i="1" spc="-110" dirty="0"/>
              <a:t> </a:t>
            </a:r>
            <a:r>
              <a:rPr i="1" spc="-10" dirty="0"/>
              <a:t>Project</a:t>
            </a:r>
          </a:p>
          <a:p>
            <a:pPr marL="44450" marR="5080" algn="ctr">
              <a:lnSpc>
                <a:spcPct val="112500"/>
              </a:lnSpc>
            </a:pPr>
            <a:r>
              <a:rPr i="1" spc="-155" dirty="0"/>
              <a:t>And</a:t>
            </a:r>
            <a:r>
              <a:rPr i="1" spc="-100" dirty="0"/>
              <a:t> </a:t>
            </a:r>
            <a:r>
              <a:rPr i="1" spc="-200" dirty="0"/>
              <a:t>Sokak</a:t>
            </a:r>
            <a:r>
              <a:rPr i="1" spc="-95" dirty="0"/>
              <a:t> </a:t>
            </a:r>
            <a:r>
              <a:rPr i="1" spc="-35" dirty="0"/>
              <a:t>8/12</a:t>
            </a:r>
            <a:r>
              <a:rPr i="1" spc="-114" dirty="0"/>
              <a:t> </a:t>
            </a:r>
            <a:r>
              <a:rPr i="1" spc="-170" dirty="0"/>
              <a:t>Akasya</a:t>
            </a:r>
            <a:r>
              <a:rPr i="1" spc="-105" dirty="0"/>
              <a:t> </a:t>
            </a:r>
            <a:r>
              <a:rPr i="1" spc="-75" dirty="0"/>
              <a:t>Apt.</a:t>
            </a:r>
            <a:r>
              <a:rPr i="1" spc="-95" dirty="0"/>
              <a:t> </a:t>
            </a:r>
            <a:r>
              <a:rPr i="1" spc="-105" dirty="0"/>
              <a:t>06680</a:t>
            </a:r>
            <a:r>
              <a:rPr i="1" spc="-125" dirty="0"/>
              <a:t> </a:t>
            </a:r>
            <a:r>
              <a:rPr i="1" spc="-110" dirty="0"/>
              <a:t>Çankaya/Ankara </a:t>
            </a:r>
            <a:r>
              <a:rPr i="1" spc="-105" dirty="0"/>
              <a:t>06520</a:t>
            </a:r>
            <a:r>
              <a:rPr i="1" spc="-114" dirty="0"/>
              <a:t> </a:t>
            </a:r>
            <a:r>
              <a:rPr i="1" spc="-95" dirty="0"/>
              <a:t>Çankaya/Ankara,Turkey</a:t>
            </a:r>
          </a:p>
          <a:p>
            <a:pPr marL="31750" algn="ctr">
              <a:spcBef>
                <a:spcPts val="300"/>
              </a:spcBef>
            </a:pPr>
            <a:r>
              <a:rPr i="1" spc="-170" dirty="0"/>
              <a:t>Tel:</a:t>
            </a:r>
            <a:r>
              <a:rPr i="1" spc="-105" dirty="0"/>
              <a:t> </a:t>
            </a:r>
            <a:r>
              <a:rPr i="1" spc="-135" dirty="0"/>
              <a:t>+90</a:t>
            </a:r>
            <a:r>
              <a:rPr i="1" spc="-95" dirty="0"/>
              <a:t> </a:t>
            </a:r>
            <a:r>
              <a:rPr i="1" spc="-105" dirty="0"/>
              <a:t>312</a:t>
            </a:r>
            <a:r>
              <a:rPr i="1" spc="-110" dirty="0"/>
              <a:t> 467</a:t>
            </a:r>
            <a:r>
              <a:rPr i="1" spc="-100" dirty="0"/>
              <a:t> </a:t>
            </a:r>
            <a:r>
              <a:rPr i="1" spc="-110" dirty="0"/>
              <a:t>61</a:t>
            </a:r>
            <a:r>
              <a:rPr i="1" spc="-100" dirty="0"/>
              <a:t> </a:t>
            </a:r>
            <a:r>
              <a:rPr i="1" spc="-25" dirty="0"/>
              <a:t>40</a:t>
            </a:r>
          </a:p>
          <a:p>
            <a:pPr marL="33655" algn="ctr">
              <a:spcBef>
                <a:spcPts val="340"/>
              </a:spcBef>
            </a:pPr>
            <a:r>
              <a:rPr sz="1650" u="heavy" spc="-10" dirty="0">
                <a:uFill>
                  <a:solidFill>
                    <a:srgbClr val="F49100"/>
                  </a:solidFill>
                </a:uFill>
                <a:hlinkClick r:id="rId3"/>
              </a:rPr>
              <a:t>http://www.turkeyinh2020.eu/</a:t>
            </a:r>
            <a:endParaRPr sz="1650"/>
          </a:p>
          <a:p>
            <a:pPr marL="32384" algn="ctr">
              <a:spcBef>
                <a:spcPts val="275"/>
              </a:spcBef>
            </a:pPr>
            <a:r>
              <a:rPr u="heavy" spc="-70" dirty="0">
                <a:uFill>
                  <a:solidFill>
                    <a:srgbClr val="FFFFFF"/>
                  </a:solidFill>
                </a:uFill>
                <a:hlinkClick r:id="rId4"/>
              </a:rPr>
              <a:t>info@TurkeyinH2020.eu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737" y="569225"/>
            <a:ext cx="3265222" cy="2728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5619" y="467692"/>
            <a:ext cx="32340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140" dirty="0">
                <a:solidFill>
                  <a:srgbClr val="000000"/>
                </a:solidFill>
              </a:rPr>
              <a:t>Our</a:t>
            </a:r>
            <a:r>
              <a:rPr sz="1800" b="1" spc="-65" dirty="0">
                <a:solidFill>
                  <a:srgbClr val="000000"/>
                </a:solidFill>
              </a:rPr>
              <a:t> </a:t>
            </a:r>
            <a:r>
              <a:rPr sz="1800" b="1" spc="-95" dirty="0">
                <a:solidFill>
                  <a:srgbClr val="000000"/>
                </a:solidFill>
              </a:rPr>
              <a:t>International </a:t>
            </a:r>
            <a:r>
              <a:rPr sz="1800" b="1" spc="-190" dirty="0">
                <a:solidFill>
                  <a:srgbClr val="000000"/>
                </a:solidFill>
              </a:rPr>
              <a:t>Team</a:t>
            </a:r>
            <a:r>
              <a:rPr sz="1800" b="1" spc="-75" dirty="0">
                <a:solidFill>
                  <a:srgbClr val="000000"/>
                </a:solidFill>
              </a:rPr>
              <a:t> </a:t>
            </a:r>
            <a:r>
              <a:rPr sz="1800" b="1" spc="-90" dirty="0">
                <a:solidFill>
                  <a:srgbClr val="000000"/>
                </a:solidFill>
              </a:rPr>
              <a:t>of</a:t>
            </a:r>
            <a:r>
              <a:rPr sz="1800" b="1" spc="-50" dirty="0">
                <a:solidFill>
                  <a:srgbClr val="000000"/>
                </a:solidFill>
              </a:rPr>
              <a:t> </a:t>
            </a:r>
            <a:r>
              <a:rPr sz="1800" b="1" spc="-125" dirty="0">
                <a:solidFill>
                  <a:srgbClr val="000000"/>
                </a:solidFill>
              </a:rPr>
              <a:t>Experts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94304" y="1048499"/>
            <a:ext cx="813066" cy="8816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3754" y="1060703"/>
            <a:ext cx="797813" cy="8801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90463" y="1964182"/>
            <a:ext cx="10293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75" dirty="0">
                <a:latin typeface="Arial"/>
                <a:cs typeface="Arial"/>
              </a:rPr>
              <a:t>ADAMANTIOS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-10" dirty="0">
                <a:latin typeface="Arial"/>
                <a:cs typeface="Arial"/>
              </a:rPr>
              <a:t>KOUMPIS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80" dirty="0">
                <a:latin typeface="Arial"/>
                <a:cs typeface="Arial"/>
              </a:rPr>
              <a:t>TRAINING</a:t>
            </a:r>
            <a:r>
              <a:rPr sz="750" spc="15" dirty="0">
                <a:latin typeface="Arial"/>
                <a:cs typeface="Arial"/>
              </a:rPr>
              <a:t> </a:t>
            </a:r>
            <a:r>
              <a:rPr sz="750" spc="-75" dirty="0">
                <a:latin typeface="Arial"/>
                <a:cs typeface="Arial"/>
              </a:rPr>
              <a:t>COORDINATOR</a:t>
            </a:r>
            <a:endParaRPr sz="750">
              <a:latin typeface="Arial"/>
              <a:cs typeface="Arial"/>
            </a:endParaRPr>
          </a:p>
          <a:p>
            <a:pPr marL="635" algn="ctr"/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a.koumpis@idi.ie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7066" y="1999869"/>
            <a:ext cx="66611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75" dirty="0">
                <a:latin typeface="Arial"/>
                <a:cs typeface="Arial"/>
              </a:rPr>
              <a:t>PHILIP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-60" dirty="0">
                <a:latin typeface="Arial"/>
                <a:cs typeface="Arial"/>
              </a:rPr>
              <a:t>SOWDEN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100" dirty="0">
                <a:latin typeface="Arial"/>
                <a:cs typeface="Arial"/>
              </a:rPr>
              <a:t>SME</a:t>
            </a:r>
            <a:r>
              <a:rPr sz="750" spc="-3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EXPERT</a:t>
            </a:r>
            <a:endParaRPr sz="750">
              <a:latin typeface="Arial"/>
              <a:cs typeface="Arial"/>
            </a:endParaRPr>
          </a:p>
          <a:p>
            <a:pPr marL="30480" marR="22860" algn="ctr"/>
            <a:r>
              <a:rPr sz="75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p.sowden@idi.</a:t>
            </a:r>
            <a:r>
              <a:rPr sz="750" spc="-35" dirty="0">
                <a:solidFill>
                  <a:srgbClr val="0462C1"/>
                </a:solidFill>
                <a:latin typeface="Arial"/>
                <a:cs typeface="Arial"/>
                <a:hlinkClick r:id="rId6"/>
              </a:rPr>
              <a:t>i</a:t>
            </a:r>
            <a:r>
              <a:rPr sz="750" spc="500" dirty="0">
                <a:solidFill>
                  <a:srgbClr val="0462C1"/>
                </a:solidFill>
                <a:latin typeface="Arial"/>
                <a:cs typeface="Arial"/>
                <a:hlinkClick r:id="rId6"/>
              </a:rPr>
              <a:t> </a:t>
            </a:r>
            <a:r>
              <a:rPr sz="750" spc="-50" dirty="0">
                <a:solidFill>
                  <a:srgbClr val="0462C1"/>
                </a:solidFill>
                <a:latin typeface="Arial"/>
                <a:cs typeface="Arial"/>
                <a:hlinkClick r:id="rId6"/>
              </a:rPr>
              <a:t>e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64532" y="2461514"/>
            <a:ext cx="47625" cy="6350"/>
          </a:xfrm>
          <a:custGeom>
            <a:avLst/>
            <a:gdLst/>
            <a:ahLst/>
            <a:cxnLst/>
            <a:rect l="l" t="t" r="r" b="b"/>
            <a:pathLst>
              <a:path w="47625" h="6350">
                <a:moveTo>
                  <a:pt x="47244" y="0"/>
                </a:moveTo>
                <a:lnTo>
                  <a:pt x="0" y="0"/>
                </a:lnTo>
                <a:lnTo>
                  <a:pt x="0" y="6096"/>
                </a:lnTo>
                <a:lnTo>
                  <a:pt x="47244" y="6096"/>
                </a:lnTo>
                <a:lnTo>
                  <a:pt x="47244" y="0"/>
                </a:lnTo>
                <a:close/>
              </a:path>
            </a:pathLst>
          </a:custGeom>
          <a:solidFill>
            <a:srgbClr val="0462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34461" y="1992629"/>
            <a:ext cx="138938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120" dirty="0">
                <a:latin typeface="Arial"/>
                <a:cs typeface="Arial"/>
              </a:rPr>
              <a:t>ODYSSEAS</a:t>
            </a:r>
            <a:r>
              <a:rPr sz="750" b="1" spc="130" dirty="0">
                <a:latin typeface="Arial"/>
                <a:cs typeface="Arial"/>
              </a:rPr>
              <a:t> </a:t>
            </a:r>
            <a:r>
              <a:rPr sz="750" b="1" spc="-10" dirty="0">
                <a:latin typeface="Arial"/>
                <a:cs typeface="Arial"/>
              </a:rPr>
              <a:t>SPYROGLOU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114" dirty="0">
                <a:latin typeface="Arial"/>
                <a:cs typeface="Arial"/>
              </a:rPr>
              <a:t>LEGAL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&amp; </a:t>
            </a:r>
            <a:r>
              <a:rPr sz="750" spc="-80" dirty="0">
                <a:latin typeface="Arial"/>
                <a:cs typeface="Arial"/>
              </a:rPr>
              <a:t>FINANCIAL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25" dirty="0">
                <a:latin typeface="Arial"/>
                <a:cs typeface="Arial"/>
              </a:rPr>
              <a:t>EXPERT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(TEAM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10" dirty="0">
                <a:latin typeface="Arial"/>
                <a:cs typeface="Arial"/>
              </a:rPr>
              <a:t>LEADER)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o.spyroglou@idi.ie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3011" y="1021067"/>
            <a:ext cx="883170" cy="88164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1111" y="4037076"/>
            <a:ext cx="782574" cy="7917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38700" y="2561831"/>
            <a:ext cx="889266" cy="90450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85382" y="4883607"/>
            <a:ext cx="106553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105" dirty="0">
                <a:latin typeface="Arial"/>
                <a:cs typeface="Arial"/>
              </a:rPr>
              <a:t>ELİF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-90" dirty="0">
                <a:latin typeface="Arial"/>
                <a:cs typeface="Arial"/>
              </a:rPr>
              <a:t>BENGİ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-10" dirty="0">
                <a:latin typeface="Arial"/>
                <a:cs typeface="Arial"/>
              </a:rPr>
              <a:t>ÖZDEMİR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70" dirty="0">
                <a:latin typeface="Arial"/>
                <a:cs typeface="Arial"/>
              </a:rPr>
              <a:t>COMMUNICATION</a:t>
            </a:r>
            <a:r>
              <a:rPr sz="750" spc="20" dirty="0">
                <a:latin typeface="Arial"/>
                <a:cs typeface="Arial"/>
              </a:rPr>
              <a:t> </a:t>
            </a:r>
            <a:r>
              <a:rPr sz="750" spc="-90" dirty="0">
                <a:latin typeface="Arial"/>
                <a:cs typeface="Arial"/>
              </a:rPr>
              <a:t>EXPERT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b.ozdemir@idi.ie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2609" y="3528823"/>
            <a:ext cx="1834514" cy="372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140" dirty="0">
                <a:latin typeface="Arial"/>
                <a:cs typeface="Arial"/>
              </a:rPr>
              <a:t>ŞELALE</a:t>
            </a:r>
            <a:r>
              <a:rPr sz="750" b="1" spc="20" dirty="0">
                <a:latin typeface="Arial"/>
                <a:cs typeface="Arial"/>
              </a:rPr>
              <a:t> </a:t>
            </a:r>
            <a:r>
              <a:rPr sz="750" b="1" spc="-100" dirty="0">
                <a:latin typeface="Arial"/>
                <a:cs typeface="Arial"/>
              </a:rPr>
              <a:t>DAĞALP,</a:t>
            </a:r>
            <a:r>
              <a:rPr sz="750" b="1" spc="-110" dirty="0">
                <a:latin typeface="Arial"/>
                <a:cs typeface="Arial"/>
              </a:rPr>
              <a:t> </a:t>
            </a:r>
            <a:r>
              <a:rPr sz="825" b="1" spc="-30" baseline="25252" dirty="0">
                <a:latin typeface="Arial"/>
                <a:cs typeface="Arial"/>
              </a:rPr>
              <a:t>PMP®</a:t>
            </a:r>
            <a:endParaRPr sz="825" baseline="25252">
              <a:latin typeface="Arial"/>
              <a:cs typeface="Arial"/>
            </a:endParaRPr>
          </a:p>
          <a:p>
            <a:pPr algn="ctr">
              <a:spcBef>
                <a:spcPts val="25"/>
              </a:spcBef>
            </a:pPr>
            <a:r>
              <a:rPr sz="750" spc="-70" dirty="0">
                <a:latin typeface="Arial"/>
                <a:cs typeface="Arial"/>
              </a:rPr>
              <a:t>COMMUNICATION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75" dirty="0">
                <a:latin typeface="Arial"/>
                <a:cs typeface="Arial"/>
              </a:rPr>
              <a:t>AND</a:t>
            </a:r>
            <a:r>
              <a:rPr sz="750" spc="25" dirty="0">
                <a:latin typeface="Arial"/>
                <a:cs typeface="Arial"/>
              </a:rPr>
              <a:t> </a:t>
            </a:r>
            <a:r>
              <a:rPr sz="750" spc="-80" dirty="0">
                <a:latin typeface="Arial"/>
                <a:cs typeface="Arial"/>
              </a:rPr>
              <a:t>VISIBILITY</a:t>
            </a:r>
            <a:r>
              <a:rPr sz="750" spc="-2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MANAGER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2"/>
              </a:rPr>
              <a:t>s.dagalp@idi.ie</a:t>
            </a:r>
            <a:endParaRPr sz="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7824" y="3498850"/>
            <a:ext cx="960119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80" dirty="0">
                <a:latin typeface="Arial"/>
                <a:cs typeface="Arial"/>
              </a:rPr>
              <a:t>ONUR</a:t>
            </a:r>
            <a:r>
              <a:rPr sz="750" b="1" spc="-15" dirty="0">
                <a:latin typeface="Arial"/>
                <a:cs typeface="Arial"/>
              </a:rPr>
              <a:t> </a:t>
            </a:r>
            <a:r>
              <a:rPr sz="750" b="1" spc="-105" dirty="0">
                <a:latin typeface="Arial"/>
                <a:cs typeface="Arial"/>
              </a:rPr>
              <a:t>KEMAL</a:t>
            </a:r>
            <a:r>
              <a:rPr sz="750" b="1" spc="-30" dirty="0">
                <a:latin typeface="Arial"/>
                <a:cs typeface="Arial"/>
              </a:rPr>
              <a:t> </a:t>
            </a:r>
            <a:r>
              <a:rPr sz="750" b="1" spc="-50" dirty="0">
                <a:latin typeface="Arial"/>
                <a:cs typeface="Arial"/>
              </a:rPr>
              <a:t>GÜNGÖR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95" dirty="0">
                <a:latin typeface="Arial"/>
                <a:cs typeface="Arial"/>
              </a:rPr>
              <a:t>NETWORKING</a:t>
            </a:r>
            <a:r>
              <a:rPr sz="750" spc="4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EXPERT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3"/>
              </a:rPr>
              <a:t>k.gungor@idi.ie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84420" y="4040123"/>
            <a:ext cx="805434" cy="81611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758054" y="4910734"/>
            <a:ext cx="105410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750" b="1" spc="-100" dirty="0">
                <a:latin typeface="Arial"/>
                <a:cs typeface="Arial"/>
              </a:rPr>
              <a:t>UYGAR</a:t>
            </a:r>
            <a:r>
              <a:rPr sz="750" b="1" spc="-35" dirty="0">
                <a:latin typeface="Arial"/>
                <a:cs typeface="Arial"/>
              </a:rPr>
              <a:t> </a:t>
            </a:r>
            <a:r>
              <a:rPr sz="750" b="1" spc="-10" dirty="0">
                <a:latin typeface="Arial"/>
                <a:cs typeface="Arial"/>
              </a:rPr>
              <a:t>BALTACI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125" dirty="0">
                <a:latin typeface="Arial"/>
                <a:cs typeface="Arial"/>
              </a:rPr>
              <a:t>PROJECT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65" dirty="0">
                <a:latin typeface="Arial"/>
                <a:cs typeface="Arial"/>
              </a:rPr>
              <a:t>ADMINISTRATOR</a:t>
            </a:r>
            <a:endParaRPr sz="750">
              <a:latin typeface="Arial"/>
              <a:cs typeface="Arial"/>
            </a:endParaRPr>
          </a:p>
          <a:p>
            <a:pPr marL="1905" algn="ctr"/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2"/>
              </a:rPr>
              <a:t>u.baltaci@idi.ie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0367" y="2561846"/>
            <a:ext cx="870978" cy="8694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63823" y="2564892"/>
            <a:ext cx="799350" cy="90144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39439" y="4030979"/>
            <a:ext cx="805446" cy="85573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87424" y="1013447"/>
            <a:ext cx="774966" cy="86793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61897" y="1938606"/>
            <a:ext cx="830580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750" b="1" spc="-95" dirty="0">
                <a:latin typeface="Arial"/>
                <a:cs typeface="Arial"/>
              </a:rPr>
              <a:t>KONRAD</a:t>
            </a:r>
            <a:r>
              <a:rPr sz="750" b="1" spc="-15" dirty="0">
                <a:latin typeface="Arial"/>
                <a:cs typeface="Arial"/>
              </a:rPr>
              <a:t> </a:t>
            </a:r>
            <a:r>
              <a:rPr sz="750" b="1" spc="-80" dirty="0">
                <a:latin typeface="Arial"/>
                <a:cs typeface="Arial"/>
              </a:rPr>
              <a:t>NIERUBIEC</a:t>
            </a:r>
            <a:endParaRPr sz="750">
              <a:latin typeface="Arial"/>
              <a:cs typeface="Arial"/>
            </a:endParaRPr>
          </a:p>
          <a:p>
            <a:pPr marL="34925"/>
            <a:r>
              <a:rPr sz="750" spc="-130" dirty="0">
                <a:latin typeface="Arial"/>
                <a:cs typeface="Arial"/>
              </a:rPr>
              <a:t>PROJECT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70" dirty="0">
                <a:latin typeface="Arial"/>
                <a:cs typeface="Arial"/>
              </a:rPr>
              <a:t>DIRECTOR</a:t>
            </a:r>
            <a:endParaRPr sz="750">
              <a:latin typeface="Arial"/>
              <a:cs typeface="Arial"/>
            </a:endParaRPr>
          </a:p>
          <a:p>
            <a:pPr marL="62865">
              <a:spcBef>
                <a:spcPts val="5"/>
              </a:spcBef>
            </a:pPr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1"/>
              </a:rPr>
              <a:t>k.nierubiec@idi.ie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75815" y="3531489"/>
            <a:ext cx="98107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spcBef>
                <a:spcPts val="105"/>
              </a:spcBef>
            </a:pPr>
            <a:r>
              <a:rPr sz="750" b="1" spc="-85" dirty="0">
                <a:latin typeface="Arial"/>
                <a:cs typeface="Arial"/>
              </a:rPr>
              <a:t>NURKIZ</a:t>
            </a:r>
            <a:r>
              <a:rPr sz="750" b="1" spc="5" dirty="0">
                <a:latin typeface="Arial"/>
                <a:cs typeface="Arial"/>
              </a:rPr>
              <a:t> </a:t>
            </a:r>
            <a:r>
              <a:rPr sz="750" b="1" spc="-10" dirty="0">
                <a:latin typeface="Arial"/>
                <a:cs typeface="Arial"/>
              </a:rPr>
              <a:t>YAPICI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125" dirty="0">
                <a:latin typeface="Arial"/>
                <a:cs typeface="Arial"/>
              </a:rPr>
              <a:t>PROJECT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75" dirty="0">
                <a:latin typeface="Arial"/>
                <a:cs typeface="Arial"/>
              </a:rPr>
              <a:t>COORDINATOR</a:t>
            </a:r>
            <a:endParaRPr sz="750">
              <a:latin typeface="Arial"/>
              <a:cs typeface="Arial"/>
            </a:endParaRPr>
          </a:p>
          <a:p>
            <a:pPr marL="2540" algn="ctr"/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2"/>
              </a:rPr>
              <a:t>n.yapici@idi.ie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48070" y="3541014"/>
            <a:ext cx="71310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spcBef>
                <a:spcPts val="105"/>
              </a:spcBef>
            </a:pPr>
            <a:r>
              <a:rPr sz="750" b="1" spc="-120" dirty="0">
                <a:latin typeface="Arial"/>
                <a:cs typeface="Arial"/>
              </a:rPr>
              <a:t>BAŞAK</a:t>
            </a:r>
            <a:r>
              <a:rPr sz="750" b="1" spc="-25" dirty="0">
                <a:latin typeface="Arial"/>
                <a:cs typeface="Arial"/>
              </a:rPr>
              <a:t> </a:t>
            </a:r>
            <a:r>
              <a:rPr sz="750" b="1" spc="-85" dirty="0">
                <a:latin typeface="Arial"/>
                <a:cs typeface="Arial"/>
              </a:rPr>
              <a:t>BOZKURT</a:t>
            </a:r>
            <a:endParaRPr sz="750">
              <a:latin typeface="Arial"/>
              <a:cs typeface="Arial"/>
            </a:endParaRPr>
          </a:p>
          <a:p>
            <a:pPr marL="12700"/>
            <a:r>
              <a:rPr sz="750" spc="-125" dirty="0">
                <a:latin typeface="Arial"/>
                <a:cs typeface="Arial"/>
              </a:rPr>
              <a:t>PROJECT</a:t>
            </a:r>
            <a:r>
              <a:rPr sz="750" spc="-40" dirty="0">
                <a:latin typeface="Arial"/>
                <a:cs typeface="Arial"/>
              </a:rPr>
              <a:t> </a:t>
            </a:r>
            <a:r>
              <a:rPr sz="750" spc="-95" dirty="0">
                <a:latin typeface="Arial"/>
                <a:cs typeface="Arial"/>
              </a:rPr>
              <a:t>OFFICER</a:t>
            </a:r>
            <a:endParaRPr sz="750">
              <a:latin typeface="Arial"/>
              <a:cs typeface="Arial"/>
            </a:endParaRPr>
          </a:p>
          <a:p>
            <a:pPr marL="33655"/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2"/>
              </a:rPr>
              <a:t>b.bozkurt@idi.ie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10079" y="4938166"/>
            <a:ext cx="128587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75" algn="ctr">
              <a:spcBef>
                <a:spcPts val="105"/>
              </a:spcBef>
            </a:pPr>
            <a:r>
              <a:rPr sz="750" b="1" spc="-100" dirty="0">
                <a:latin typeface="Arial"/>
                <a:cs typeface="Arial"/>
              </a:rPr>
              <a:t>SELİN</a:t>
            </a:r>
            <a:r>
              <a:rPr sz="750" b="1" spc="-45" dirty="0">
                <a:latin typeface="Arial"/>
                <a:cs typeface="Arial"/>
              </a:rPr>
              <a:t> </a:t>
            </a:r>
            <a:r>
              <a:rPr sz="750" b="1" spc="-10" dirty="0">
                <a:latin typeface="Arial"/>
                <a:cs typeface="Arial"/>
              </a:rPr>
              <a:t>DOĞRUSÖZ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50" spc="-125" dirty="0">
                <a:latin typeface="Arial"/>
                <a:cs typeface="Arial"/>
              </a:rPr>
              <a:t>PROJECT</a:t>
            </a:r>
            <a:r>
              <a:rPr sz="750" spc="-50" dirty="0">
                <a:latin typeface="Arial"/>
                <a:cs typeface="Arial"/>
              </a:rPr>
              <a:t> </a:t>
            </a:r>
            <a:r>
              <a:rPr sz="750" spc="-80" dirty="0">
                <a:latin typeface="Arial"/>
                <a:cs typeface="Arial"/>
              </a:rPr>
              <a:t>AND</a:t>
            </a:r>
            <a:r>
              <a:rPr sz="750" spc="10" dirty="0">
                <a:latin typeface="Arial"/>
                <a:cs typeface="Arial"/>
              </a:rPr>
              <a:t> </a:t>
            </a:r>
            <a:r>
              <a:rPr sz="750" spc="-105" dirty="0">
                <a:latin typeface="Arial"/>
                <a:cs typeface="Arial"/>
              </a:rPr>
              <a:t>EVENT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75" dirty="0">
                <a:latin typeface="Arial"/>
                <a:cs typeface="Arial"/>
              </a:rPr>
              <a:t>ASSISTANT</a:t>
            </a:r>
            <a:endParaRPr sz="750">
              <a:latin typeface="Arial"/>
              <a:cs typeface="Arial"/>
            </a:endParaRPr>
          </a:p>
          <a:p>
            <a:pPr marL="635" algn="ctr"/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2"/>
              </a:rPr>
              <a:t>s.dogrusoz@idi.ie</a:t>
            </a:r>
            <a:endParaRPr sz="75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562343" y="2569451"/>
            <a:ext cx="904506" cy="90450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87424" y="4037076"/>
            <a:ext cx="805434" cy="817638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515238" y="4912867"/>
            <a:ext cx="71945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750" b="1" spc="-114" dirty="0">
                <a:latin typeface="Arial"/>
                <a:cs typeface="Arial"/>
              </a:rPr>
              <a:t>TUĞÇE</a:t>
            </a:r>
            <a:r>
              <a:rPr sz="750" b="1" spc="-15" dirty="0">
                <a:latin typeface="Arial"/>
                <a:cs typeface="Arial"/>
              </a:rPr>
              <a:t> </a:t>
            </a:r>
            <a:r>
              <a:rPr sz="750" b="1" spc="-80" dirty="0">
                <a:latin typeface="Arial"/>
                <a:cs typeface="Arial"/>
              </a:rPr>
              <a:t>ERYILMAZ</a:t>
            </a:r>
            <a:endParaRPr sz="750">
              <a:latin typeface="Arial"/>
              <a:cs typeface="Arial"/>
            </a:endParaRPr>
          </a:p>
          <a:p>
            <a:pPr marL="15240"/>
            <a:r>
              <a:rPr sz="750" spc="-130" dirty="0">
                <a:latin typeface="Arial"/>
                <a:cs typeface="Arial"/>
              </a:rPr>
              <a:t>PROJECT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spc="-90" dirty="0">
                <a:latin typeface="Arial"/>
                <a:cs typeface="Arial"/>
              </a:rPr>
              <a:t>OFFICER</a:t>
            </a:r>
            <a:endParaRPr sz="750">
              <a:latin typeface="Arial"/>
              <a:cs typeface="Arial"/>
            </a:endParaRPr>
          </a:p>
          <a:p>
            <a:pPr marL="32384"/>
            <a:r>
              <a:rPr sz="7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12"/>
              </a:rPr>
              <a:t>t.eryilmaz@idi.ie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4891" y="558546"/>
            <a:ext cx="65557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dirty="0"/>
              <a:t>Horizon</a:t>
            </a:r>
            <a:r>
              <a:rPr sz="3300" spc="65" dirty="0"/>
              <a:t> </a:t>
            </a:r>
            <a:r>
              <a:rPr sz="3300" spc="105" dirty="0"/>
              <a:t>Europe</a:t>
            </a:r>
            <a:r>
              <a:rPr sz="3300" spc="65" dirty="0"/>
              <a:t> </a:t>
            </a:r>
            <a:r>
              <a:rPr sz="3300" spc="330" dirty="0"/>
              <a:t>and</a:t>
            </a:r>
            <a:r>
              <a:rPr sz="3300" spc="60" dirty="0"/>
              <a:t> </a:t>
            </a:r>
            <a:r>
              <a:rPr sz="3300" spc="210" dirty="0"/>
              <a:t>Accelerator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090980" y="1175130"/>
            <a:ext cx="6220460" cy="316611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spcBef>
                <a:spcPts val="640"/>
              </a:spcBef>
            </a:pPr>
            <a:r>
              <a:rPr sz="2100" spc="-105" dirty="0">
                <a:latin typeface="Arial"/>
                <a:cs typeface="Arial"/>
              </a:rPr>
              <a:t>Our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approach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helping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260" dirty="0">
                <a:latin typeface="Arial"/>
                <a:cs typeface="Arial"/>
              </a:rPr>
              <a:t>SMEs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20" dirty="0">
                <a:latin typeface="Arial"/>
                <a:cs typeface="Arial"/>
              </a:rPr>
              <a:t>ahead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45" dirty="0">
                <a:latin typeface="Arial"/>
                <a:cs typeface="Arial"/>
              </a:rPr>
              <a:t>each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cut-</a:t>
            </a:r>
            <a:r>
              <a:rPr sz="2100" dirty="0">
                <a:latin typeface="Arial"/>
                <a:cs typeface="Arial"/>
              </a:rPr>
              <a:t>off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date</a:t>
            </a:r>
            <a:endParaRPr sz="2100" dirty="0">
              <a:latin typeface="Arial"/>
              <a:cs typeface="Arial"/>
            </a:endParaRPr>
          </a:p>
          <a:p>
            <a:pPr marL="184785" indent="-172720">
              <a:spcBef>
                <a:spcPts val="540"/>
              </a:spcBef>
              <a:buFont typeface="Arial"/>
              <a:buChar char="•"/>
              <a:tabLst>
                <a:tab pos="185420" algn="l"/>
              </a:tabLst>
            </a:pPr>
            <a:r>
              <a:rPr sz="2100" b="1" spc="-10" dirty="0">
                <a:latin typeface="Arial"/>
                <a:cs typeface="Arial"/>
              </a:rPr>
              <a:t>Webinar</a:t>
            </a:r>
            <a:endParaRPr sz="2100" dirty="0">
              <a:latin typeface="Arial"/>
              <a:cs typeface="Arial"/>
            </a:endParaRPr>
          </a:p>
          <a:p>
            <a:pPr marL="527685" lvl="1" indent="-173355">
              <a:spcBef>
                <a:spcPts val="204"/>
              </a:spcBef>
              <a:buChar char="•"/>
              <a:tabLst>
                <a:tab pos="528320" algn="l"/>
              </a:tabLst>
            </a:pPr>
            <a:r>
              <a:rPr spc="-100" dirty="0">
                <a:latin typeface="Arial"/>
                <a:cs typeface="Arial"/>
              </a:rPr>
              <a:t>General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95" dirty="0">
                <a:latin typeface="Arial"/>
                <a:cs typeface="Arial"/>
              </a:rPr>
              <a:t>Advice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70" dirty="0">
                <a:latin typeface="Arial"/>
                <a:cs typeface="Arial"/>
              </a:rPr>
              <a:t>on </a:t>
            </a:r>
            <a:r>
              <a:rPr spc="-260" dirty="0">
                <a:latin typeface="Arial"/>
                <a:cs typeface="Arial"/>
              </a:rPr>
              <a:t>HE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250" dirty="0">
                <a:latin typeface="Arial"/>
                <a:cs typeface="Arial"/>
              </a:rPr>
              <a:t>EIC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Accelerator</a:t>
            </a:r>
            <a:endParaRPr dirty="0">
              <a:latin typeface="Arial"/>
              <a:cs typeface="Arial"/>
            </a:endParaRPr>
          </a:p>
          <a:p>
            <a:pPr marL="184785" indent="-172720">
              <a:spcBef>
                <a:spcPts val="530"/>
              </a:spcBef>
              <a:buFont typeface="Arial"/>
              <a:buChar char="•"/>
              <a:tabLst>
                <a:tab pos="185420" algn="l"/>
              </a:tabLst>
            </a:pPr>
            <a:r>
              <a:rPr sz="2100" b="1" spc="-140" dirty="0">
                <a:latin typeface="Arial"/>
                <a:cs typeface="Arial"/>
              </a:rPr>
              <a:t>Project</a:t>
            </a:r>
            <a:r>
              <a:rPr sz="2100" b="1" spc="-105" dirty="0">
                <a:latin typeface="Arial"/>
                <a:cs typeface="Arial"/>
              </a:rPr>
              <a:t> </a:t>
            </a:r>
            <a:r>
              <a:rPr sz="2100" b="1" spc="-114" dirty="0">
                <a:latin typeface="Arial"/>
                <a:cs typeface="Arial"/>
              </a:rPr>
              <a:t>Writing</a:t>
            </a:r>
            <a:r>
              <a:rPr sz="2100" b="1" spc="-105" dirty="0">
                <a:latin typeface="Arial"/>
                <a:cs typeface="Arial"/>
              </a:rPr>
              <a:t> </a:t>
            </a:r>
            <a:r>
              <a:rPr sz="2100" b="1" spc="-175" dirty="0">
                <a:latin typeface="Arial"/>
                <a:cs typeface="Arial"/>
              </a:rPr>
              <a:t>Training</a:t>
            </a:r>
            <a:r>
              <a:rPr sz="2100" b="1" spc="-105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Event</a:t>
            </a:r>
            <a:endParaRPr sz="2100" dirty="0">
              <a:latin typeface="Arial"/>
              <a:cs typeface="Arial"/>
            </a:endParaRPr>
          </a:p>
          <a:p>
            <a:pPr marL="527685" lvl="1" indent="-173355">
              <a:spcBef>
                <a:spcPts val="200"/>
              </a:spcBef>
              <a:buChar char="•"/>
              <a:tabLst>
                <a:tab pos="528320" algn="l"/>
              </a:tabLst>
            </a:pPr>
            <a:r>
              <a:rPr spc="-75" dirty="0">
                <a:latin typeface="Arial"/>
                <a:cs typeface="Arial"/>
              </a:rPr>
              <a:t>Accelerator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85" dirty="0">
                <a:latin typeface="Arial"/>
                <a:cs typeface="Arial"/>
              </a:rPr>
              <a:t>Short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Application</a:t>
            </a:r>
            <a:endParaRPr dirty="0">
              <a:latin typeface="Arial"/>
              <a:cs typeface="Arial"/>
            </a:endParaRPr>
          </a:p>
          <a:p>
            <a:pPr marL="184785" indent="-172720">
              <a:spcBef>
                <a:spcPts val="530"/>
              </a:spcBef>
              <a:buFont typeface="Arial"/>
              <a:buChar char="•"/>
              <a:tabLst>
                <a:tab pos="185420" algn="l"/>
              </a:tabLst>
            </a:pPr>
            <a:r>
              <a:rPr sz="2100" b="1" spc="-145" dirty="0">
                <a:solidFill>
                  <a:schemeClr val="tx1"/>
                </a:solidFill>
                <a:latin typeface="Arial"/>
                <a:cs typeface="Arial"/>
              </a:rPr>
              <a:t>Project</a:t>
            </a:r>
            <a:r>
              <a:rPr sz="2100" b="1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100" b="1" spc="-120" dirty="0">
                <a:solidFill>
                  <a:schemeClr val="tx1"/>
                </a:solidFill>
                <a:latin typeface="Arial"/>
                <a:cs typeface="Arial"/>
              </a:rPr>
              <a:t>Writing</a:t>
            </a:r>
            <a:r>
              <a:rPr sz="2100" b="1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100" b="1" spc="-175" dirty="0">
                <a:solidFill>
                  <a:schemeClr val="tx1"/>
                </a:solidFill>
                <a:latin typeface="Arial"/>
                <a:cs typeface="Arial"/>
              </a:rPr>
              <a:t>Training</a:t>
            </a:r>
            <a:r>
              <a:rPr sz="2100" b="1" spc="-9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chemeClr val="tx1"/>
                </a:solidFill>
                <a:latin typeface="Arial"/>
                <a:cs typeface="Arial"/>
              </a:rPr>
              <a:t>Event</a:t>
            </a:r>
            <a:endParaRPr sz="21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527685" lvl="1" indent="-173355">
              <a:spcBef>
                <a:spcPts val="204"/>
              </a:spcBef>
              <a:buChar char="•"/>
              <a:tabLst>
                <a:tab pos="528320" algn="l"/>
              </a:tabLst>
            </a:pPr>
            <a:r>
              <a:rPr spc="-75" dirty="0">
                <a:solidFill>
                  <a:schemeClr val="tx1"/>
                </a:solidFill>
                <a:latin typeface="Arial"/>
                <a:cs typeface="Arial"/>
              </a:rPr>
              <a:t>Accelerator</a:t>
            </a:r>
            <a:r>
              <a:rPr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pc="-85" dirty="0">
                <a:solidFill>
                  <a:schemeClr val="tx1"/>
                </a:solidFill>
                <a:latin typeface="Arial"/>
                <a:cs typeface="Arial"/>
              </a:rPr>
              <a:t>Full</a:t>
            </a:r>
            <a:r>
              <a:rPr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 marL="184785" indent="-172720">
              <a:spcBef>
                <a:spcPts val="530"/>
              </a:spcBef>
              <a:buFont typeface="Arial"/>
              <a:buChar char="•"/>
              <a:tabLst>
                <a:tab pos="185420" algn="l"/>
              </a:tabLst>
            </a:pPr>
            <a:r>
              <a:rPr sz="2100" b="1" spc="-140" dirty="0">
                <a:solidFill>
                  <a:srgbClr val="C00000"/>
                </a:solidFill>
                <a:latin typeface="Arial"/>
                <a:cs typeface="Arial"/>
              </a:rPr>
              <a:t>Project</a:t>
            </a:r>
            <a:r>
              <a:rPr sz="2100" b="1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00" b="1" spc="-114" dirty="0">
                <a:solidFill>
                  <a:srgbClr val="C00000"/>
                </a:solidFill>
                <a:latin typeface="Arial"/>
                <a:cs typeface="Arial"/>
              </a:rPr>
              <a:t>Writing</a:t>
            </a:r>
            <a:r>
              <a:rPr sz="21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C00000"/>
                </a:solidFill>
                <a:latin typeface="Arial"/>
                <a:cs typeface="Arial"/>
              </a:rPr>
              <a:t>Camp</a:t>
            </a:r>
            <a:endParaRPr sz="21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527685" lvl="1" indent="-173355">
              <a:spcBef>
                <a:spcPts val="204"/>
              </a:spcBef>
              <a:buChar char="•"/>
              <a:tabLst>
                <a:tab pos="528320" algn="l"/>
              </a:tabLst>
            </a:pPr>
            <a:r>
              <a:rPr spc="-100" dirty="0">
                <a:solidFill>
                  <a:srgbClr val="C00000"/>
                </a:solidFill>
                <a:latin typeface="Arial"/>
                <a:cs typeface="Arial"/>
              </a:rPr>
              <a:t>Dealing</a:t>
            </a:r>
            <a:r>
              <a:rPr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C00000"/>
                </a:solidFill>
                <a:latin typeface="Arial"/>
                <a:cs typeface="Arial"/>
              </a:rPr>
              <a:t>final</a:t>
            </a:r>
            <a:r>
              <a:rPr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140" dirty="0">
                <a:solidFill>
                  <a:srgbClr val="C00000"/>
                </a:solidFill>
                <a:latin typeface="Arial"/>
                <a:cs typeface="Arial"/>
              </a:rPr>
              <a:t>Q&amp;As</a:t>
            </a:r>
            <a:r>
              <a:rPr spc="-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70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srgbClr val="C00000"/>
                </a:solidFill>
                <a:latin typeface="Arial"/>
                <a:cs typeface="Arial"/>
              </a:rPr>
              <a:t>proposals</a:t>
            </a:r>
            <a:r>
              <a:rPr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110" dirty="0">
                <a:solidFill>
                  <a:srgbClr val="C00000"/>
                </a:solidFill>
                <a:latin typeface="Arial"/>
                <a:cs typeface="Arial"/>
              </a:rPr>
              <a:t>ahead</a:t>
            </a:r>
            <a:r>
              <a:rPr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C00000"/>
                </a:solidFill>
                <a:latin typeface="Arial"/>
                <a:cs typeface="Arial"/>
              </a:rPr>
              <a:t>submission</a:t>
            </a:r>
            <a:endParaRPr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714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6219" y="361647"/>
            <a:ext cx="38576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114" dirty="0"/>
              <a:t>Project</a:t>
            </a:r>
            <a:r>
              <a:rPr sz="3300" spc="10" dirty="0"/>
              <a:t> </a:t>
            </a:r>
            <a:r>
              <a:rPr sz="3300" spc="105" dirty="0"/>
              <a:t>activities</a:t>
            </a:r>
            <a:r>
              <a:rPr sz="3300" spc="30" dirty="0"/>
              <a:t> </a:t>
            </a:r>
            <a:r>
              <a:rPr sz="3300" spc="-50" dirty="0"/>
              <a:t>…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652274" y="1004316"/>
            <a:ext cx="5177155" cy="3990340"/>
            <a:chOff x="652272" y="1004316"/>
            <a:chExt cx="5177155" cy="39903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272" y="1165860"/>
              <a:ext cx="1621536" cy="13670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624" y="3790188"/>
              <a:ext cx="1402080" cy="1203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9872" y="1517904"/>
              <a:ext cx="1402079" cy="1203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4360" y="3672839"/>
              <a:ext cx="1424939" cy="1203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2452" y="1004316"/>
              <a:ext cx="2193798" cy="6591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1403604"/>
              <a:ext cx="307098" cy="4000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95727" y="1394460"/>
              <a:ext cx="1230629" cy="4274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1632204"/>
              <a:ext cx="307098" cy="4000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95727" y="1623060"/>
              <a:ext cx="1299210" cy="4274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1860804"/>
              <a:ext cx="307098" cy="4000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95727" y="1851660"/>
              <a:ext cx="508266" cy="4274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2089404"/>
              <a:ext cx="307098" cy="4000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95727" y="2080260"/>
              <a:ext cx="1971294" cy="4274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2318004"/>
              <a:ext cx="307098" cy="4000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95727" y="2308860"/>
              <a:ext cx="988313" cy="4274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2546604"/>
              <a:ext cx="307098" cy="4000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95727" y="2537460"/>
              <a:ext cx="959358" cy="42748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7127" y="2775204"/>
              <a:ext cx="307098" cy="4000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95727" y="2766060"/>
              <a:ext cx="1981962" cy="42748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270886" y="1437261"/>
            <a:ext cx="1986914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spcBef>
                <a:spcPts val="100"/>
              </a:spcBef>
              <a:buChar char="•"/>
              <a:tabLst>
                <a:tab pos="250190" algn="l"/>
                <a:tab pos="250825" algn="l"/>
              </a:tabLst>
            </a:pPr>
            <a:r>
              <a:rPr sz="1500" spc="-10" dirty="0">
                <a:latin typeface="Arial"/>
                <a:cs typeface="Arial"/>
              </a:rPr>
              <a:t>Introductory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130" dirty="0">
                <a:latin typeface="Arial"/>
                <a:cs typeface="Arial"/>
              </a:rPr>
              <a:t>Focus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Groups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25" dirty="0">
                <a:latin typeface="Arial"/>
                <a:cs typeface="Arial"/>
              </a:rPr>
              <a:t>IPR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135" dirty="0">
                <a:latin typeface="Arial"/>
                <a:cs typeface="Arial"/>
              </a:rPr>
              <a:t>Access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Risk</a:t>
            </a:r>
            <a:r>
              <a:rPr sz="1500" spc="-70" dirty="0">
                <a:latin typeface="Arial"/>
                <a:cs typeface="Arial"/>
              </a:rPr>
              <a:t> Finance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10" dirty="0">
                <a:latin typeface="Arial"/>
                <a:cs typeface="Arial"/>
              </a:rPr>
              <a:t>Webinars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10" dirty="0">
                <a:latin typeface="Arial"/>
                <a:cs typeface="Arial"/>
              </a:rPr>
              <a:t>Lobbying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60" dirty="0">
                <a:latin typeface="Arial"/>
                <a:cs typeface="Arial"/>
              </a:rPr>
              <a:t>Project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Writing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10" dirty="0">
                <a:latin typeface="Arial"/>
                <a:cs typeface="Arial"/>
              </a:rPr>
              <a:t>Camps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27504" y="3285744"/>
            <a:ext cx="1792986" cy="65760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306829" y="3357754"/>
            <a:ext cx="142557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00" spc="-50" dirty="0">
                <a:latin typeface="Arial"/>
                <a:cs typeface="Arial"/>
              </a:rPr>
              <a:t>Networking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202181" y="3674376"/>
            <a:ext cx="2009775" cy="1572260"/>
            <a:chOff x="2202179" y="3674376"/>
            <a:chExt cx="2009775" cy="1572260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2179" y="3685019"/>
              <a:ext cx="307098" cy="3985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32303" y="3674376"/>
              <a:ext cx="1582673" cy="4289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2179" y="3913619"/>
              <a:ext cx="307098" cy="39853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2303" y="3902976"/>
              <a:ext cx="1779270" cy="42899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32303" y="4131564"/>
              <a:ext cx="666750" cy="42899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2179" y="4370832"/>
              <a:ext cx="307098" cy="3985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32303" y="4360164"/>
              <a:ext cx="1719833" cy="4289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2179" y="4599432"/>
              <a:ext cx="307098" cy="3985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32303" y="4588764"/>
              <a:ext cx="1215390" cy="42899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2179" y="4828032"/>
              <a:ext cx="307098" cy="39853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32303" y="4817364"/>
              <a:ext cx="966978" cy="428993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306827" y="3718943"/>
            <a:ext cx="174561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spcBef>
                <a:spcPts val="100"/>
              </a:spcBef>
              <a:buChar char="•"/>
              <a:tabLst>
                <a:tab pos="250190" algn="l"/>
                <a:tab pos="250825" algn="l"/>
              </a:tabLst>
            </a:pPr>
            <a:r>
              <a:rPr sz="1500" spc="-100" dirty="0">
                <a:latin typeface="Arial"/>
                <a:cs typeface="Arial"/>
              </a:rPr>
              <a:t>Brokerage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Events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40" dirty="0">
                <a:latin typeface="Arial"/>
                <a:cs typeface="Arial"/>
              </a:rPr>
              <a:t>International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Study</a:t>
            </a:r>
            <a:endParaRPr sz="1500">
              <a:latin typeface="Arial"/>
              <a:cs typeface="Arial"/>
            </a:endParaRPr>
          </a:p>
          <a:p>
            <a:pPr marL="250190"/>
            <a:r>
              <a:rPr sz="1500" spc="-10" dirty="0">
                <a:latin typeface="Arial"/>
                <a:cs typeface="Arial"/>
              </a:rPr>
              <a:t>Visits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75" dirty="0">
                <a:latin typeface="Arial"/>
                <a:cs typeface="Arial"/>
              </a:rPr>
              <a:t>Award </a:t>
            </a:r>
            <a:r>
              <a:rPr sz="1500" spc="-65" dirty="0">
                <a:latin typeface="Arial"/>
                <a:cs typeface="Arial"/>
              </a:rPr>
              <a:t>Ceremonies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10" dirty="0">
                <a:latin typeface="Arial"/>
                <a:cs typeface="Arial"/>
              </a:rPr>
              <a:t>Conferences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40" dirty="0">
                <a:latin typeface="Arial"/>
                <a:cs typeface="Arial"/>
              </a:rPr>
              <a:t>Info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Days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87798" y="3351276"/>
            <a:ext cx="1006601" cy="65913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167756" y="3424556"/>
            <a:ext cx="63944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00" spc="-155" dirty="0">
                <a:latin typeface="Arial"/>
                <a:cs typeface="Arial"/>
              </a:rPr>
              <a:t>Tools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62471" y="3741432"/>
            <a:ext cx="1675764" cy="886460"/>
            <a:chOff x="6062471" y="3741432"/>
            <a:chExt cx="1675764" cy="886460"/>
          </a:xfrm>
        </p:grpSpPr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2471" y="3752075"/>
              <a:ext cx="307098" cy="39853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92595" y="3741432"/>
              <a:ext cx="887729" cy="42899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2471" y="3980675"/>
              <a:ext cx="307098" cy="39853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92595" y="3970032"/>
              <a:ext cx="971550" cy="42899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62471" y="4209288"/>
              <a:ext cx="307098" cy="39853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92595" y="4198620"/>
              <a:ext cx="1445513" cy="428993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167754" y="3785744"/>
            <a:ext cx="14516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spcBef>
                <a:spcPts val="100"/>
              </a:spcBef>
              <a:buChar char="•"/>
              <a:tabLst>
                <a:tab pos="250190" algn="l"/>
                <a:tab pos="250825" algn="l"/>
              </a:tabLst>
            </a:pPr>
            <a:r>
              <a:rPr sz="1500" spc="-10" dirty="0">
                <a:latin typeface="Arial"/>
                <a:cs typeface="Arial"/>
              </a:rPr>
              <a:t>Website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10" dirty="0">
                <a:latin typeface="Arial"/>
                <a:cs typeface="Arial"/>
              </a:rPr>
              <a:t>Helpdesk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85" dirty="0">
                <a:latin typeface="Arial"/>
                <a:cs typeface="Arial"/>
              </a:rPr>
              <a:t>Training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Guides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675378" y="1004318"/>
            <a:ext cx="1954529" cy="659129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2270888" y="1075385"/>
            <a:ext cx="5170805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3596640" algn="l"/>
              </a:tabLst>
            </a:pPr>
            <a:r>
              <a:rPr sz="2300" spc="-110" dirty="0">
                <a:latin typeface="Arial"/>
                <a:cs typeface="Arial"/>
              </a:rPr>
              <a:t>Training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Events</a:t>
            </a:r>
            <a:r>
              <a:rPr sz="2300" dirty="0">
                <a:latin typeface="Arial"/>
                <a:cs typeface="Arial"/>
              </a:rPr>
              <a:t>	</a:t>
            </a:r>
            <a:r>
              <a:rPr sz="2300" spc="-270" dirty="0">
                <a:latin typeface="Arial"/>
                <a:cs typeface="Arial"/>
              </a:rPr>
              <a:t>SME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70" dirty="0">
                <a:latin typeface="Arial"/>
                <a:cs typeface="Arial"/>
              </a:rPr>
              <a:t>Support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750054" y="1394460"/>
            <a:ext cx="2306955" cy="1342390"/>
            <a:chOff x="5750052" y="1394460"/>
            <a:chExt cx="2306955" cy="1342390"/>
          </a:xfrm>
        </p:grpSpPr>
        <p:pic>
          <p:nvPicPr>
            <p:cNvPr id="53" name="object 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0052" y="1403604"/>
              <a:ext cx="307098" cy="4000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80176" y="1394460"/>
              <a:ext cx="352818" cy="42748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76188" y="1394460"/>
              <a:ext cx="314693" cy="42748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34100" y="1394460"/>
              <a:ext cx="419849" cy="42748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97168" y="1394460"/>
              <a:ext cx="314693" cy="42748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55080" y="1394460"/>
              <a:ext cx="1017270" cy="42748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0052" y="1632204"/>
              <a:ext cx="307098" cy="40005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80176" y="1623060"/>
              <a:ext cx="2076450" cy="42748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0052" y="1860804"/>
              <a:ext cx="307098" cy="40005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80176" y="1851660"/>
              <a:ext cx="1709166" cy="42748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0052" y="2089404"/>
              <a:ext cx="307098" cy="40005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80176" y="2080260"/>
              <a:ext cx="1674114" cy="42748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0052" y="2318004"/>
              <a:ext cx="307098" cy="40005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80176" y="2308860"/>
              <a:ext cx="1943862" cy="427481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5855336" y="1437261"/>
            <a:ext cx="208089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indent="-238125">
              <a:spcBef>
                <a:spcPts val="100"/>
              </a:spcBef>
              <a:buChar char="•"/>
              <a:tabLst>
                <a:tab pos="250190" algn="l"/>
                <a:tab pos="250825" algn="l"/>
              </a:tabLst>
            </a:pPr>
            <a:r>
              <a:rPr sz="1500" spc="-75" dirty="0">
                <a:latin typeface="Arial"/>
                <a:cs typeface="Arial"/>
              </a:rPr>
              <a:t>1-</a:t>
            </a:r>
            <a:r>
              <a:rPr sz="1500" spc="-10" dirty="0">
                <a:latin typeface="Arial"/>
                <a:cs typeface="Arial"/>
              </a:rPr>
              <a:t>to-</a:t>
            </a:r>
            <a:r>
              <a:rPr sz="1500" spc="-85" dirty="0">
                <a:latin typeface="Arial"/>
                <a:cs typeface="Arial"/>
              </a:rPr>
              <a:t>1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Support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60" dirty="0">
                <a:latin typeface="Arial"/>
                <a:cs typeface="Arial"/>
              </a:rPr>
              <a:t>Project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Writing</a:t>
            </a:r>
            <a:r>
              <a:rPr sz="1500" spc="-65" dirty="0">
                <a:latin typeface="Arial"/>
                <a:cs typeface="Arial"/>
              </a:rPr>
              <a:t> Training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70" dirty="0">
                <a:latin typeface="Arial"/>
                <a:cs typeface="Arial"/>
              </a:rPr>
              <a:t>Pitching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Workshop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60" dirty="0">
                <a:latin typeface="Arial"/>
                <a:cs typeface="Arial"/>
              </a:rPr>
              <a:t>Feasibility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Reports</a:t>
            </a:r>
            <a:endParaRPr sz="1500">
              <a:latin typeface="Arial"/>
              <a:cs typeface="Arial"/>
            </a:endParaRPr>
          </a:p>
          <a:p>
            <a:pPr marL="250190" indent="-238125">
              <a:buChar char="•"/>
              <a:tabLst>
                <a:tab pos="250190" algn="l"/>
                <a:tab pos="250825" algn="l"/>
              </a:tabLst>
            </a:pPr>
            <a:r>
              <a:rPr sz="1500" spc="-60" dirty="0">
                <a:latin typeface="Arial"/>
                <a:cs typeface="Arial"/>
              </a:rPr>
              <a:t>Investment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Readiness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6451" y="221107"/>
            <a:ext cx="41979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105" dirty="0">
                <a:solidFill>
                  <a:srgbClr val="C00000"/>
                </a:solidFill>
                <a:latin typeface="Arial"/>
                <a:cs typeface="Arial"/>
              </a:rPr>
              <a:t>Our</a:t>
            </a:r>
            <a:r>
              <a:rPr sz="33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spc="120" dirty="0">
                <a:solidFill>
                  <a:srgbClr val="C00000"/>
                </a:solidFill>
                <a:latin typeface="Arial"/>
                <a:cs typeface="Arial"/>
              </a:rPr>
              <a:t>Online</a:t>
            </a:r>
            <a:r>
              <a:rPr sz="33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spc="85" dirty="0">
                <a:solidFill>
                  <a:srgbClr val="C00000"/>
                </a:solidFill>
                <a:latin typeface="Arial"/>
                <a:cs typeface="Arial"/>
              </a:rPr>
              <a:t>Presence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220" y="1211580"/>
            <a:ext cx="8562340" cy="3473450"/>
            <a:chOff x="236220" y="1211580"/>
            <a:chExt cx="8562340" cy="3473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7031" y="2098547"/>
              <a:ext cx="4351020" cy="25862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2220" y="2212847"/>
              <a:ext cx="3988307" cy="23835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" y="1211580"/>
              <a:ext cx="3994404" cy="23835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43587" y="4362094"/>
            <a:ext cx="1939925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Http://helpdesk.turkeyinh2020.eu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4669" y="4735474"/>
            <a:ext cx="2668270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6"/>
              </a:rPr>
              <a:t>https://www.youtube.com/c/TurkeyinH2020II/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2172" y="1407413"/>
            <a:ext cx="2152650" cy="1782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05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7"/>
              </a:rPr>
              <a:t>https://ufukavrupa.org.tr/en/th2020II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3377" y="172319"/>
            <a:ext cx="3857244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854"/>
              </a:lnSpc>
              <a:spcBef>
                <a:spcPts val="100"/>
              </a:spcBef>
            </a:pPr>
            <a:r>
              <a:rPr sz="3300" spc="210" dirty="0"/>
              <a:t>What</a:t>
            </a:r>
            <a:r>
              <a:rPr sz="3300" spc="5" dirty="0"/>
              <a:t> </a:t>
            </a:r>
            <a:r>
              <a:rPr sz="3300" spc="310" dirty="0"/>
              <a:t>we</a:t>
            </a:r>
            <a:r>
              <a:rPr sz="3300" spc="45" dirty="0"/>
              <a:t> </a:t>
            </a:r>
            <a:r>
              <a:rPr sz="3300" dirty="0"/>
              <a:t>will</a:t>
            </a:r>
            <a:r>
              <a:rPr sz="3300" spc="40" dirty="0"/>
              <a:t> </a:t>
            </a:r>
            <a:r>
              <a:rPr sz="3300" spc="215" dirty="0"/>
              <a:t>cover</a:t>
            </a:r>
            <a:endParaRPr sz="3300"/>
          </a:p>
          <a:p>
            <a:pPr marL="4445" algn="ctr">
              <a:lnSpc>
                <a:spcPts val="2295"/>
              </a:lnSpc>
            </a:pPr>
            <a:r>
              <a:rPr sz="2000" spc="-45" dirty="0">
                <a:solidFill>
                  <a:srgbClr val="000000"/>
                </a:solidFill>
              </a:rPr>
              <a:t>EIC</a:t>
            </a:r>
            <a:r>
              <a:rPr sz="2000" spc="-90" dirty="0">
                <a:solidFill>
                  <a:srgbClr val="000000"/>
                </a:solidFill>
              </a:rPr>
              <a:t> </a:t>
            </a:r>
            <a:r>
              <a:rPr sz="2000" spc="125" dirty="0">
                <a:solidFill>
                  <a:srgbClr val="000000"/>
                </a:solidFill>
              </a:rPr>
              <a:t>Accelerator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127762"/>
            <a:ext cx="9143999" cy="1729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1458848"/>
            <a:ext cx="6705600" cy="3087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225" dirty="0">
                <a:solidFill>
                  <a:srgbClr val="FFFFFF"/>
                </a:solidFill>
                <a:latin typeface="Arial"/>
                <a:cs typeface="Arial"/>
              </a:rPr>
              <a:t>EIC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Accelerator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endParaRPr sz="1600">
              <a:latin typeface="Arial"/>
              <a:cs typeface="Arial"/>
            </a:endParaRPr>
          </a:p>
          <a:p>
            <a:pPr marL="299085" indent="-287020">
              <a:buChar char="-"/>
              <a:tabLst>
                <a:tab pos="299085" algn="l"/>
                <a:tab pos="299720" algn="l"/>
              </a:tabLst>
            </a:pP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endParaRPr sz="1600">
              <a:latin typeface="Arial"/>
              <a:cs typeface="Arial"/>
            </a:endParaRPr>
          </a:p>
          <a:p>
            <a:pPr marL="299085"/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Autonomy</a:t>
            </a:r>
            <a:endParaRPr sz="1600">
              <a:latin typeface="Arial"/>
              <a:cs typeface="Arial"/>
            </a:endParaRPr>
          </a:p>
          <a:p>
            <a:pPr marL="299085" indent="-287020"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‘Fit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55’</a:t>
            </a:r>
            <a:endParaRPr sz="1600">
              <a:latin typeface="Arial"/>
              <a:cs typeface="Arial"/>
            </a:endParaRPr>
          </a:p>
          <a:p>
            <a:pPr marL="466090">
              <a:spcBef>
                <a:spcPts val="384"/>
              </a:spcBef>
            </a:pP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Cut-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off: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March,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950">
              <a:latin typeface="Arial"/>
              <a:cs typeface="Arial"/>
            </a:endParaRPr>
          </a:p>
          <a:p>
            <a:pPr marL="1745614">
              <a:spcBef>
                <a:spcPts val="5"/>
              </a:spcBef>
            </a:pPr>
            <a:r>
              <a:rPr sz="1000" i="1" spc="-30" dirty="0">
                <a:solidFill>
                  <a:srgbClr val="FFC000"/>
                </a:solidFill>
                <a:latin typeface="Arial"/>
                <a:cs typeface="Arial"/>
              </a:rPr>
              <a:t>Identified</a:t>
            </a:r>
            <a:r>
              <a:rPr sz="1000" i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00" i="1" spc="-65" dirty="0">
                <a:solidFill>
                  <a:srgbClr val="FFC000"/>
                </a:solidFill>
                <a:latin typeface="Arial"/>
                <a:cs typeface="Arial"/>
              </a:rPr>
              <a:t>areas</a:t>
            </a:r>
            <a:r>
              <a:rPr sz="10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00" i="1" spc="-20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1000" i="1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00" i="1" spc="-35" dirty="0">
                <a:solidFill>
                  <a:srgbClr val="FFC000"/>
                </a:solidFill>
                <a:latin typeface="Arial"/>
                <a:cs typeface="Arial"/>
              </a:rPr>
              <a:t>strategic</a:t>
            </a:r>
            <a:r>
              <a:rPr sz="10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FFC000"/>
                </a:solidFill>
                <a:latin typeface="Arial"/>
                <a:cs typeface="Arial"/>
              </a:rPr>
              <a:t>relevance</a:t>
            </a:r>
            <a:endParaRPr sz="10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100">
              <a:latin typeface="Arial"/>
              <a:cs typeface="Arial"/>
            </a:endParaRPr>
          </a:p>
          <a:p>
            <a:pPr marL="1694814" lvl="1" indent="-175895">
              <a:spcBef>
                <a:spcPts val="5"/>
              </a:spcBef>
              <a:buChar char="•"/>
              <a:tabLst>
                <a:tab pos="1695450" algn="l"/>
              </a:tabLst>
            </a:pPr>
            <a:r>
              <a:rPr sz="1700" spc="-110" dirty="0">
                <a:solidFill>
                  <a:srgbClr val="111111"/>
                </a:solidFill>
                <a:latin typeface="Arial"/>
                <a:cs typeface="Arial"/>
              </a:rPr>
              <a:t>An</a:t>
            </a:r>
            <a:r>
              <a:rPr sz="1700" spc="-5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111111"/>
                </a:solidFill>
                <a:latin typeface="Arial"/>
                <a:cs typeface="Arial"/>
              </a:rPr>
              <a:t>overview</a:t>
            </a:r>
            <a:r>
              <a:rPr sz="1700" spc="-10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111"/>
                </a:solidFill>
                <a:latin typeface="Arial"/>
                <a:cs typeface="Arial"/>
              </a:rPr>
              <a:t>of</a:t>
            </a:r>
            <a:r>
              <a:rPr sz="1700" spc="-3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spc="-240" dirty="0">
                <a:solidFill>
                  <a:srgbClr val="111111"/>
                </a:solidFill>
                <a:latin typeface="Arial"/>
                <a:cs typeface="Arial"/>
              </a:rPr>
              <a:t>EIC</a:t>
            </a:r>
            <a:r>
              <a:rPr sz="1700" spc="-6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111111"/>
                </a:solidFill>
                <a:latin typeface="Arial"/>
                <a:cs typeface="Arial"/>
              </a:rPr>
              <a:t>Accelerator</a:t>
            </a:r>
            <a:r>
              <a:rPr sz="1700" spc="-9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11111"/>
                </a:solidFill>
                <a:latin typeface="Arial"/>
                <a:cs typeface="Arial"/>
              </a:rPr>
              <a:t>&amp;</a:t>
            </a:r>
            <a:r>
              <a:rPr sz="1700" spc="-4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111111"/>
                </a:solidFill>
                <a:latin typeface="Arial"/>
                <a:cs typeface="Arial"/>
              </a:rPr>
              <a:t>Horizon</a:t>
            </a:r>
            <a:r>
              <a:rPr sz="1700" spc="-7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111111"/>
                </a:solidFill>
                <a:latin typeface="Arial"/>
                <a:cs typeface="Arial"/>
              </a:rPr>
              <a:t>Europe</a:t>
            </a:r>
            <a:r>
              <a:rPr sz="1700" spc="-10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111111"/>
                </a:solidFill>
                <a:latin typeface="Arial"/>
                <a:cs typeface="Arial"/>
              </a:rPr>
              <a:t>Policies</a:t>
            </a:r>
            <a:endParaRPr sz="1700">
              <a:latin typeface="Arial"/>
              <a:cs typeface="Arial"/>
            </a:endParaRPr>
          </a:p>
          <a:p>
            <a:pPr marL="1694814" lvl="1" indent="-175895">
              <a:spcBef>
                <a:spcPts val="985"/>
              </a:spcBef>
              <a:buChar char="•"/>
              <a:tabLst>
                <a:tab pos="1695450" algn="l"/>
              </a:tabLst>
            </a:pPr>
            <a:r>
              <a:rPr sz="1600" spc="-225" dirty="0">
                <a:latin typeface="Arial"/>
                <a:cs typeface="Arial"/>
              </a:rPr>
              <a:t>EIC</a:t>
            </a:r>
            <a:r>
              <a:rPr sz="1600" spc="-80" dirty="0">
                <a:latin typeface="Arial"/>
                <a:cs typeface="Arial"/>
              </a:rPr>
              <a:t> Work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Plan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2022</a:t>
            </a:r>
            <a:endParaRPr sz="1600">
              <a:latin typeface="Arial"/>
              <a:cs typeface="Arial"/>
            </a:endParaRPr>
          </a:p>
          <a:p>
            <a:pPr marL="1694814" lvl="1" indent="-175895">
              <a:spcBef>
                <a:spcPts val="965"/>
              </a:spcBef>
              <a:buChar char="•"/>
              <a:tabLst>
                <a:tab pos="1695450" algn="l"/>
              </a:tabLst>
            </a:pPr>
            <a:r>
              <a:rPr sz="1600" spc="-150" dirty="0">
                <a:latin typeface="Arial"/>
                <a:cs typeface="Arial"/>
              </a:rPr>
              <a:t>Changes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from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previous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marL="1694814" lvl="1" indent="-175895">
              <a:spcBef>
                <a:spcPts val="960"/>
              </a:spcBef>
              <a:buChar char="•"/>
              <a:tabLst>
                <a:tab pos="1695450" algn="l"/>
              </a:tabLst>
            </a:pPr>
            <a:r>
              <a:rPr sz="1600" spc="-50" dirty="0">
                <a:latin typeface="Arial"/>
                <a:cs typeface="Arial"/>
              </a:rPr>
              <a:t>Opportunities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implications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Turkish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SMEs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5692" y="1259571"/>
            <a:ext cx="6319095" cy="34947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3377" y="172319"/>
            <a:ext cx="3857244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3854"/>
              </a:lnSpc>
              <a:spcBef>
                <a:spcPts val="100"/>
              </a:spcBef>
            </a:pPr>
            <a:r>
              <a:rPr sz="3300" spc="80" dirty="0"/>
              <a:t>Some</a:t>
            </a:r>
            <a:r>
              <a:rPr sz="3300" dirty="0"/>
              <a:t> </a:t>
            </a:r>
            <a:r>
              <a:rPr sz="3300" spc="114" dirty="0"/>
              <a:t>numbers</a:t>
            </a:r>
            <a:endParaRPr sz="3300"/>
          </a:p>
          <a:p>
            <a:pPr marL="3175" algn="ctr">
              <a:lnSpc>
                <a:spcPts val="2295"/>
              </a:lnSpc>
            </a:pPr>
            <a:r>
              <a:rPr sz="2000" dirty="0">
                <a:solidFill>
                  <a:srgbClr val="000000"/>
                </a:solidFill>
              </a:rPr>
              <a:t>Last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cut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85" dirty="0">
                <a:solidFill>
                  <a:srgbClr val="000000"/>
                </a:solidFill>
              </a:rPr>
              <a:t>off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888" y="4956809"/>
            <a:ext cx="7973695" cy="38100"/>
          </a:xfrm>
          <a:custGeom>
            <a:avLst/>
            <a:gdLst/>
            <a:ahLst/>
            <a:cxnLst/>
            <a:rect l="l" t="t" r="r" b="b"/>
            <a:pathLst>
              <a:path w="7973695" h="38100">
                <a:moveTo>
                  <a:pt x="0" y="38099"/>
                </a:moveTo>
                <a:lnTo>
                  <a:pt x="7973568" y="38099"/>
                </a:lnTo>
                <a:lnTo>
                  <a:pt x="7973568" y="0"/>
                </a:lnTo>
                <a:lnTo>
                  <a:pt x="0" y="0"/>
                </a:lnTo>
                <a:lnTo>
                  <a:pt x="0" y="38099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5719" y="38100"/>
            <a:ext cx="992124" cy="6431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55" y="60960"/>
            <a:ext cx="1400556" cy="4861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0402" y="401573"/>
            <a:ext cx="32575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dirty="0"/>
              <a:t>Vision</a:t>
            </a:r>
            <a:r>
              <a:rPr sz="3300" spc="20" dirty="0"/>
              <a:t> </a:t>
            </a:r>
            <a:r>
              <a:rPr sz="3300" spc="220" dirty="0"/>
              <a:t>of</a:t>
            </a:r>
            <a:r>
              <a:rPr sz="3300" spc="30" dirty="0"/>
              <a:t> </a:t>
            </a:r>
            <a:r>
              <a:rPr sz="3300" spc="95" dirty="0"/>
              <a:t>Europe</a:t>
            </a:r>
            <a:endParaRPr sz="33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2550" y="1276218"/>
            <a:ext cx="3118618" cy="29849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5200" y="1521713"/>
            <a:ext cx="5086350" cy="2937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 marR="2217420" indent="-6350">
              <a:lnSpc>
                <a:spcPct val="107000"/>
              </a:lnSpc>
              <a:spcBef>
                <a:spcPts val="105"/>
              </a:spcBef>
            </a:pPr>
            <a:r>
              <a:rPr spc="-175" dirty="0">
                <a:solidFill>
                  <a:srgbClr val="444342"/>
                </a:solidFill>
                <a:latin typeface="Arial"/>
                <a:cs typeface="Arial"/>
              </a:rPr>
              <a:t>A</a:t>
            </a:r>
            <a:r>
              <a:rPr spc="-8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85" dirty="0">
                <a:solidFill>
                  <a:srgbClr val="444342"/>
                </a:solidFill>
                <a:latin typeface="Arial"/>
                <a:cs typeface="Arial"/>
              </a:rPr>
              <a:t>sustainable,</a:t>
            </a:r>
            <a:r>
              <a:rPr spc="-7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444342"/>
                </a:solidFill>
                <a:latin typeface="Arial"/>
                <a:cs typeface="Arial"/>
              </a:rPr>
              <a:t>fair</a:t>
            </a:r>
            <a:r>
              <a:rPr spc="-75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444342"/>
                </a:solidFill>
                <a:latin typeface="Arial"/>
                <a:cs typeface="Arial"/>
              </a:rPr>
              <a:t>and </a:t>
            </a:r>
            <a:r>
              <a:rPr b="1" spc="-165" dirty="0">
                <a:solidFill>
                  <a:srgbClr val="1F4E79"/>
                </a:solidFill>
                <a:latin typeface="Arial"/>
                <a:cs typeface="Arial"/>
              </a:rPr>
              <a:t>prosperous</a:t>
            </a:r>
            <a:r>
              <a:rPr b="1" spc="-8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444342"/>
                </a:solidFill>
                <a:latin typeface="Arial"/>
                <a:cs typeface="Arial"/>
              </a:rPr>
              <a:t>future</a:t>
            </a:r>
            <a:r>
              <a:rPr spc="-95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44342"/>
                </a:solidFill>
                <a:latin typeface="Arial"/>
                <a:cs typeface="Arial"/>
              </a:rPr>
              <a:t>for</a:t>
            </a:r>
            <a:r>
              <a:rPr spc="-6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1F4E79"/>
                </a:solidFill>
                <a:latin typeface="Arial"/>
                <a:cs typeface="Arial"/>
              </a:rPr>
              <a:t>people </a:t>
            </a:r>
            <a:r>
              <a:rPr spc="-100" dirty="0">
                <a:solidFill>
                  <a:srgbClr val="444342"/>
                </a:solidFill>
                <a:latin typeface="Arial"/>
                <a:cs typeface="Arial"/>
              </a:rPr>
              <a:t>and</a:t>
            </a:r>
            <a:r>
              <a:rPr spc="-6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b="1" spc="-95" dirty="0">
                <a:solidFill>
                  <a:srgbClr val="1F4E79"/>
                </a:solidFill>
                <a:latin typeface="Arial"/>
                <a:cs typeface="Arial"/>
              </a:rPr>
              <a:t>planet</a:t>
            </a:r>
            <a:r>
              <a:rPr b="1" spc="-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pc="-120" dirty="0">
                <a:solidFill>
                  <a:srgbClr val="444342"/>
                </a:solidFill>
                <a:latin typeface="Arial"/>
                <a:cs typeface="Arial"/>
              </a:rPr>
              <a:t>based</a:t>
            </a:r>
            <a:r>
              <a:rPr spc="-7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444342"/>
                </a:solidFill>
                <a:latin typeface="Arial"/>
                <a:cs typeface="Arial"/>
              </a:rPr>
              <a:t>on </a:t>
            </a:r>
            <a:r>
              <a:rPr spc="-114" dirty="0">
                <a:solidFill>
                  <a:srgbClr val="444342"/>
                </a:solidFill>
                <a:latin typeface="Arial"/>
                <a:cs typeface="Arial"/>
              </a:rPr>
              <a:t>European</a:t>
            </a:r>
            <a:r>
              <a:rPr spc="-55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444342"/>
                </a:solidFill>
                <a:latin typeface="Arial"/>
                <a:cs typeface="Arial"/>
              </a:rPr>
              <a:t>values.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1550"/>
              </a:spcBef>
              <a:buClr>
                <a:srgbClr val="F8A907"/>
              </a:buClr>
              <a:buSzPct val="11111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30" dirty="0">
                <a:solidFill>
                  <a:srgbClr val="444342"/>
                </a:solidFill>
                <a:latin typeface="Arial"/>
                <a:cs typeface="Arial"/>
              </a:rPr>
              <a:t>Tackling</a:t>
            </a:r>
            <a:r>
              <a:rPr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1F4E79"/>
                </a:solidFill>
                <a:latin typeface="Arial"/>
                <a:cs typeface="Arial"/>
              </a:rPr>
              <a:t>climate</a:t>
            </a:r>
            <a:r>
              <a:rPr b="1" spc="-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4E79"/>
                </a:solidFill>
                <a:latin typeface="Arial"/>
                <a:cs typeface="Arial"/>
              </a:rPr>
              <a:t>change</a:t>
            </a:r>
            <a:endParaRPr>
              <a:latin typeface="Arial"/>
              <a:cs typeface="Arial"/>
            </a:endParaRPr>
          </a:p>
          <a:p>
            <a:pPr marL="421005">
              <a:spcBef>
                <a:spcPts val="1185"/>
              </a:spcBef>
            </a:pPr>
            <a:r>
              <a:rPr spc="-90" dirty="0">
                <a:solidFill>
                  <a:srgbClr val="444342"/>
                </a:solidFill>
                <a:latin typeface="Arial"/>
                <a:cs typeface="Arial"/>
              </a:rPr>
              <a:t>(35</a:t>
            </a:r>
            <a:r>
              <a:rPr spc="-7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325" dirty="0">
                <a:solidFill>
                  <a:srgbClr val="444342"/>
                </a:solidFill>
                <a:latin typeface="Arial"/>
                <a:cs typeface="Arial"/>
              </a:rPr>
              <a:t>%</a:t>
            </a:r>
            <a:r>
              <a:rPr spc="-70" dirty="0">
                <a:solidFill>
                  <a:srgbClr val="444342"/>
                </a:solidFill>
                <a:latin typeface="Arial"/>
                <a:cs typeface="Arial"/>
              </a:rPr>
              <a:t> budgetary </a:t>
            </a:r>
            <a:r>
              <a:rPr spc="-10" dirty="0">
                <a:solidFill>
                  <a:srgbClr val="444342"/>
                </a:solidFill>
                <a:latin typeface="Arial"/>
                <a:cs typeface="Arial"/>
              </a:rPr>
              <a:t>target)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1085"/>
              </a:spcBef>
              <a:buClr>
                <a:srgbClr val="F8A907"/>
              </a:buClr>
              <a:buSzPct val="11111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90" dirty="0">
                <a:solidFill>
                  <a:srgbClr val="444342"/>
                </a:solidFill>
                <a:latin typeface="Arial"/>
                <a:cs typeface="Arial"/>
              </a:rPr>
              <a:t>Helping</a:t>
            </a:r>
            <a:r>
              <a:rPr dirty="0">
                <a:solidFill>
                  <a:srgbClr val="444342"/>
                </a:solidFill>
                <a:latin typeface="Arial"/>
                <a:cs typeface="Arial"/>
              </a:rPr>
              <a:t> to</a:t>
            </a:r>
            <a:r>
              <a:rPr spc="-2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105" dirty="0">
                <a:solidFill>
                  <a:srgbClr val="444342"/>
                </a:solidFill>
                <a:latin typeface="Arial"/>
                <a:cs typeface="Arial"/>
              </a:rPr>
              <a:t>achieve</a:t>
            </a:r>
            <a:r>
              <a:rPr spc="5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b="1" spc="-150" dirty="0">
                <a:solidFill>
                  <a:srgbClr val="1F4E79"/>
                </a:solidFill>
                <a:latin typeface="Arial"/>
                <a:cs typeface="Arial"/>
              </a:rPr>
              <a:t>Sustainable</a:t>
            </a:r>
            <a:r>
              <a:rPr b="1" spc="-7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-125" dirty="0">
                <a:solidFill>
                  <a:srgbClr val="1F4E79"/>
                </a:solidFill>
                <a:latin typeface="Arial"/>
                <a:cs typeface="Arial"/>
              </a:rPr>
              <a:t>Development</a:t>
            </a:r>
            <a:r>
              <a:rPr b="1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-114" dirty="0">
                <a:solidFill>
                  <a:srgbClr val="1F4E79"/>
                </a:solidFill>
                <a:latin typeface="Arial"/>
                <a:cs typeface="Arial"/>
              </a:rPr>
              <a:t>Goals</a:t>
            </a:r>
            <a:endParaRPr>
              <a:latin typeface="Arial"/>
              <a:cs typeface="Arial"/>
            </a:endParaRPr>
          </a:p>
          <a:p>
            <a:pPr marL="299085" indent="-287020">
              <a:spcBef>
                <a:spcPts val="1175"/>
              </a:spcBef>
              <a:buClr>
                <a:srgbClr val="F8A907"/>
              </a:buClr>
              <a:buSzPct val="111111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90" dirty="0">
                <a:solidFill>
                  <a:srgbClr val="444342"/>
                </a:solidFill>
                <a:latin typeface="Arial"/>
                <a:cs typeface="Arial"/>
              </a:rPr>
              <a:t>Boosting</a:t>
            </a:r>
            <a:r>
              <a:rPr spc="-65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444342"/>
                </a:solidFill>
                <a:latin typeface="Arial"/>
                <a:cs typeface="Arial"/>
              </a:rPr>
              <a:t>the</a:t>
            </a:r>
            <a:r>
              <a:rPr spc="-5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spc="-70" dirty="0">
                <a:solidFill>
                  <a:srgbClr val="444342"/>
                </a:solidFill>
                <a:latin typeface="Arial"/>
                <a:cs typeface="Arial"/>
              </a:rPr>
              <a:t>Union's</a:t>
            </a:r>
            <a:r>
              <a:rPr spc="-50" dirty="0">
                <a:solidFill>
                  <a:srgbClr val="444342"/>
                </a:solidFill>
                <a:latin typeface="Arial"/>
                <a:cs typeface="Arial"/>
              </a:rPr>
              <a:t> </a:t>
            </a:r>
            <a:r>
              <a:rPr b="1" spc="-140" dirty="0">
                <a:solidFill>
                  <a:srgbClr val="1F4E79"/>
                </a:solidFill>
                <a:latin typeface="Arial"/>
                <a:cs typeface="Arial"/>
              </a:rPr>
              <a:t>competitiveness</a:t>
            </a:r>
            <a:r>
              <a:rPr b="1" spc="-10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-135" dirty="0">
                <a:solidFill>
                  <a:srgbClr val="1F4E79"/>
                </a:solidFill>
                <a:latin typeface="Arial"/>
                <a:cs typeface="Arial"/>
              </a:rPr>
              <a:t>and</a:t>
            </a:r>
            <a:r>
              <a:rPr b="1" spc="-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1F4E79"/>
                </a:solidFill>
                <a:latin typeface="Arial"/>
                <a:cs typeface="Arial"/>
              </a:rPr>
              <a:t>growth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1126</Words>
  <Application>Microsoft Office PowerPoint</Application>
  <PresentationFormat>On-screen Show (16:10)</PresentationFormat>
  <Paragraphs>232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EIC Accelerator Overview &amp; Turkey in H2020/HE Project</vt:lpstr>
      <vt:lpstr>Meet the instructor</vt:lpstr>
      <vt:lpstr>Our International Team of Experts</vt:lpstr>
      <vt:lpstr>Horizon Europe and Accelerator</vt:lpstr>
      <vt:lpstr>Project activities …</vt:lpstr>
      <vt:lpstr>PowerPoint Presentation</vt:lpstr>
      <vt:lpstr>What we will cover EIC Accelerator</vt:lpstr>
      <vt:lpstr>Some numbers Last cut off</vt:lpstr>
      <vt:lpstr>Vision of Europe</vt:lpstr>
      <vt:lpstr>Commission Priorities Where EC is going to focus the next 4 years.</vt:lpstr>
      <vt:lpstr>Structure of Horizon Europe How Horizon Europe is organised</vt:lpstr>
      <vt:lpstr>HE Key Strategic Orientations Mirroring political priorities of the EU</vt:lpstr>
      <vt:lpstr>8 Horizontal Topics EU Funding Management Modes</vt:lpstr>
      <vt:lpstr>EIC Main Components</vt:lpstr>
      <vt:lpstr>EIC Pathfinder Challenges</vt:lpstr>
      <vt:lpstr>EIC Transition Challenges</vt:lpstr>
      <vt:lpstr>EIC Accelerator Challenges</vt:lpstr>
      <vt:lpstr>The funding gap EIC addresses</vt:lpstr>
      <vt:lpstr>Get ready for EIC Accelerator How to prepare for HE</vt:lpstr>
      <vt:lpstr>Opportunities for SMEs Competitive calls and calls for third parties</vt:lpstr>
      <vt:lpstr>Q&amp;A Time to ask your questions!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Participation</dc:title>
  <dc:creator>Odysseas Spyroglou</dc:creator>
  <cp:lastModifiedBy>Kemal Onur Gungor</cp:lastModifiedBy>
  <cp:revision>3</cp:revision>
  <dcterms:created xsi:type="dcterms:W3CDTF">2022-05-16T05:48:17Z</dcterms:created>
  <dcterms:modified xsi:type="dcterms:W3CDTF">2022-05-17T05:11:08Z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2022-05-16T00:00:00Z</vt:filetime>
  </property>
</Properties>
</file>